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61BAB-C838-44FF-ACF1-482C0518495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5C3B-5D80-4847-91EC-8E29F547C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4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latin typeface="Calibri" charset="0"/>
                <a:ea typeface="MS PGothic" charset="0"/>
              </a:rPr>
              <a:t>Answer: A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C25E0A8-F6C3-D249-ACDF-51F72AA84D9E}" type="slidenum">
              <a:rPr lang="en-US" smtClean="0">
                <a:cs typeface="Arial" charset="0"/>
              </a:rPr>
              <a:pPr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68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Ans: B</a:t>
            </a:r>
          </a:p>
        </p:txBody>
      </p:sp>
      <p:sp>
        <p:nvSpPr>
          <p:cNvPr id="92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C6AE8A-310F-4001-9186-3F640BCC23C3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70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Ans: C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4C63215-EE91-4942-846E-684B4A4F9E66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Ans: b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1DF8B30-3A45-4D17-A45B-053A4A307B13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1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Ans</a:t>
            </a:r>
            <a:r>
              <a:rPr lang="en-US" dirty="0">
                <a:ea typeface="ＭＳ Ｐゴシック" charset="0"/>
                <a:cs typeface="ＭＳ Ｐゴシック" charset="0"/>
              </a:rPr>
              <a:t>: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B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2857BC-88A0-F548-A58E-8E322114CC37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97147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Ans</a:t>
            </a:r>
            <a:r>
              <a:rPr lang="en-US" dirty="0"/>
              <a:t>: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A7BCA-8522-A14A-B7F8-909600C1AE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9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92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Ans</a:t>
            </a:r>
            <a:r>
              <a:rPr lang="en-US" dirty="0">
                <a:ea typeface="ＭＳ Ｐゴシック" charset="0"/>
                <a:cs typeface="ＭＳ Ｐゴシック" charset="0"/>
              </a:rPr>
              <a:t>: A</a:t>
            </a:r>
          </a:p>
        </p:txBody>
      </p:sp>
      <p:sp>
        <p:nvSpPr>
          <p:cNvPr id="139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C1154-9C4A-BC4E-8376-8858AE019B6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6010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Ans</a:t>
            </a:r>
            <a:r>
              <a:rPr lang="en-US" dirty="0"/>
              <a:t>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A7BCA-8522-A14A-B7F8-909600C1AE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40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Ans</a:t>
            </a:r>
            <a:r>
              <a:rPr lang="en-US" dirty="0"/>
              <a:t>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A7BCA-8522-A14A-B7F8-909600C1AE1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5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Ans</a:t>
            </a:r>
            <a:r>
              <a:rPr lang="en-US" dirty="0"/>
              <a:t>:</a:t>
            </a:r>
            <a:r>
              <a:rPr lang="en-US" baseline="0" dirty="0"/>
              <a:t>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7A7BCA-8522-A14A-B7F8-909600C1AE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10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2F0C19-CB96-C342-9132-4A78D19EBC33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>
                <a:ea typeface="ＭＳ Ｐゴシック" charset="0"/>
                <a:cs typeface="ＭＳ Ｐゴシック" charset="0"/>
              </a:rPr>
              <a:t>Ans</a:t>
            </a:r>
            <a:r>
              <a:rPr lang="en-US" dirty="0">
                <a:ea typeface="ＭＳ Ｐゴシック" charset="0"/>
                <a:cs typeface="ＭＳ Ｐゴシック" charset="0"/>
              </a:rPr>
              <a:t>: E</a:t>
            </a:r>
          </a:p>
        </p:txBody>
      </p:sp>
    </p:spTree>
    <p:extLst>
      <p:ext uri="{BB962C8B-B14F-4D97-AF65-F5344CB8AC3E}">
        <p14:creationId xmlns:p14="http://schemas.microsoft.com/office/powerpoint/2010/main" val="3535125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Ans: A</a:t>
            </a:r>
          </a:p>
          <a:p>
            <a:r>
              <a:rPr lang="en-US" altLang="en-US" smtClean="0"/>
              <a:t>Myostatin inhibitors can be used as a drug to inhibit myostatin or prevent the production of myostatin.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788B66F-9503-4C3E-B471-C6DD7E29C112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3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4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9B0F39B-9296-D845-B136-5A91D2C1819F}" type="datetimeFigureOut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E182-B723-554D-A667-6A8FAAD70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3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4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9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5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1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A3B08-773E-4709-9D10-C1041E9B37F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BBF9-E397-49C2-A768-A37E387A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I5OTNzJ3MAhVIWT4KHZZGCtAQjRwIBw&amp;url=http://holisticpain.com/john-f-kennedys-secret-pain/&amp;psig=AFQjCNEtZHxTuvGkzWejlcYsXtM9YsvjDg&amp;ust=146125483376157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8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C00000"/>
                </a:solidFill>
                <a:latin typeface="Comic Sans MS" panose="030F0702030302020204" pitchFamily="66" charset="0"/>
              </a:rPr>
              <a:t>Which mouse got the myostatin inhibitor?</a:t>
            </a:r>
          </a:p>
        </p:txBody>
      </p:sp>
      <p:pic>
        <p:nvPicPr>
          <p:cNvPr id="512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87600"/>
            <a:ext cx="33528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AF4737F-E278-3C4C-974E-AC4EBDE665C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717926" y="4926013"/>
            <a:ext cx="98425" cy="115411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86BA693-580C-C744-B7CA-1D1D354DB81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6676" y="4926014"/>
            <a:ext cx="652463" cy="12922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455989" y="6096000"/>
            <a:ext cx="719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645150" y="6280150"/>
            <a:ext cx="90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6653213" y="2387600"/>
            <a:ext cx="226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2800">
                <a:latin typeface="Comic Sans MS" panose="030F0702030302020204" pitchFamily="66" charset="0"/>
              </a:rPr>
              <a:t>  Mouse A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sz="2800">
                <a:latin typeface="Comic Sans MS" panose="030F0702030302020204" pitchFamily="66" charset="0"/>
              </a:rPr>
              <a:t>  Mouse B</a:t>
            </a:r>
          </a:p>
        </p:txBody>
      </p:sp>
    </p:spTree>
    <p:extLst>
      <p:ext uri="{BB962C8B-B14F-4D97-AF65-F5344CB8AC3E}">
        <p14:creationId xmlns:p14="http://schemas.microsoft.com/office/powerpoint/2010/main" val="15742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wisegeek.com/different-types-of-muscle-tiss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4" y="1123950"/>
            <a:ext cx="78454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B5FE469-1396-A14B-AD03-A045E3ED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38" y="895350"/>
            <a:ext cx="7777162" cy="3314700"/>
          </a:xfrm>
          <a:prstGeom prst="rect">
            <a:avLst/>
          </a:prstGeom>
          <a:solidFill>
            <a:srgbClr val="C6D9F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E50623-F873-124C-AF93-F84DE140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076" y="6208713"/>
            <a:ext cx="2003425" cy="4572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D2CB4-D452-2247-851E-EBD2B5A75D4C}"/>
              </a:ext>
            </a:extLst>
          </p:cNvPr>
          <p:cNvSpPr txBox="1"/>
          <p:nvPr/>
        </p:nvSpPr>
        <p:spPr>
          <a:xfrm>
            <a:off x="2019300" y="1123951"/>
            <a:ext cx="7977188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ea typeface="ＭＳ Ｐゴシック" panose="020B0600070205080204" pitchFamily="34" charset="-128"/>
              </a:rPr>
              <a:t>What type of muscle is shown here?</a:t>
            </a:r>
          </a:p>
          <a:p>
            <a:pPr eaLnBrk="1" hangingPunct="1">
              <a:defRPr/>
            </a:pPr>
            <a:endParaRPr lang="en-US" sz="3600" dirty="0">
              <a:ea typeface="ＭＳ Ｐゴシック" panose="020B0600070205080204" pitchFamily="34" charset="-128"/>
            </a:endParaRPr>
          </a:p>
          <a:p>
            <a:pPr marL="342900" indent="-342900">
              <a:buFontTx/>
              <a:buAutoNum type="alphaUcPeriod"/>
              <a:defRPr/>
            </a:pPr>
            <a:r>
              <a:rPr lang="en-US" sz="3600" dirty="0">
                <a:ea typeface="ＭＳ Ｐゴシック" panose="020B0600070205080204" pitchFamily="34" charset="-128"/>
              </a:rPr>
              <a:t>Skeletal muscle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sz="3600" dirty="0">
                <a:ea typeface="ＭＳ Ｐゴシック" panose="020B0600070205080204" pitchFamily="34" charset="-128"/>
              </a:rPr>
              <a:t>Cardiac muscle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sz="3600" dirty="0">
                <a:ea typeface="ＭＳ Ｐゴシック" panose="020B0600070205080204" pitchFamily="34" charset="-128"/>
              </a:rPr>
              <a:t>Smooth muscle</a:t>
            </a:r>
          </a:p>
        </p:txBody>
      </p:sp>
    </p:spTree>
    <p:extLst>
      <p:ext uri="{BB962C8B-B14F-4D97-AF65-F5344CB8AC3E}">
        <p14:creationId xmlns:p14="http://schemas.microsoft.com/office/powerpoint/2010/main" val="2615942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  <a:latin typeface="Comic Sans MS" panose="030F0702030302020204" pitchFamily="66" charset="0"/>
              </a:rPr>
              <a:t>A motor unit is ____</a:t>
            </a:r>
          </a:p>
        </p:txBody>
      </p:sp>
      <p:sp>
        <p:nvSpPr>
          <p:cNvPr id="2560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altLang="en-US" smtClean="0">
                <a:latin typeface="Comic Sans MS" panose="030F0702030302020204" pitchFamily="66" charset="0"/>
              </a:rPr>
              <a:t>All the fibers in one muscle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altLang="en-US" smtClean="0">
                <a:latin typeface="Comic Sans MS" panose="030F0702030302020204" pitchFamily="66" charset="0"/>
              </a:rPr>
              <a:t>All the fibers in one fasciculus (one bundle)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altLang="en-US" smtClean="0">
                <a:latin typeface="Comic Sans MS" panose="030F0702030302020204" pitchFamily="66" charset="0"/>
              </a:rPr>
              <a:t>All the muscle fibers innervated by a single motor neuron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altLang="en-US" smtClean="0">
                <a:latin typeface="Comic Sans MS" panose="030F0702030302020204" pitchFamily="66" charset="0"/>
              </a:rPr>
              <a:t>All the nerves that innervate one muscle fiber</a:t>
            </a:r>
          </a:p>
        </p:txBody>
      </p:sp>
    </p:spTree>
    <p:extLst>
      <p:ext uri="{BB962C8B-B14F-4D97-AF65-F5344CB8AC3E}">
        <p14:creationId xmlns:p14="http://schemas.microsoft.com/office/powerpoint/2010/main" val="8869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1990726" y="274639"/>
            <a:ext cx="830262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Given these events: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1. active sites on actin myofilament are exposed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2. actin myofilament slides over myosin myofilament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3. Calcium ion binds to troponin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4. myosin heads move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C00000"/>
                </a:solidFill>
                <a:latin typeface="Comic Sans MS" panose="030F0702030302020204" pitchFamily="66" charset="0"/>
              </a:rPr>
              <a:t>5. cross bridges 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Choose the correct order of events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	A)	4,3,2,1,5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	B)	3,1,5,4,2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	C)	3,2,5,4,1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	D)	2,4,3,5,1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omic Sans MS" panose="030F0702030302020204" pitchFamily="66" charset="0"/>
              </a:rPr>
              <a:t>		E)	1,2,3,4,5</a:t>
            </a:r>
          </a:p>
        </p:txBody>
      </p:sp>
    </p:spTree>
    <p:extLst>
      <p:ext uri="{BB962C8B-B14F-4D97-AF65-F5344CB8AC3E}">
        <p14:creationId xmlns:p14="http://schemas.microsoft.com/office/powerpoint/2010/main" val="7932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PQuestion"/>
          <p:cNvSpPr>
            <a:spLocks noGrp="1"/>
          </p:cNvSpPr>
          <p:nvPr>
            <p:ph type="title"/>
          </p:nvPr>
        </p:nvSpPr>
        <p:spPr>
          <a:xfrm>
            <a:off x="19050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>
                <a:solidFill>
                  <a:srgbClr val="C00000"/>
                </a:solidFill>
                <a:latin typeface="Comic Sans MS" charset="0"/>
                <a:ea typeface="ＭＳ Ｐゴシック" charset="0"/>
                <a:cs typeface="Tahoma" charset="0"/>
              </a:rPr>
              <a:t>Signaling between neurons is a ______ signal, whereas hormone signaling to a target cell is a _______ signal</a:t>
            </a:r>
          </a:p>
        </p:txBody>
      </p:sp>
      <p:sp>
        <p:nvSpPr>
          <p:cNvPr id="4505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0" y="2743200"/>
            <a:ext cx="7086600" cy="243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>
                <a:latin typeface="Comic Sans MS" charset="0"/>
                <a:ea typeface="ＭＳ Ｐゴシック" charset="0"/>
                <a:cs typeface="Tahoma" charset="0"/>
              </a:rPr>
              <a:t>A. short distance; long distance</a:t>
            </a:r>
          </a:p>
          <a:p>
            <a:pPr marL="0" indent="0">
              <a:buNone/>
            </a:pPr>
            <a:r>
              <a:rPr lang="en-US" sz="3600">
                <a:latin typeface="Comic Sans MS" charset="0"/>
                <a:ea typeface="ＭＳ Ｐゴシック" charset="0"/>
                <a:cs typeface="Tahoma" charset="0"/>
              </a:rPr>
              <a:t>B. long distance; short distance</a:t>
            </a:r>
          </a:p>
          <a:p>
            <a:pPr marL="0" indent="0">
              <a:buNone/>
            </a:pPr>
            <a:r>
              <a:rPr lang="en-US" sz="3600">
                <a:latin typeface="Comic Sans MS" charset="0"/>
                <a:ea typeface="ＭＳ Ｐゴシック" charset="0"/>
                <a:cs typeface="Tahoma" charset="0"/>
              </a:rPr>
              <a:t>C. excitatory; inhibitory</a:t>
            </a:r>
          </a:p>
          <a:p>
            <a:pPr marL="0" indent="0">
              <a:buNone/>
            </a:pPr>
            <a:r>
              <a:rPr lang="en-US" sz="3600">
                <a:latin typeface="Comic Sans MS" charset="0"/>
                <a:ea typeface="ＭＳ Ｐゴシック" charset="0"/>
                <a:cs typeface="Tahoma" charset="0"/>
              </a:rPr>
              <a:t>D. inhibitory; excitatory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266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2" descr="http://trc.ucdavis.edu/biosci10v/bis10v/week10/steroidhormo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99052"/>
            <a:ext cx="7696200" cy="568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8800" y="914400"/>
            <a:ext cx="37338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683" name="TextBox 2"/>
          <p:cNvSpPr txBox="1">
            <a:spLocks noChangeArrowheads="1"/>
          </p:cNvSpPr>
          <p:nvPr/>
        </p:nvSpPr>
        <p:spPr bwMode="auto">
          <a:xfrm>
            <a:off x="1905000" y="1905001"/>
            <a:ext cx="34290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Comic Sans MS" charset="0"/>
              </a:rPr>
              <a:t>What type of hormone is X ?</a:t>
            </a:r>
          </a:p>
          <a:p>
            <a:pPr eaLnBrk="1" hangingPunct="1"/>
            <a:endParaRPr lang="en-US" sz="2800" dirty="0">
              <a:latin typeface="Comic Sans MS" charset="0"/>
            </a:endParaRPr>
          </a:p>
          <a:p>
            <a:pPr eaLnBrk="1" hangingPunct="1"/>
            <a:r>
              <a:rPr lang="en-US" sz="2800" dirty="0">
                <a:latin typeface="Comic Sans MS" charset="0"/>
              </a:rPr>
              <a:t>A. Protein hormone</a:t>
            </a:r>
          </a:p>
          <a:p>
            <a:pPr eaLnBrk="1" hangingPunct="1"/>
            <a:r>
              <a:rPr lang="en-US" sz="2800" dirty="0">
                <a:latin typeface="Comic Sans MS" charset="0"/>
              </a:rPr>
              <a:t>B. Steroid hormone</a:t>
            </a:r>
          </a:p>
          <a:p>
            <a:pPr eaLnBrk="1" hangingPunct="1"/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696200" y="1600200"/>
            <a:ext cx="9906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8686800" y="1371601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056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Group 14"/>
          <p:cNvGrpSpPr>
            <a:grpSpLocks/>
          </p:cNvGrpSpPr>
          <p:nvPr/>
        </p:nvGrpSpPr>
        <p:grpSpPr bwMode="auto">
          <a:xfrm>
            <a:off x="5097463" y="819150"/>
            <a:ext cx="5384800" cy="5564188"/>
            <a:chOff x="1574" y="144"/>
            <a:chExt cx="3392" cy="3505"/>
          </a:xfrm>
        </p:grpSpPr>
        <p:pic>
          <p:nvPicPr>
            <p:cNvPr id="7885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46"/>
            <a:stretch>
              <a:fillRect/>
            </a:stretch>
          </p:blipFill>
          <p:spPr bwMode="auto">
            <a:xfrm>
              <a:off x="1574" y="144"/>
              <a:ext cx="3392" cy="3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852" name="Text Box 6"/>
            <p:cNvSpPr txBox="1">
              <a:spLocks noChangeArrowheads="1"/>
            </p:cNvSpPr>
            <p:nvPr/>
          </p:nvSpPr>
          <p:spPr bwMode="auto">
            <a:xfrm>
              <a:off x="1736" y="368"/>
              <a:ext cx="121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Hypothalamus</a:t>
              </a:r>
            </a:p>
          </p:txBody>
        </p:sp>
        <p:sp>
          <p:nvSpPr>
            <p:cNvPr id="78853" name="Text Box 7"/>
            <p:cNvSpPr txBox="1">
              <a:spLocks noChangeArrowheads="1"/>
            </p:cNvSpPr>
            <p:nvPr/>
          </p:nvSpPr>
          <p:spPr bwMode="auto">
            <a:xfrm>
              <a:off x="2575" y="852"/>
              <a:ext cx="44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TRH</a:t>
              </a:r>
            </a:p>
          </p:txBody>
        </p:sp>
        <p:sp>
          <p:nvSpPr>
            <p:cNvPr id="78854" name="Text Box 8"/>
            <p:cNvSpPr txBox="1">
              <a:spLocks noChangeArrowheads="1"/>
            </p:cNvSpPr>
            <p:nvPr/>
          </p:nvSpPr>
          <p:spPr bwMode="auto">
            <a:xfrm>
              <a:off x="1638" y="1370"/>
              <a:ext cx="14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Anterior pituitary</a:t>
              </a:r>
            </a:p>
          </p:txBody>
        </p:sp>
        <p:sp>
          <p:nvSpPr>
            <p:cNvPr id="78855" name="Text Box 9"/>
            <p:cNvSpPr txBox="1">
              <a:spLocks noChangeArrowheads="1"/>
            </p:cNvSpPr>
            <p:nvPr/>
          </p:nvSpPr>
          <p:spPr bwMode="auto">
            <a:xfrm>
              <a:off x="2562" y="1915"/>
              <a:ext cx="4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TSH</a:t>
              </a:r>
            </a:p>
          </p:txBody>
        </p:sp>
        <p:sp>
          <p:nvSpPr>
            <p:cNvPr id="78856" name="Text Box 10"/>
            <p:cNvSpPr txBox="1">
              <a:spLocks noChangeArrowheads="1"/>
            </p:cNvSpPr>
            <p:nvPr/>
          </p:nvSpPr>
          <p:spPr bwMode="auto">
            <a:xfrm>
              <a:off x="1990" y="2434"/>
              <a:ext cx="7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Thyroid</a:t>
              </a:r>
            </a:p>
          </p:txBody>
        </p:sp>
        <p:sp>
          <p:nvSpPr>
            <p:cNvPr id="78857" name="Text Box 11"/>
            <p:cNvSpPr txBox="1">
              <a:spLocks noChangeArrowheads="1"/>
            </p:cNvSpPr>
            <p:nvPr/>
          </p:nvSpPr>
          <p:spPr bwMode="auto">
            <a:xfrm>
              <a:off x="1900" y="3355"/>
              <a:ext cx="8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Thyroxine</a:t>
              </a:r>
            </a:p>
          </p:txBody>
        </p:sp>
        <p:sp>
          <p:nvSpPr>
            <p:cNvPr id="78858" name="Text Box 12"/>
            <p:cNvSpPr txBox="1">
              <a:spLocks noChangeArrowheads="1"/>
            </p:cNvSpPr>
            <p:nvPr/>
          </p:nvSpPr>
          <p:spPr bwMode="auto">
            <a:xfrm>
              <a:off x="3889" y="1165"/>
              <a:ext cx="855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Negative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Feedback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Inhibition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90725" y="290513"/>
            <a:ext cx="3124200" cy="6248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70C0"/>
                </a:solidFill>
                <a:ea typeface="ＭＳ Ｐゴシック" pitchFamily="-100" charset="-128"/>
              </a:rPr>
              <a:t>Usually, when thyroxine levels increase,  the negative feedback mechanism  will ______ TSH secretion.</a:t>
            </a:r>
          </a:p>
          <a:p>
            <a:pPr>
              <a:defRPr/>
            </a:pPr>
            <a:endParaRPr lang="en-US" sz="2800" dirty="0">
              <a:ea typeface="ＭＳ Ｐゴシック" pitchFamily="-100" charset="-128"/>
            </a:endParaRPr>
          </a:p>
          <a:p>
            <a:pPr marL="342900" indent="-342900">
              <a:buFontTx/>
              <a:buAutoNum type="alphaUcPeriod"/>
              <a:defRPr/>
            </a:pPr>
            <a:r>
              <a:rPr lang="en-US" sz="2800" dirty="0">
                <a:ea typeface="ＭＳ Ｐゴシック" pitchFamily="-100" charset="-128"/>
              </a:rPr>
              <a:t> Increase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sz="2800" dirty="0">
                <a:ea typeface="ＭＳ Ｐゴシック" pitchFamily="-100" charset="-128"/>
              </a:rPr>
              <a:t> Decrease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sz="2800" dirty="0">
                <a:ea typeface="ＭＳ Ｐゴシック" pitchFamily="-100" charset="-128"/>
              </a:rPr>
              <a:t> Not have an effect on the TSH secretion</a:t>
            </a:r>
          </a:p>
          <a:p>
            <a:pPr marL="342900" indent="-342900">
              <a:buFontTx/>
              <a:buAutoNum type="alphaUcPeriod"/>
              <a:defRPr/>
            </a:pPr>
            <a:endParaRPr lang="en-US" dirty="0">
              <a:ea typeface="ＭＳ Ｐゴシック" pitchFamily="-100" charset="-128"/>
            </a:endParaRPr>
          </a:p>
          <a:p>
            <a:pPr>
              <a:defRPr/>
            </a:pPr>
            <a:endParaRPr lang="en-US" dirty="0">
              <a:ea typeface="ＭＳ Ｐゴシック" pitchFamily="-10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09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2119313" y="381000"/>
            <a:ext cx="8278812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Iodine is important to make thyroxine.  If there is no iodine in your diet, then the amount of Thyroid releasing hormone (TRH) ___.  Use the figure to help answer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905000" y="2751138"/>
            <a:ext cx="3505200" cy="3719512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Increases</a:t>
            </a:r>
          </a:p>
          <a:p>
            <a:pPr marL="514350" indent="-514350">
              <a:buFontTx/>
              <a:buAutoNum type="alphaUcPeriod"/>
            </a:pPr>
            <a:r>
              <a:rPr lang="en-US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Decreases</a:t>
            </a:r>
          </a:p>
          <a:p>
            <a:pPr marL="514350" indent="-514350">
              <a:buFontTx/>
              <a:buAutoNum type="alphaUcPeriod"/>
            </a:pPr>
            <a:r>
              <a:rPr lang="en-US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Does not change</a:t>
            </a:r>
          </a:p>
          <a:p>
            <a:pPr marL="514350" indent="-514350">
              <a:buFontTx/>
              <a:buAutoNum type="alphaUcPeriod"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9875" name="Group 14"/>
          <p:cNvGrpSpPr>
            <a:grpSpLocks/>
          </p:cNvGrpSpPr>
          <p:nvPr/>
        </p:nvGrpSpPr>
        <p:grpSpPr bwMode="auto">
          <a:xfrm>
            <a:off x="5676600" y="1928814"/>
            <a:ext cx="4221462" cy="4841875"/>
            <a:chOff x="1518" y="144"/>
            <a:chExt cx="3448" cy="3505"/>
          </a:xfrm>
        </p:grpSpPr>
        <p:pic>
          <p:nvPicPr>
            <p:cNvPr id="79880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46"/>
            <a:stretch>
              <a:fillRect/>
            </a:stretch>
          </p:blipFill>
          <p:spPr bwMode="auto">
            <a:xfrm>
              <a:off x="1574" y="144"/>
              <a:ext cx="3392" cy="3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881" name="Text Box 6"/>
            <p:cNvSpPr txBox="1">
              <a:spLocks noChangeArrowheads="1"/>
            </p:cNvSpPr>
            <p:nvPr/>
          </p:nvSpPr>
          <p:spPr bwMode="auto">
            <a:xfrm>
              <a:off x="1548" y="368"/>
              <a:ext cx="1595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Hypothalamus</a:t>
              </a:r>
            </a:p>
          </p:txBody>
        </p:sp>
        <p:sp>
          <p:nvSpPr>
            <p:cNvPr id="79882" name="Text Box 7"/>
            <p:cNvSpPr txBox="1">
              <a:spLocks noChangeArrowheads="1"/>
            </p:cNvSpPr>
            <p:nvPr/>
          </p:nvSpPr>
          <p:spPr bwMode="auto">
            <a:xfrm>
              <a:off x="2575" y="852"/>
              <a:ext cx="583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TRH</a:t>
              </a:r>
            </a:p>
          </p:txBody>
        </p:sp>
        <p:sp>
          <p:nvSpPr>
            <p:cNvPr id="79883" name="Text Box 8"/>
            <p:cNvSpPr txBox="1">
              <a:spLocks noChangeArrowheads="1"/>
            </p:cNvSpPr>
            <p:nvPr/>
          </p:nvSpPr>
          <p:spPr bwMode="auto">
            <a:xfrm>
              <a:off x="1518" y="1451"/>
              <a:ext cx="184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Anterior pituitary</a:t>
              </a:r>
            </a:p>
          </p:txBody>
        </p:sp>
        <p:sp>
          <p:nvSpPr>
            <p:cNvPr id="79884" name="Text Box 9"/>
            <p:cNvSpPr txBox="1">
              <a:spLocks noChangeArrowheads="1"/>
            </p:cNvSpPr>
            <p:nvPr/>
          </p:nvSpPr>
          <p:spPr bwMode="auto">
            <a:xfrm>
              <a:off x="2483" y="1837"/>
              <a:ext cx="5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TSH</a:t>
              </a:r>
            </a:p>
          </p:txBody>
        </p:sp>
        <p:sp>
          <p:nvSpPr>
            <p:cNvPr id="79885" name="Text Box 10"/>
            <p:cNvSpPr txBox="1">
              <a:spLocks noChangeArrowheads="1"/>
            </p:cNvSpPr>
            <p:nvPr/>
          </p:nvSpPr>
          <p:spPr bwMode="auto">
            <a:xfrm>
              <a:off x="1885" y="2434"/>
              <a:ext cx="91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Thyroid</a:t>
              </a:r>
            </a:p>
          </p:txBody>
        </p:sp>
        <p:sp>
          <p:nvSpPr>
            <p:cNvPr id="79886" name="Text Box 11"/>
            <p:cNvSpPr txBox="1">
              <a:spLocks noChangeArrowheads="1"/>
            </p:cNvSpPr>
            <p:nvPr/>
          </p:nvSpPr>
          <p:spPr bwMode="auto">
            <a:xfrm>
              <a:off x="1764" y="3355"/>
              <a:ext cx="115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Thyroxine</a:t>
              </a:r>
            </a:p>
          </p:txBody>
        </p:sp>
        <p:sp>
          <p:nvSpPr>
            <p:cNvPr id="79887" name="Text Box 12"/>
            <p:cNvSpPr txBox="1">
              <a:spLocks noChangeArrowheads="1"/>
            </p:cNvSpPr>
            <p:nvPr/>
          </p:nvSpPr>
          <p:spPr bwMode="auto">
            <a:xfrm>
              <a:off x="3789" y="1196"/>
              <a:ext cx="1118" cy="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Negative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Feedback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Inhibition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7672388" y="1928814"/>
            <a:ext cx="2767012" cy="4841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00951" y="4425950"/>
            <a:ext cx="1344613" cy="3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27900" y="6470650"/>
            <a:ext cx="1143000" cy="38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91025" y="3892551"/>
            <a:ext cx="1354138" cy="531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rgbClr val="C00000"/>
                </a:solidFill>
                <a:latin typeface="Comic Sans MS" pitchFamily="66" charset="0"/>
              </a:rPr>
              <a:t>Too little calcium in your diet can lead to osteoporosis (brittle, thinning bones).  What hormone contributes to this problem?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743200"/>
            <a:ext cx="7467600" cy="23622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A.   ParaThyroid Hormone (PTH)</a:t>
            </a:r>
          </a:p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B.   Thyroxine</a:t>
            </a:r>
          </a:p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C.   Calcitonin</a:t>
            </a:r>
          </a:p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D.   Growth hormone</a:t>
            </a:r>
          </a:p>
        </p:txBody>
      </p:sp>
    </p:spTree>
    <p:extLst>
      <p:ext uri="{BB962C8B-B14F-4D97-AF65-F5344CB8AC3E}">
        <p14:creationId xmlns:p14="http://schemas.microsoft.com/office/powerpoint/2010/main" val="185206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Ok– you tell me: Not making enough insulin </a:t>
            </a:r>
            <a:br>
              <a:rPr lang="en-US" sz="320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prevents glucose _______ the blood</a:t>
            </a:r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8382000" cy="28956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A. removal from</a:t>
            </a:r>
          </a:p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B. release into</a:t>
            </a:r>
          </a:p>
          <a:p>
            <a:pPr marL="0" indent="0">
              <a:buNone/>
            </a:pP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C. 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664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President Kennedy had Addison</a:t>
            </a:r>
            <a:r>
              <a:rPr lang="ja-JP" altLang="en-US" sz="3600" dirty="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3600" dirty="0">
                <a:solidFill>
                  <a:srgbClr val="C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 disease (low levels of cortisol). Therefore he would have ___ levels of ACTH</a:t>
            </a:r>
            <a:endParaRPr lang="en-US" sz="3600" dirty="0">
              <a:solidFill>
                <a:srgbClr val="C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1981200" y="2514600"/>
            <a:ext cx="2133600" cy="2764064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High</a:t>
            </a:r>
          </a:p>
          <a:p>
            <a:pPr marL="514350" indent="-514350">
              <a:buFontTx/>
              <a:buAutoNum type="alphaU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Normal</a:t>
            </a:r>
          </a:p>
          <a:p>
            <a:pPr marL="514350" indent="-514350">
              <a:buFontTx/>
              <a:buAutoNum type="alphaUcPeriod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Low</a:t>
            </a:r>
          </a:p>
        </p:txBody>
      </p:sp>
      <p:pic>
        <p:nvPicPr>
          <p:cNvPr id="102403" name="Picture 2" descr="http://cdn.holisticpain.com/wp-content/uploads/2014/02/kennedy_pa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288" y="1943101"/>
            <a:ext cx="2779712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04" name="Group 14"/>
          <p:cNvGrpSpPr>
            <a:grpSpLocks/>
          </p:cNvGrpSpPr>
          <p:nvPr/>
        </p:nvGrpSpPr>
        <p:grpSpPr bwMode="auto">
          <a:xfrm>
            <a:off x="4108502" y="2366964"/>
            <a:ext cx="3889895" cy="4070157"/>
            <a:chOff x="1100" y="144"/>
            <a:chExt cx="4304" cy="3531"/>
          </a:xfrm>
        </p:grpSpPr>
        <p:pic>
          <p:nvPicPr>
            <p:cNvPr id="102405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46"/>
            <a:stretch>
              <a:fillRect/>
            </a:stretch>
          </p:blipFill>
          <p:spPr bwMode="auto">
            <a:xfrm>
              <a:off x="1574" y="144"/>
              <a:ext cx="3392" cy="3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265" y="368"/>
              <a:ext cx="216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Hypothalamus</a:t>
              </a:r>
            </a:p>
          </p:txBody>
        </p:sp>
        <p:sp>
          <p:nvSpPr>
            <p:cNvPr id="102407" name="Text Box 7"/>
            <p:cNvSpPr txBox="1">
              <a:spLocks noChangeArrowheads="1"/>
            </p:cNvSpPr>
            <p:nvPr/>
          </p:nvSpPr>
          <p:spPr bwMode="auto">
            <a:xfrm>
              <a:off x="1659" y="876"/>
              <a:ext cx="82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CRH</a:t>
              </a:r>
            </a:p>
          </p:txBody>
        </p:sp>
        <p:sp>
          <p:nvSpPr>
            <p:cNvPr id="102408" name="Text Box 8"/>
            <p:cNvSpPr txBox="1">
              <a:spLocks noChangeArrowheads="1"/>
            </p:cNvSpPr>
            <p:nvPr/>
          </p:nvSpPr>
          <p:spPr bwMode="auto">
            <a:xfrm>
              <a:off x="1100" y="1370"/>
              <a:ext cx="250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Anterior pituitary</a:t>
              </a:r>
            </a:p>
          </p:txBody>
        </p:sp>
        <p:sp>
          <p:nvSpPr>
            <p:cNvPr id="102409" name="Text Box 9"/>
            <p:cNvSpPr txBox="1">
              <a:spLocks noChangeArrowheads="1"/>
            </p:cNvSpPr>
            <p:nvPr/>
          </p:nvSpPr>
          <p:spPr bwMode="auto">
            <a:xfrm>
              <a:off x="1453" y="1891"/>
              <a:ext cx="99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/>
                <a:t>ACTH</a:t>
              </a:r>
            </a:p>
          </p:txBody>
        </p:sp>
        <p:sp>
          <p:nvSpPr>
            <p:cNvPr id="102410" name="Text Box 10"/>
            <p:cNvSpPr txBox="1">
              <a:spLocks noChangeArrowheads="1"/>
            </p:cNvSpPr>
            <p:nvPr/>
          </p:nvSpPr>
          <p:spPr bwMode="auto">
            <a:xfrm>
              <a:off x="1712" y="2434"/>
              <a:ext cx="1261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Adrenal</a:t>
              </a:r>
            </a:p>
          </p:txBody>
        </p:sp>
        <p:sp>
          <p:nvSpPr>
            <p:cNvPr id="102411" name="Text Box 11"/>
            <p:cNvSpPr txBox="1">
              <a:spLocks noChangeArrowheads="1"/>
            </p:cNvSpPr>
            <p:nvPr/>
          </p:nvSpPr>
          <p:spPr bwMode="auto">
            <a:xfrm>
              <a:off x="1702" y="3355"/>
              <a:ext cx="1276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2000" b="1"/>
                <a:t>Cortisol</a:t>
              </a:r>
            </a:p>
          </p:txBody>
        </p:sp>
        <p:sp>
          <p:nvSpPr>
            <p:cNvPr id="102412" name="Text Box 12"/>
            <p:cNvSpPr txBox="1">
              <a:spLocks noChangeArrowheads="1"/>
            </p:cNvSpPr>
            <p:nvPr/>
          </p:nvSpPr>
          <p:spPr bwMode="auto">
            <a:xfrm>
              <a:off x="3889" y="1165"/>
              <a:ext cx="1515" cy="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Negative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Feedback</a:t>
              </a:r>
            </a:p>
            <a:p>
              <a:pPr>
                <a:lnSpc>
                  <a:spcPct val="90000"/>
                </a:lnSpc>
              </a:pPr>
              <a:r>
                <a:rPr lang="en-US" sz="2000" b="1">
                  <a:solidFill>
                    <a:srgbClr val="990000"/>
                  </a:solidFill>
                </a:rPr>
                <a:t>Inhibition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401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1" name="Picture 5" descr="27_03dHormonControlTestes_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321300" cy="672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7"/>
          <p:cNvSpPr>
            <a:spLocks noChangeArrowheads="1"/>
          </p:cNvSpPr>
          <p:nvPr/>
        </p:nvSpPr>
        <p:spPr bwMode="auto">
          <a:xfrm>
            <a:off x="1524000" y="5029200"/>
            <a:ext cx="3581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7523" name="Text Box 8"/>
          <p:cNvSpPr txBox="1">
            <a:spLocks noChangeArrowheads="1"/>
          </p:cNvSpPr>
          <p:nvPr/>
        </p:nvSpPr>
        <p:spPr bwMode="auto">
          <a:xfrm>
            <a:off x="3962400" y="5715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Sex hormones</a:t>
            </a:r>
          </a:p>
        </p:txBody>
      </p:sp>
      <p:sp>
        <p:nvSpPr>
          <p:cNvPr id="107524" name="Text Box 9"/>
          <p:cNvSpPr txBox="1">
            <a:spLocks noChangeArrowheads="1"/>
          </p:cNvSpPr>
          <p:nvPr/>
        </p:nvSpPr>
        <p:spPr bwMode="auto">
          <a:xfrm>
            <a:off x="1676400" y="5562601"/>
            <a:ext cx="2057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Spermatogenesis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Oogenesis</a:t>
            </a:r>
          </a:p>
        </p:txBody>
      </p:sp>
      <p:sp>
        <p:nvSpPr>
          <p:cNvPr id="107525" name="AutoShape 10"/>
          <p:cNvSpPr>
            <a:spLocks noChangeArrowheads="1"/>
          </p:cNvSpPr>
          <p:nvPr/>
        </p:nvSpPr>
        <p:spPr bwMode="auto">
          <a:xfrm rot="10800000">
            <a:off x="3276600" y="5029200"/>
            <a:ext cx="457200" cy="228600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11"/>
          <p:cNvSpPr>
            <a:spLocks noChangeArrowheads="1"/>
          </p:cNvSpPr>
          <p:nvPr/>
        </p:nvSpPr>
        <p:spPr bwMode="auto">
          <a:xfrm>
            <a:off x="5334000" y="838200"/>
            <a:ext cx="14478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12"/>
          <p:cNvSpPr>
            <a:spLocks noChangeArrowheads="1"/>
          </p:cNvSpPr>
          <p:nvPr/>
        </p:nvSpPr>
        <p:spPr bwMode="auto">
          <a:xfrm>
            <a:off x="5029200" y="5105400"/>
            <a:ext cx="457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Rectangle 13"/>
          <p:cNvSpPr>
            <a:spLocks noChangeArrowheads="1"/>
          </p:cNvSpPr>
          <p:nvPr/>
        </p:nvSpPr>
        <p:spPr bwMode="auto">
          <a:xfrm>
            <a:off x="4572000" y="30480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Rectangle 14"/>
          <p:cNvSpPr>
            <a:spLocks noChangeArrowheads="1"/>
          </p:cNvSpPr>
          <p:nvPr/>
        </p:nvSpPr>
        <p:spPr bwMode="auto">
          <a:xfrm>
            <a:off x="3657600" y="914400"/>
            <a:ext cx="1676400" cy="228600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5"/>
          <p:cNvSpPr>
            <a:spLocks noChangeArrowheads="1"/>
          </p:cNvSpPr>
          <p:nvPr/>
        </p:nvSpPr>
        <p:spPr bwMode="auto">
          <a:xfrm>
            <a:off x="3581400" y="838200"/>
            <a:ext cx="304800" cy="457200"/>
          </a:xfrm>
          <a:prstGeom prst="ellipse">
            <a:avLst/>
          </a:prstGeom>
          <a:solidFill>
            <a:srgbClr val="00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Oval 16"/>
          <p:cNvSpPr>
            <a:spLocks noChangeArrowheads="1"/>
          </p:cNvSpPr>
          <p:nvPr/>
        </p:nvSpPr>
        <p:spPr bwMode="auto">
          <a:xfrm>
            <a:off x="4191000" y="2971800"/>
            <a:ext cx="381000" cy="457200"/>
          </a:xfrm>
          <a:prstGeom prst="ellipse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2" name="Oval 17"/>
          <p:cNvSpPr>
            <a:spLocks noChangeArrowheads="1"/>
          </p:cNvSpPr>
          <p:nvPr/>
        </p:nvSpPr>
        <p:spPr bwMode="auto">
          <a:xfrm>
            <a:off x="4876800" y="4876800"/>
            <a:ext cx="762000" cy="762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3" name="Text Box 18"/>
          <p:cNvSpPr txBox="1">
            <a:spLocks noChangeArrowheads="1"/>
          </p:cNvSpPr>
          <p:nvPr/>
        </p:nvSpPr>
        <p:spPr bwMode="auto">
          <a:xfrm>
            <a:off x="3505200" y="5181601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Sex Organs</a:t>
            </a: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6880226" y="685800"/>
            <a:ext cx="3330575" cy="50482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C00000"/>
                </a:solidFill>
                <a:latin typeface="Comic Sans MS" pitchFamily="66" charset="0"/>
                <a:ea typeface="ＭＳ Ｐゴシック" pitchFamily="34" charset="-128"/>
              </a:rPr>
              <a:t>Rise of estrogen will ___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Decrease </a:t>
            </a:r>
            <a:r>
              <a:rPr lang="en-US" sz="2800" dirty="0" err="1">
                <a:latin typeface="Comic Sans MS" pitchFamily="66" charset="0"/>
                <a:ea typeface="ＭＳ Ｐゴシック" pitchFamily="34" charset="-128"/>
              </a:rPr>
              <a:t>GnRH</a:t>
            </a:r>
            <a:endParaRPr lang="en-US" sz="2800" dirty="0">
              <a:latin typeface="Comic Sans MS" pitchFamily="66" charset="0"/>
              <a:ea typeface="ＭＳ Ｐゴシック" pitchFamily="34" charset="-128"/>
            </a:endParaRPr>
          </a:p>
          <a:p>
            <a:pPr marL="514350" indent="-514350" eaLnBrk="1" hangingPunct="1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Decrease LH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Increase </a:t>
            </a:r>
            <a:r>
              <a:rPr lang="en-US" sz="2800" dirty="0" err="1">
                <a:latin typeface="Comic Sans MS" pitchFamily="66" charset="0"/>
                <a:ea typeface="ＭＳ Ｐゴシック" pitchFamily="34" charset="-128"/>
              </a:rPr>
              <a:t>GnRH</a:t>
            </a:r>
            <a:endParaRPr lang="en-US" sz="2800" dirty="0">
              <a:latin typeface="Comic Sans MS" pitchFamily="66" charset="0"/>
              <a:ea typeface="ＭＳ Ｐゴシック" pitchFamily="34" charset="-128"/>
            </a:endParaRPr>
          </a:p>
          <a:p>
            <a:pPr marL="514350" indent="-514350" eaLnBrk="1" hangingPunct="1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Increase both </a:t>
            </a:r>
            <a:r>
              <a:rPr lang="en-US" sz="2800" dirty="0" err="1">
                <a:latin typeface="Comic Sans MS" pitchFamily="66" charset="0"/>
                <a:ea typeface="ＭＳ Ｐゴシック" pitchFamily="34" charset="-128"/>
              </a:rPr>
              <a:t>GnRH</a:t>
            </a: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 and LH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lphaUcPeriod"/>
              <a:defRPr/>
            </a:pP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Decrease both </a:t>
            </a:r>
            <a:r>
              <a:rPr lang="en-US" sz="2800" dirty="0" err="1">
                <a:latin typeface="Comic Sans MS" pitchFamily="66" charset="0"/>
                <a:ea typeface="ＭＳ Ｐゴシック" pitchFamily="34" charset="-128"/>
              </a:rPr>
              <a:t>GnRH</a:t>
            </a:r>
            <a:r>
              <a:rPr lang="en-US" sz="2800" dirty="0">
                <a:latin typeface="Comic Sans MS" pitchFamily="66" charset="0"/>
                <a:ea typeface="ＭＳ Ｐゴシック" pitchFamily="34" charset="-128"/>
              </a:rPr>
              <a:t> and LH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00200" y="6462713"/>
            <a:ext cx="5791200" cy="381000"/>
          </a:xfrm>
          <a:prstGeom prst="rect">
            <a:avLst/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51520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GnRH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040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HASRESULTS" val="False"/>
  <p:tag name="TPQUESTIONXML" val="﻿&lt;?xml version=&quot;1.0&quot; encoding=&quot;utf-8&quot;?&gt;&#10;&lt;questionlist&gt;&#10;    &lt;properties&gt;&#10;        &lt;guid&gt;552D62C0CCD44B70B9AC03F3D7872647&lt;/guid&gt;&#10;        &lt;description /&gt;&#10;        &lt;date&gt;12/18/2014 2:15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70B776867E047938085B563046F25A6&lt;/guid&gt;&#10;            &lt;repollguid&gt;203856282B9441D18557294AC448236F&lt;/repollguid&gt;&#10;            &lt;sourceid&gt;CDF1A9FFCDA74DFEAAAABF41F036FC2C&lt;/sourceid&gt;&#10;            &lt;questiontext&gt;Signaling between neurons is a ______ signal while hormone signaling to a target cell is a _______ signa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BCED881022E44D28B38DFA1F5E661014&lt;/guid&gt;&#10;                    &lt;answertext&gt;short distance….long distance&lt;/answertext&gt;&#10;                    &lt;valuetype&gt;0&lt;/valuetype&gt;&#10;                &lt;/answer&gt;&#10;                &lt;answer&gt;&#10;                    &lt;guid&gt;F912455C9A21497D92B1C7680CD0F586&lt;/guid&gt;&#10;                    &lt;answertext&gt;long distance….short distance&lt;/answertext&gt;&#10;                    &lt;valuetype&gt;0&lt;/valuetype&gt;&#10;                &lt;/answer&gt;&#10;                &lt;answer&gt;&#10;                    &lt;guid&gt;8C754D6475EB41A2A8FDADAC5F034C6B&lt;/guid&gt;&#10;                    &lt;answertext&gt;excitatory…..inhibitory&lt;/answertext&gt;&#10;                    &lt;valuetype&gt;0&lt;/valuetype&gt;&#10;                &lt;/answer&gt;&#10;                &lt;answer&gt;&#10;                    &lt;guid&gt;067F5D4008E549F59B73A49888C4C389&lt;/guid&gt;&#10;                    &lt;answertext&gt;inhibitory…..excitatory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Widescreen</PresentationFormat>
  <Paragraphs>123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Calibri Light</vt:lpstr>
      <vt:lpstr>Comic Sans MS</vt:lpstr>
      <vt:lpstr>Tahoma</vt:lpstr>
      <vt:lpstr>Office Theme</vt:lpstr>
      <vt:lpstr>PowerPoint Presentation</vt:lpstr>
      <vt:lpstr>Signaling between neurons is a ______ signal, whereas hormone signaling to a target cell is a _______ signal</vt:lpstr>
      <vt:lpstr>PowerPoint Presentation</vt:lpstr>
      <vt:lpstr>PowerPoint Presentation</vt:lpstr>
      <vt:lpstr>Iodine is important to make thyroxine.  If there is no iodine in your diet, then the amount of Thyroid releasing hormone (TRH) ___.  Use the figure to help answer</vt:lpstr>
      <vt:lpstr>Too little calcium in your diet can lead to osteoporosis (brittle, thinning bones).  What hormone contributes to this problem?</vt:lpstr>
      <vt:lpstr>Ok– you tell me: Not making enough insulin  prevents glucose _______ the blood.</vt:lpstr>
      <vt:lpstr>President Kennedy had Addison’s disease (low levels of cortisol). Therefore he would have ___ levels of ACTH</vt:lpstr>
      <vt:lpstr>PowerPoint Presentation</vt:lpstr>
      <vt:lpstr>Which mouse got the myostatin inhibitor?</vt:lpstr>
      <vt:lpstr>PowerPoint Presentation</vt:lpstr>
      <vt:lpstr>A motor unit is ____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Merritt</dc:creator>
  <cp:lastModifiedBy>Rebecca Merritt</cp:lastModifiedBy>
  <cp:revision>1</cp:revision>
  <dcterms:created xsi:type="dcterms:W3CDTF">2020-05-02T18:43:36Z</dcterms:created>
  <dcterms:modified xsi:type="dcterms:W3CDTF">2020-05-02T18:44:04Z</dcterms:modified>
</cp:coreProperties>
</file>