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handoutMasterIdLst>
    <p:handoutMasterId r:id="rId85"/>
  </p:handoutMasterIdLst>
  <p:sldIdLst>
    <p:sldId id="388" r:id="rId2"/>
    <p:sldId id="391" r:id="rId3"/>
    <p:sldId id="389" r:id="rId4"/>
    <p:sldId id="392" r:id="rId5"/>
    <p:sldId id="461" r:id="rId6"/>
    <p:sldId id="459" r:id="rId7"/>
    <p:sldId id="460" r:id="rId8"/>
    <p:sldId id="477" r:id="rId9"/>
    <p:sldId id="407" r:id="rId10"/>
    <p:sldId id="395" r:id="rId11"/>
    <p:sldId id="396" r:id="rId12"/>
    <p:sldId id="397" r:id="rId13"/>
    <p:sldId id="398" r:id="rId14"/>
    <p:sldId id="478" r:id="rId15"/>
    <p:sldId id="462" r:id="rId16"/>
    <p:sldId id="408" r:id="rId17"/>
    <p:sldId id="479" r:id="rId18"/>
    <p:sldId id="463" r:id="rId19"/>
    <p:sldId id="409" r:id="rId20"/>
    <p:sldId id="410" r:id="rId21"/>
    <p:sldId id="464" r:id="rId22"/>
    <p:sldId id="411" r:id="rId23"/>
    <p:sldId id="465" r:id="rId24"/>
    <p:sldId id="412" r:id="rId25"/>
    <p:sldId id="413" r:id="rId26"/>
    <p:sldId id="480" r:id="rId27"/>
    <p:sldId id="259" r:id="rId28"/>
    <p:sldId id="260" r:id="rId29"/>
    <p:sldId id="261" r:id="rId30"/>
    <p:sldId id="417" r:id="rId31"/>
    <p:sldId id="418" r:id="rId32"/>
    <p:sldId id="357" r:id="rId33"/>
    <p:sldId id="358" r:id="rId34"/>
    <p:sldId id="359" r:id="rId35"/>
    <p:sldId id="466" r:id="rId36"/>
    <p:sldId id="416" r:id="rId37"/>
    <p:sldId id="414" r:id="rId38"/>
    <p:sldId id="467" r:id="rId39"/>
    <p:sldId id="415" r:id="rId40"/>
    <p:sldId id="419" r:id="rId41"/>
    <p:sldId id="421" r:id="rId42"/>
    <p:sldId id="468" r:id="rId43"/>
    <p:sldId id="422" r:id="rId44"/>
    <p:sldId id="481" r:id="rId45"/>
    <p:sldId id="426" r:id="rId46"/>
    <p:sldId id="482" r:id="rId47"/>
    <p:sldId id="423" r:id="rId48"/>
    <p:sldId id="424" r:id="rId49"/>
    <p:sldId id="425" r:id="rId50"/>
    <p:sldId id="483" r:id="rId51"/>
    <p:sldId id="469" r:id="rId52"/>
    <p:sldId id="362" r:id="rId53"/>
    <p:sldId id="427" r:id="rId54"/>
    <p:sldId id="430" r:id="rId55"/>
    <p:sldId id="429" r:id="rId56"/>
    <p:sldId id="471" r:id="rId57"/>
    <p:sldId id="470" r:id="rId58"/>
    <p:sldId id="428" r:id="rId59"/>
    <p:sldId id="472" r:id="rId60"/>
    <p:sldId id="431" r:id="rId61"/>
    <p:sldId id="432" r:id="rId62"/>
    <p:sldId id="473" r:id="rId63"/>
    <p:sldId id="438" r:id="rId64"/>
    <p:sldId id="436" r:id="rId65"/>
    <p:sldId id="439" r:id="rId66"/>
    <p:sldId id="474" r:id="rId67"/>
    <p:sldId id="440" r:id="rId68"/>
    <p:sldId id="475" r:id="rId69"/>
    <p:sldId id="441" r:id="rId70"/>
    <p:sldId id="476" r:id="rId71"/>
    <p:sldId id="442" r:id="rId72"/>
    <p:sldId id="443" r:id="rId73"/>
    <p:sldId id="444" r:id="rId74"/>
    <p:sldId id="445" r:id="rId75"/>
    <p:sldId id="446" r:id="rId76"/>
    <p:sldId id="447" r:id="rId77"/>
    <p:sldId id="449" r:id="rId78"/>
    <p:sldId id="448" r:id="rId79"/>
    <p:sldId id="450" r:id="rId80"/>
    <p:sldId id="455" r:id="rId81"/>
    <p:sldId id="451" r:id="rId82"/>
    <p:sldId id="456" r:id="rId83"/>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66"/>
    <a:srgbClr val="008000"/>
    <a:srgbClr val="FFFF00"/>
    <a:srgbClr val="000099"/>
    <a:srgbClr val="669900"/>
    <a:srgbClr val="FFCC00"/>
    <a:srgbClr val="99CC00"/>
    <a:srgbClr val="99FF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75528" autoAdjust="0"/>
  </p:normalViewPr>
  <p:slideViewPr>
    <p:cSldViewPr>
      <p:cViewPr varScale="1">
        <p:scale>
          <a:sx n="61" d="100"/>
          <a:sy n="61" d="100"/>
        </p:scale>
        <p:origin x="-1110"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36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078163" cy="469900"/>
          </a:xfrm>
          <a:prstGeom prst="rect">
            <a:avLst/>
          </a:prstGeom>
          <a:noFill/>
          <a:ln w="9525">
            <a:noFill/>
            <a:miter lim="800000"/>
            <a:headEnd/>
            <a:tailEnd/>
          </a:ln>
          <a:effectLst/>
        </p:spPr>
        <p:txBody>
          <a:bodyPr vert="horz" wrap="square" lIns="94229" tIns="47114" rIns="94229" bIns="47114" numCol="1" anchor="t" anchorCtr="0" compatLnSpc="1">
            <a:prstTxWarp prst="textNoShape">
              <a:avLst/>
            </a:prstTxWarp>
          </a:bodyPr>
          <a:lstStyle>
            <a:lvl1pPr defTabSz="942975">
              <a:defRPr sz="1200"/>
            </a:lvl1pPr>
          </a:lstStyle>
          <a:p>
            <a:pPr>
              <a:defRPr/>
            </a:pPr>
            <a:endParaRPr lang="en-US"/>
          </a:p>
        </p:txBody>
      </p:sp>
      <p:sp>
        <p:nvSpPr>
          <p:cNvPr id="49155" name="Rectangle 3"/>
          <p:cNvSpPr>
            <a:spLocks noGrp="1" noChangeArrowheads="1"/>
          </p:cNvSpPr>
          <p:nvPr>
            <p:ph type="dt" sz="quarter" idx="1"/>
          </p:nvPr>
        </p:nvSpPr>
        <p:spPr bwMode="auto">
          <a:xfrm>
            <a:off x="4022725" y="0"/>
            <a:ext cx="3078163" cy="469900"/>
          </a:xfrm>
          <a:prstGeom prst="rect">
            <a:avLst/>
          </a:prstGeom>
          <a:noFill/>
          <a:ln w="9525">
            <a:noFill/>
            <a:miter lim="800000"/>
            <a:headEnd/>
            <a:tailEnd/>
          </a:ln>
          <a:effectLst/>
        </p:spPr>
        <p:txBody>
          <a:bodyPr vert="horz" wrap="square" lIns="94229" tIns="47114" rIns="94229" bIns="47114" numCol="1" anchor="t" anchorCtr="0" compatLnSpc="1">
            <a:prstTxWarp prst="textNoShape">
              <a:avLst/>
            </a:prstTxWarp>
          </a:bodyPr>
          <a:lstStyle>
            <a:lvl1pPr algn="r" defTabSz="942975">
              <a:defRPr sz="1200"/>
            </a:lvl1pPr>
          </a:lstStyle>
          <a:p>
            <a:pPr>
              <a:defRPr/>
            </a:pPr>
            <a:endParaRPr lang="en-US"/>
          </a:p>
        </p:txBody>
      </p:sp>
      <p:sp>
        <p:nvSpPr>
          <p:cNvPr id="49156" name="Rectangle 4"/>
          <p:cNvSpPr>
            <a:spLocks noGrp="1" noChangeArrowheads="1"/>
          </p:cNvSpPr>
          <p:nvPr>
            <p:ph type="ftr" sz="quarter" idx="2"/>
          </p:nvPr>
        </p:nvSpPr>
        <p:spPr bwMode="auto">
          <a:xfrm>
            <a:off x="0" y="8916988"/>
            <a:ext cx="3078163" cy="469900"/>
          </a:xfrm>
          <a:prstGeom prst="rect">
            <a:avLst/>
          </a:prstGeom>
          <a:noFill/>
          <a:ln w="9525">
            <a:noFill/>
            <a:miter lim="800000"/>
            <a:headEnd/>
            <a:tailEnd/>
          </a:ln>
          <a:effectLst/>
        </p:spPr>
        <p:txBody>
          <a:bodyPr vert="horz" wrap="square" lIns="94229" tIns="47114" rIns="94229" bIns="47114" numCol="1" anchor="b" anchorCtr="0" compatLnSpc="1">
            <a:prstTxWarp prst="textNoShape">
              <a:avLst/>
            </a:prstTxWarp>
          </a:bodyPr>
          <a:lstStyle>
            <a:lvl1pPr defTabSz="942975">
              <a:defRPr sz="1200"/>
            </a:lvl1pPr>
          </a:lstStyle>
          <a:p>
            <a:pPr>
              <a:defRPr/>
            </a:pPr>
            <a:endParaRPr lang="en-US"/>
          </a:p>
        </p:txBody>
      </p:sp>
      <p:sp>
        <p:nvSpPr>
          <p:cNvPr id="49157" name="Rectangle 5"/>
          <p:cNvSpPr>
            <a:spLocks noGrp="1" noChangeArrowheads="1"/>
          </p:cNvSpPr>
          <p:nvPr>
            <p:ph type="sldNum" sz="quarter" idx="3"/>
          </p:nvPr>
        </p:nvSpPr>
        <p:spPr bwMode="auto">
          <a:xfrm>
            <a:off x="4022725" y="8916988"/>
            <a:ext cx="3078163" cy="469900"/>
          </a:xfrm>
          <a:prstGeom prst="rect">
            <a:avLst/>
          </a:prstGeom>
          <a:noFill/>
          <a:ln w="9525">
            <a:noFill/>
            <a:miter lim="800000"/>
            <a:headEnd/>
            <a:tailEnd/>
          </a:ln>
          <a:effectLst/>
        </p:spPr>
        <p:txBody>
          <a:bodyPr vert="horz" wrap="square" lIns="94229" tIns="47114" rIns="94229" bIns="47114" numCol="1" anchor="b" anchorCtr="0" compatLnSpc="1">
            <a:prstTxWarp prst="textNoShape">
              <a:avLst/>
            </a:prstTxWarp>
          </a:bodyPr>
          <a:lstStyle>
            <a:lvl1pPr algn="r" defTabSz="942975">
              <a:defRPr sz="1200"/>
            </a:lvl1pPr>
          </a:lstStyle>
          <a:p>
            <a:pPr>
              <a:defRPr/>
            </a:pPr>
            <a:fld id="{DE7F2D76-B7C1-41FA-B1F0-6A07A279ED9B}"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469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92163" name="Rectangle 3"/>
          <p:cNvSpPr>
            <a:spLocks noGrp="1" noChangeArrowheads="1"/>
          </p:cNvSpPr>
          <p:nvPr>
            <p:ph type="dt" idx="1"/>
          </p:nvPr>
        </p:nvSpPr>
        <p:spPr bwMode="auto">
          <a:xfrm>
            <a:off x="4022725" y="0"/>
            <a:ext cx="3078163" cy="469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79876" name="Rectangle 4"/>
          <p:cNvSpPr>
            <a:spLocks noGrp="1" noRot="1" noChangeAspect="1" noChangeArrowheads="1" noTextEdit="1"/>
          </p:cNvSpPr>
          <p:nvPr>
            <p:ph type="sldImg" idx="2"/>
          </p:nvPr>
        </p:nvSpPr>
        <p:spPr bwMode="auto">
          <a:xfrm>
            <a:off x="1204913" y="704850"/>
            <a:ext cx="4692650" cy="3519488"/>
          </a:xfrm>
          <a:prstGeom prst="rect">
            <a:avLst/>
          </a:prstGeom>
          <a:noFill/>
          <a:ln w="9525">
            <a:solidFill>
              <a:srgbClr val="000000"/>
            </a:solidFill>
            <a:miter lim="800000"/>
            <a:headEnd/>
            <a:tailEnd/>
          </a:ln>
        </p:spPr>
      </p:sp>
      <p:sp>
        <p:nvSpPr>
          <p:cNvPr id="92165" name="Rectangle 5"/>
          <p:cNvSpPr>
            <a:spLocks noGrp="1" noChangeArrowheads="1"/>
          </p:cNvSpPr>
          <p:nvPr>
            <p:ph type="body" sz="quarter" idx="3"/>
          </p:nvPr>
        </p:nvSpPr>
        <p:spPr bwMode="auto">
          <a:xfrm>
            <a:off x="709613" y="4459288"/>
            <a:ext cx="5683250" cy="42243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166" name="Rectangle 6"/>
          <p:cNvSpPr>
            <a:spLocks noGrp="1" noChangeArrowheads="1"/>
          </p:cNvSpPr>
          <p:nvPr>
            <p:ph type="ftr" sz="quarter" idx="4"/>
          </p:nvPr>
        </p:nvSpPr>
        <p:spPr bwMode="auto">
          <a:xfrm>
            <a:off x="0" y="8916988"/>
            <a:ext cx="3078163" cy="469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92167" name="Rectangle 7"/>
          <p:cNvSpPr>
            <a:spLocks noGrp="1" noChangeArrowheads="1"/>
          </p:cNvSpPr>
          <p:nvPr>
            <p:ph type="sldNum" sz="quarter" idx="5"/>
          </p:nvPr>
        </p:nvSpPr>
        <p:spPr bwMode="auto">
          <a:xfrm>
            <a:off x="4022725" y="8916988"/>
            <a:ext cx="3078163" cy="469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8228DA1-F2FC-4232-9BD3-414B702BC59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spect="1" noTextEdit="1"/>
          </p:cNvSpPr>
          <p:nvPr>
            <p:ph type="sldImg"/>
          </p:nvPr>
        </p:nvSpPr>
        <p:spPr bwMode="auto">
          <a:noFill/>
          <a:ln>
            <a:solidFill>
              <a:srgbClr val="000000"/>
            </a:solidFill>
            <a:miter lim="800000"/>
            <a:headEnd/>
            <a:tailEnd/>
          </a:ln>
        </p:spPr>
      </p:sp>
      <p:sp>
        <p:nvSpPr>
          <p:cNvPr id="248835"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2B1D4B2B-5620-4FE9-BD25-DF4206810DAD}" type="slidenum">
              <a:rPr lang="en-US" smtClean="0"/>
              <a:pPr/>
              <a:t>13</a:t>
            </a:fld>
            <a:endParaRPr 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baseline="0" dirty="0" smtClean="0"/>
          </a:p>
        </p:txBody>
      </p:sp>
      <p:sp>
        <p:nvSpPr>
          <p:cNvPr id="4" name="Slide Number Placeholder 3"/>
          <p:cNvSpPr>
            <a:spLocks noGrp="1"/>
          </p:cNvSpPr>
          <p:nvPr>
            <p:ph type="sldNum" sz="quarter" idx="10"/>
          </p:nvPr>
        </p:nvSpPr>
        <p:spPr/>
        <p:txBody>
          <a:bodyPr/>
          <a:lstStyle/>
          <a:p>
            <a:pPr>
              <a:defRPr/>
            </a:pPr>
            <a:fld id="{A8228DA1-F2FC-4232-9BD3-414B702BC597}" type="slidenum">
              <a:rPr lang="en-US" smtClean="0"/>
              <a:pPr>
                <a:defRPr/>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A8228DA1-F2FC-4232-9BD3-414B702BC597}" type="slidenum">
              <a:rPr lang="en-US" smtClean="0"/>
              <a:pPr>
                <a:defRPr/>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txBox="1">
            <a:spLocks noGrp="1" noChangeArrowheads="1"/>
          </p:cNvSpPr>
          <p:nvPr/>
        </p:nvSpPr>
        <p:spPr bwMode="auto">
          <a:xfrm>
            <a:off x="4023092" y="8917422"/>
            <a:ext cx="3077739" cy="469424"/>
          </a:xfrm>
          <a:prstGeom prst="rect">
            <a:avLst/>
          </a:prstGeom>
          <a:noFill/>
          <a:ln w="9525">
            <a:noFill/>
            <a:miter lim="800000"/>
            <a:headEnd/>
            <a:tailEnd/>
          </a:ln>
        </p:spPr>
        <p:txBody>
          <a:bodyPr lIns="94229" tIns="47114" rIns="94229" bIns="47114" anchor="b"/>
          <a:lstStyle/>
          <a:p>
            <a:pPr algn="r"/>
            <a:fld id="{A02FE82B-69BE-4DBC-A96C-6C8E84A5D78D}" type="slidenum">
              <a:rPr lang="en-US" sz="1200"/>
              <a:pPr algn="r"/>
              <a:t>16</a:t>
            </a:fld>
            <a:endParaRPr lang="en-US" sz="1200" dirty="0"/>
          </a:p>
        </p:txBody>
      </p:sp>
      <p:sp>
        <p:nvSpPr>
          <p:cNvPr id="292867" name="Slide Image Placeholder 1"/>
          <p:cNvSpPr>
            <a:spLocks noGrp="1" noRot="1" noChangeAspect="1" noTextEdit="1"/>
          </p:cNvSpPr>
          <p:nvPr>
            <p:ph type="sldImg"/>
          </p:nvPr>
        </p:nvSpPr>
        <p:spPr bwMode="auto">
          <a:noFill/>
          <a:ln>
            <a:solidFill>
              <a:srgbClr val="000000"/>
            </a:solidFill>
            <a:miter lim="800000"/>
            <a:headEnd/>
            <a:tailEnd/>
          </a:ln>
        </p:spPr>
      </p:sp>
      <p:sp>
        <p:nvSpPr>
          <p:cNvPr id="29286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292869" name="Slide Number Placeholder 3"/>
          <p:cNvSpPr txBox="1">
            <a:spLocks noGrp="1"/>
          </p:cNvSpPr>
          <p:nvPr/>
        </p:nvSpPr>
        <p:spPr bwMode="auto">
          <a:xfrm>
            <a:off x="4023092" y="8917422"/>
            <a:ext cx="3077739" cy="469424"/>
          </a:xfrm>
          <a:prstGeom prst="rect">
            <a:avLst/>
          </a:prstGeom>
          <a:noFill/>
          <a:ln w="9525">
            <a:noFill/>
            <a:miter lim="800000"/>
            <a:headEnd/>
            <a:tailEnd/>
          </a:ln>
        </p:spPr>
        <p:txBody>
          <a:bodyPr lIns="94229" tIns="47114" rIns="94229" bIns="47114" anchor="b"/>
          <a:lstStyle/>
          <a:p>
            <a:pPr algn="r"/>
            <a:fld id="{AEA38029-E173-450D-B925-235D6DDC1D14}" type="slidenum">
              <a:rPr lang="en-US" sz="1200">
                <a:latin typeface="Calibri" pitchFamily="34" charset="0"/>
              </a:rPr>
              <a:pPr algn="r"/>
              <a:t>16</a:t>
            </a:fld>
            <a:endParaRPr lang="en-US" sz="1200" dirty="0">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8228DA1-F2FC-4232-9BD3-414B702BC597}" type="slidenum">
              <a:rPr lang="en-US" smtClean="0"/>
              <a:pPr>
                <a:defRPr/>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lnSpc>
                <a:spcPct val="80000"/>
              </a:lnSpc>
              <a:spcBef>
                <a:spcPct val="0"/>
              </a:spcBef>
            </a:pPr>
            <a:endParaRPr lang="en-US" dirty="0"/>
          </a:p>
        </p:txBody>
      </p:sp>
      <p:sp>
        <p:nvSpPr>
          <p:cNvPr id="4" name="Slide Number Placeholder 3"/>
          <p:cNvSpPr>
            <a:spLocks noGrp="1"/>
          </p:cNvSpPr>
          <p:nvPr>
            <p:ph type="sldNum" sz="quarter" idx="10"/>
          </p:nvPr>
        </p:nvSpPr>
        <p:spPr/>
        <p:txBody>
          <a:bodyPr/>
          <a:lstStyle/>
          <a:p>
            <a:pPr>
              <a:defRPr/>
            </a:pPr>
            <a:fld id="{A8228DA1-F2FC-4232-9BD3-414B702BC597}" type="slidenum">
              <a:rPr lang="en-US" smtClean="0"/>
              <a:pPr>
                <a:defRPr/>
              </a:pPr>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bwMode="auto">
          <a:noFill/>
          <a:ln>
            <a:solidFill>
              <a:srgbClr val="000000"/>
            </a:solidFill>
            <a:miter lim="800000"/>
            <a:headEnd/>
            <a:tailEnd/>
          </a:ln>
        </p:spPr>
      </p:sp>
      <p:sp>
        <p:nvSpPr>
          <p:cNvPr id="2232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r>
              <a:rPr lang="en-US" sz="1100" dirty="0" smtClean="0"/>
              <a:t> </a:t>
            </a:r>
          </a:p>
        </p:txBody>
      </p:sp>
      <p:sp>
        <p:nvSpPr>
          <p:cNvPr id="223236" name="Slide Number Placeholder 3"/>
          <p:cNvSpPr txBox="1">
            <a:spLocks noGrp="1"/>
          </p:cNvSpPr>
          <p:nvPr/>
        </p:nvSpPr>
        <p:spPr bwMode="auto">
          <a:xfrm>
            <a:off x="4023092" y="8917422"/>
            <a:ext cx="3077739" cy="469424"/>
          </a:xfrm>
          <a:prstGeom prst="rect">
            <a:avLst/>
          </a:prstGeom>
          <a:noFill/>
          <a:ln w="9525">
            <a:noFill/>
            <a:miter lim="800000"/>
            <a:headEnd/>
            <a:tailEnd/>
          </a:ln>
        </p:spPr>
        <p:txBody>
          <a:bodyPr lIns="94229" tIns="47114" rIns="94229" bIns="47114" anchor="b"/>
          <a:lstStyle/>
          <a:p>
            <a:pPr algn="r"/>
            <a:fld id="{534D2848-48A7-4F37-8FDC-6F5F4AD3584E}" type="slidenum">
              <a:rPr lang="en-US" sz="1200">
                <a:latin typeface="Calibri" pitchFamily="34" charset="0"/>
              </a:rPr>
              <a:pPr algn="r"/>
              <a:t>19</a:t>
            </a:fld>
            <a:endParaRPr lang="en-US" sz="1200" dirty="0">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bwMode="auto">
          <a:noFill/>
          <a:ln>
            <a:solidFill>
              <a:srgbClr val="000000"/>
            </a:solidFill>
            <a:miter lim="800000"/>
            <a:headEnd/>
            <a:tailEnd/>
          </a:ln>
        </p:spPr>
      </p:sp>
      <p:sp>
        <p:nvSpPr>
          <p:cNvPr id="225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225284" name="Slide Number Placeholder 3"/>
          <p:cNvSpPr txBox="1">
            <a:spLocks noGrp="1"/>
          </p:cNvSpPr>
          <p:nvPr/>
        </p:nvSpPr>
        <p:spPr bwMode="auto">
          <a:xfrm>
            <a:off x="4023092" y="8917422"/>
            <a:ext cx="3077739" cy="469424"/>
          </a:xfrm>
          <a:prstGeom prst="rect">
            <a:avLst/>
          </a:prstGeom>
          <a:noFill/>
          <a:ln w="9525">
            <a:noFill/>
            <a:miter lim="800000"/>
            <a:headEnd/>
            <a:tailEnd/>
          </a:ln>
        </p:spPr>
        <p:txBody>
          <a:bodyPr lIns="94229" tIns="47114" rIns="94229" bIns="47114" anchor="b"/>
          <a:lstStyle/>
          <a:p>
            <a:pPr algn="r"/>
            <a:fld id="{F9F242E3-3FBC-443D-8D90-5D951D9C055E}" type="slidenum">
              <a:rPr lang="en-US" sz="1200">
                <a:latin typeface="Calibri" pitchFamily="34" charset="0"/>
              </a:rPr>
              <a:pPr algn="r"/>
              <a:t>20</a:t>
            </a:fld>
            <a:endParaRPr lang="en-US" sz="1200" dirty="0">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8228DA1-F2FC-4232-9BD3-414B702BC597}" type="slidenum">
              <a:rPr lang="en-US" smtClean="0"/>
              <a:pPr>
                <a:defRPr/>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8228DA1-F2FC-4232-9BD3-414B702BC597}" type="slidenum">
              <a:rPr lang="en-US" smtClean="0"/>
              <a:pPr>
                <a:defRPr/>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endParaRPr lang="en-US" sz="1100" dirty="0" smtClean="0"/>
          </a:p>
        </p:txBody>
      </p:sp>
      <p:sp>
        <p:nvSpPr>
          <p:cNvPr id="123908" name="Slide Number Placeholder 3"/>
          <p:cNvSpPr txBox="1">
            <a:spLocks noGrp="1"/>
          </p:cNvSpPr>
          <p:nvPr/>
        </p:nvSpPr>
        <p:spPr bwMode="auto">
          <a:xfrm>
            <a:off x="4023092" y="8917422"/>
            <a:ext cx="3077739" cy="469424"/>
          </a:xfrm>
          <a:prstGeom prst="rect">
            <a:avLst/>
          </a:prstGeom>
          <a:noFill/>
          <a:ln w="9525">
            <a:noFill/>
            <a:miter lim="800000"/>
            <a:headEnd/>
            <a:tailEnd/>
          </a:ln>
        </p:spPr>
        <p:txBody>
          <a:bodyPr lIns="94229" tIns="47114" rIns="94229" bIns="47114" anchor="b"/>
          <a:lstStyle/>
          <a:p>
            <a:pPr algn="r"/>
            <a:fld id="{01B4BAFD-90BF-484F-BE99-6AD889881BA8}" type="slidenum">
              <a:rPr lang="en-US" sz="1200">
                <a:latin typeface="Calibri" pitchFamily="34" charset="0"/>
              </a:rPr>
              <a:pPr algn="r"/>
              <a:t>4</a:t>
            </a:fld>
            <a:endParaRPr lang="en-US" sz="1200" dirty="0">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19812" name="Slide Number Placeholder 3"/>
          <p:cNvSpPr txBox="1">
            <a:spLocks noGrp="1"/>
          </p:cNvSpPr>
          <p:nvPr/>
        </p:nvSpPr>
        <p:spPr bwMode="auto">
          <a:xfrm>
            <a:off x="4023092" y="8917422"/>
            <a:ext cx="3077739" cy="469424"/>
          </a:xfrm>
          <a:prstGeom prst="rect">
            <a:avLst/>
          </a:prstGeom>
          <a:noFill/>
          <a:ln w="9525">
            <a:noFill/>
            <a:miter lim="800000"/>
            <a:headEnd/>
            <a:tailEnd/>
          </a:ln>
        </p:spPr>
        <p:txBody>
          <a:bodyPr lIns="94229" tIns="47114" rIns="94229" bIns="47114" anchor="b"/>
          <a:lstStyle/>
          <a:p>
            <a:pPr algn="r"/>
            <a:fld id="{68F4D449-42F9-46AA-B1B6-5DAE8A598649}" type="slidenum">
              <a:rPr lang="en-US" sz="1200">
                <a:latin typeface="Calibri" pitchFamily="34" charset="0"/>
              </a:rPr>
              <a:pPr algn="r"/>
              <a:t>24</a:t>
            </a:fld>
            <a:endParaRPr lang="en-US" sz="1200" dirty="0">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8228DA1-F2FC-4232-9BD3-414B702BC597}" type="slidenum">
              <a:rPr lang="en-US" smtClean="0"/>
              <a:pPr>
                <a:defRPr/>
              </a:pPr>
              <a:t>25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60420" name="Slide Number Placeholder 3"/>
          <p:cNvSpPr>
            <a:spLocks noGrp="1"/>
          </p:cNvSpPr>
          <p:nvPr>
            <p:ph type="sldNum" sz="quarter" idx="5"/>
          </p:nvPr>
        </p:nvSpPr>
        <p:spPr bwMode="auto">
          <a:noFill/>
          <a:ln>
            <a:miter lim="800000"/>
            <a:headEnd/>
            <a:tailEnd/>
          </a:ln>
        </p:spPr>
        <p:txBody>
          <a:bodyPr/>
          <a:lstStyle/>
          <a:p>
            <a:fld id="{E6643987-DEA8-4FA3-87B4-94EDFC580F23}" type="slidenum">
              <a:rPr lang="en-US" smtClean="0"/>
              <a:pPr/>
              <a:t>26</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C80AA0B2-6893-44F7-AABF-5BBFF1AE5A22}" type="slidenum">
              <a:rPr lang="en-US" smtClean="0"/>
              <a:pPr/>
              <a:t>27</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72AA5DBC-7FE7-42AF-AC08-F789AC1C18E3}" type="slidenum">
              <a:rPr lang="en-US" smtClean="0"/>
              <a:pPr/>
              <a:t>28</a:t>
            </a:fld>
            <a:endParaRPr lang="en-US"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226DAB77-4B46-4BBF-BBEE-7D2BC7634C69}" type="slidenum">
              <a:rPr lang="en-US" smtClean="0"/>
              <a:pPr/>
              <a:t>29</a:t>
            </a:fld>
            <a:endParaRPr 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226DAB77-4B46-4BBF-BBEE-7D2BC7634C69}" type="slidenum">
              <a:rPr lang="en-US" smtClean="0"/>
              <a:pPr/>
              <a:t>31</a:t>
            </a:fld>
            <a:endParaRPr 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780F8212-F550-43E6-B3B5-96FAC52CC462}" type="slidenum">
              <a:rPr lang="en-US" smtClean="0"/>
              <a:pPr/>
              <a:t>32</a:t>
            </a:fld>
            <a:endParaRPr lang="en-US"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5EAF8F16-E53B-4BDF-9F47-17BEBA0B5B35}" type="slidenum">
              <a:rPr lang="en-US" smtClean="0"/>
              <a:pPr/>
              <a:t>33</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749A9EBD-E6BA-433D-A338-D576C540306A}" type="slidenum">
              <a:rPr lang="en-US" smtClean="0"/>
              <a:pPr/>
              <a:t>34</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bwMode="auto">
          <a:noFill/>
          <a:ln>
            <a:solidFill>
              <a:srgbClr val="000000"/>
            </a:solidFill>
            <a:miter lim="800000"/>
            <a:headEnd/>
            <a:tailEnd/>
          </a:ln>
        </p:spPr>
      </p:sp>
      <p:sp>
        <p:nvSpPr>
          <p:cNvPr id="219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endParaRPr lang="en-US" sz="1100" baseline="0" dirty="0" smtClean="0"/>
          </a:p>
        </p:txBody>
      </p:sp>
      <p:sp>
        <p:nvSpPr>
          <p:cNvPr id="219140" name="Slide Number Placeholder 3"/>
          <p:cNvSpPr txBox="1">
            <a:spLocks noGrp="1"/>
          </p:cNvSpPr>
          <p:nvPr/>
        </p:nvSpPr>
        <p:spPr bwMode="auto">
          <a:xfrm>
            <a:off x="4023092" y="8917422"/>
            <a:ext cx="3077739" cy="469424"/>
          </a:xfrm>
          <a:prstGeom prst="rect">
            <a:avLst/>
          </a:prstGeom>
          <a:noFill/>
          <a:ln w="9525">
            <a:noFill/>
            <a:miter lim="800000"/>
            <a:headEnd/>
            <a:tailEnd/>
          </a:ln>
        </p:spPr>
        <p:txBody>
          <a:bodyPr lIns="94229" tIns="47114" rIns="94229" bIns="47114" anchor="b"/>
          <a:lstStyle/>
          <a:p>
            <a:pPr algn="r"/>
            <a:fld id="{739284CC-BD9F-4062-9E7A-6AD48718DCAB}" type="slidenum">
              <a:rPr lang="en-US" sz="1200">
                <a:latin typeface="Calibri" pitchFamily="34" charset="0"/>
              </a:rPr>
              <a:pPr algn="r"/>
              <a:t>5</a:t>
            </a:fld>
            <a:endParaRPr lang="en-US" sz="1200" dirty="0">
              <a:latin typeface="Calibri"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471EE303-36CE-436C-B92D-569143F44FA2}" type="slidenum">
              <a:rPr lang="en-US" smtClean="0"/>
              <a:pPr/>
              <a:t>37</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xfrm>
            <a:off x="947738" y="4459288"/>
            <a:ext cx="5207000" cy="4224337"/>
          </a:xfrm>
          <a:noFill/>
          <a:ln/>
        </p:spPr>
        <p:txBody>
          <a:bodyPr/>
          <a:lstStyle/>
          <a:p>
            <a:pPr eaLnBrk="1" hangingPunct="1"/>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8228DA1-F2FC-4232-9BD3-414B702BC597}" type="slidenum">
              <a:rPr lang="en-US" smtClean="0"/>
              <a:pPr>
                <a:defRPr/>
              </a:pPr>
              <a:t>38</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E8BD058F-2C6F-43E9-8135-9AEFFF33165F}" type="slidenum">
              <a:rPr lang="en-US" smtClean="0"/>
              <a:pPr/>
              <a:t>39</a:t>
            </a:fld>
            <a:endParaRPr lang="en-U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E248C984-A94A-425B-B809-0BB9229CE62A}" type="slidenum">
              <a:rPr lang="en-US" smtClean="0"/>
              <a:pPr/>
              <a:t>40</a:t>
            </a:fld>
            <a:endParaRPr lang="en-US"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87044" name="Slide Number Placeholder 3"/>
          <p:cNvSpPr txBox="1">
            <a:spLocks noGrp="1"/>
          </p:cNvSpPr>
          <p:nvPr/>
        </p:nvSpPr>
        <p:spPr bwMode="auto">
          <a:xfrm>
            <a:off x="4023092" y="8917422"/>
            <a:ext cx="3077739" cy="469424"/>
          </a:xfrm>
          <a:prstGeom prst="rect">
            <a:avLst/>
          </a:prstGeom>
          <a:noFill/>
          <a:ln w="9525">
            <a:noFill/>
            <a:miter lim="800000"/>
            <a:headEnd/>
            <a:tailEnd/>
          </a:ln>
        </p:spPr>
        <p:txBody>
          <a:bodyPr lIns="94229" tIns="47114" rIns="94229" bIns="47114" anchor="b"/>
          <a:lstStyle/>
          <a:p>
            <a:pPr algn="r"/>
            <a:fld id="{BF2C47F4-52EA-4CC4-997F-86DF9D513DB2}" type="slidenum">
              <a:rPr lang="en-US" sz="1200">
                <a:latin typeface="Calibri" pitchFamily="34" charset="0"/>
              </a:rPr>
              <a:pPr algn="r"/>
              <a:t>41</a:t>
            </a:fld>
            <a:endParaRPr lang="en-US" sz="1200" dirty="0">
              <a:latin typeface="Calibri"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endParaRPr lang="en-US" dirty="0"/>
          </a:p>
        </p:txBody>
      </p:sp>
      <p:sp>
        <p:nvSpPr>
          <p:cNvPr id="4" name="Slide Number Placeholder 3"/>
          <p:cNvSpPr>
            <a:spLocks noGrp="1"/>
          </p:cNvSpPr>
          <p:nvPr>
            <p:ph type="sldNum" sz="quarter" idx="10"/>
          </p:nvPr>
        </p:nvSpPr>
        <p:spPr/>
        <p:txBody>
          <a:bodyPr/>
          <a:lstStyle/>
          <a:p>
            <a:pPr>
              <a:defRPr/>
            </a:pPr>
            <a:fld id="{A8228DA1-F2FC-4232-9BD3-414B702BC597}" type="slidenum">
              <a:rPr lang="en-US" smtClean="0"/>
              <a:pPr>
                <a:defRPr/>
              </a:pPr>
              <a:t>42</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26A9C978-408C-416E-9279-BE33FD853C01}" type="slidenum">
              <a:rPr lang="en-US" smtClean="0"/>
              <a:pPr/>
              <a:t>43</a:t>
            </a:fld>
            <a:endParaRPr lang="en-US"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88068" name="Slide Number Placeholder 3"/>
          <p:cNvSpPr txBox="1">
            <a:spLocks noGrp="1"/>
          </p:cNvSpPr>
          <p:nvPr/>
        </p:nvSpPr>
        <p:spPr bwMode="auto">
          <a:xfrm>
            <a:off x="4023092" y="8917422"/>
            <a:ext cx="3077739" cy="469424"/>
          </a:xfrm>
          <a:prstGeom prst="rect">
            <a:avLst/>
          </a:prstGeom>
          <a:noFill/>
          <a:ln w="9525">
            <a:noFill/>
            <a:miter lim="800000"/>
            <a:headEnd/>
            <a:tailEnd/>
          </a:ln>
        </p:spPr>
        <p:txBody>
          <a:bodyPr lIns="94229" tIns="47114" rIns="94229" bIns="47114" anchor="b"/>
          <a:lstStyle/>
          <a:p>
            <a:pPr algn="r"/>
            <a:fld id="{932E1AD4-C5D0-4709-B422-BD570851735F}" type="slidenum">
              <a:rPr lang="en-US" sz="1200">
                <a:latin typeface="Calibri" pitchFamily="34" charset="0"/>
              </a:rPr>
              <a:pPr algn="r"/>
              <a:t>45</a:t>
            </a:fld>
            <a:endParaRPr lang="en-US" sz="1200" dirty="0">
              <a:latin typeface="Calibri"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8228DA1-F2FC-4232-9BD3-414B702BC597}" type="slidenum">
              <a:rPr lang="en-US" smtClean="0"/>
              <a:pPr>
                <a:defRPr/>
              </a:pPr>
              <a:t>46</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90116" name="Slide Number Placeholder 3"/>
          <p:cNvSpPr txBox="1">
            <a:spLocks noGrp="1"/>
          </p:cNvSpPr>
          <p:nvPr/>
        </p:nvSpPr>
        <p:spPr bwMode="auto">
          <a:xfrm>
            <a:off x="4023092" y="8917422"/>
            <a:ext cx="3077739" cy="469424"/>
          </a:xfrm>
          <a:prstGeom prst="rect">
            <a:avLst/>
          </a:prstGeom>
          <a:noFill/>
          <a:ln w="9525">
            <a:noFill/>
            <a:miter lim="800000"/>
            <a:headEnd/>
            <a:tailEnd/>
          </a:ln>
        </p:spPr>
        <p:txBody>
          <a:bodyPr lIns="94229" tIns="47114" rIns="94229" bIns="47114" anchor="b"/>
          <a:lstStyle/>
          <a:p>
            <a:pPr algn="r"/>
            <a:fld id="{5CF275E0-9B0E-432C-8C32-F6793DBB03B6}" type="slidenum">
              <a:rPr lang="en-US" sz="1200">
                <a:latin typeface="Calibri" pitchFamily="34" charset="0"/>
              </a:rPr>
              <a:pPr algn="r"/>
              <a:t>47</a:t>
            </a:fld>
            <a:endParaRPr lang="en-US" sz="1200" dirty="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8228DA1-F2FC-4232-9BD3-414B702BC597}" type="slidenum">
              <a:rPr lang="en-US" smtClean="0"/>
              <a:pPr>
                <a:defRPr/>
              </a:pPr>
              <a:t>6</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91140" name="Slide Number Placeholder 3"/>
          <p:cNvSpPr txBox="1">
            <a:spLocks noGrp="1"/>
          </p:cNvSpPr>
          <p:nvPr/>
        </p:nvSpPr>
        <p:spPr bwMode="auto">
          <a:xfrm>
            <a:off x="4023092" y="8917422"/>
            <a:ext cx="3077739" cy="469424"/>
          </a:xfrm>
          <a:prstGeom prst="rect">
            <a:avLst/>
          </a:prstGeom>
          <a:noFill/>
          <a:ln w="9525">
            <a:noFill/>
            <a:miter lim="800000"/>
            <a:headEnd/>
            <a:tailEnd/>
          </a:ln>
        </p:spPr>
        <p:txBody>
          <a:bodyPr lIns="94229" tIns="47114" rIns="94229" bIns="47114" anchor="b"/>
          <a:lstStyle/>
          <a:p>
            <a:pPr algn="r"/>
            <a:fld id="{9F878111-1B35-451C-AFEC-002FD936E697}" type="slidenum">
              <a:rPr lang="en-US" sz="1200">
                <a:latin typeface="Calibri" pitchFamily="34" charset="0"/>
              </a:rPr>
              <a:pPr algn="r"/>
              <a:t>48</a:t>
            </a:fld>
            <a:endParaRPr lang="en-US" sz="1200" dirty="0">
              <a:latin typeface="Calibri"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a:p>
            <a:pPr eaLnBrk="1" hangingPunct="1">
              <a:spcBef>
                <a:spcPct val="0"/>
              </a:spcBef>
            </a:pPr>
            <a:endParaRPr lang="en-US" dirty="0" smtClean="0"/>
          </a:p>
        </p:txBody>
      </p:sp>
      <p:sp>
        <p:nvSpPr>
          <p:cNvPr id="92164" name="Slide Number Placeholder 3"/>
          <p:cNvSpPr txBox="1">
            <a:spLocks noGrp="1"/>
          </p:cNvSpPr>
          <p:nvPr/>
        </p:nvSpPr>
        <p:spPr bwMode="auto">
          <a:xfrm>
            <a:off x="4023092" y="8917422"/>
            <a:ext cx="3077739" cy="469424"/>
          </a:xfrm>
          <a:prstGeom prst="rect">
            <a:avLst/>
          </a:prstGeom>
          <a:noFill/>
          <a:ln w="9525">
            <a:noFill/>
            <a:miter lim="800000"/>
            <a:headEnd/>
            <a:tailEnd/>
          </a:ln>
        </p:spPr>
        <p:txBody>
          <a:bodyPr lIns="94229" tIns="47114" rIns="94229" bIns="47114" anchor="b"/>
          <a:lstStyle/>
          <a:p>
            <a:pPr algn="r"/>
            <a:fld id="{A4C88880-EA5B-462F-BADF-3333C9D20E3B}" type="slidenum">
              <a:rPr lang="en-US" sz="1200">
                <a:latin typeface="Calibri" pitchFamily="34" charset="0"/>
              </a:rPr>
              <a:pPr algn="r"/>
              <a:t>49</a:t>
            </a:fld>
            <a:endParaRPr lang="en-US" sz="1200" dirty="0">
              <a:latin typeface="Calibri"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176A61AD-63A4-479F-85A0-34D49451395E}" type="slidenum">
              <a:rPr lang="en-US" smtClean="0"/>
              <a:pPr/>
              <a:t>52</a:t>
            </a:fld>
            <a:endParaRPr 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endParaRPr lang="en-US" sz="900" dirty="0" smtClean="0"/>
          </a:p>
        </p:txBody>
      </p:sp>
      <p:sp>
        <p:nvSpPr>
          <p:cNvPr id="47108" name="Slide Number Placeholder 3"/>
          <p:cNvSpPr txBox="1">
            <a:spLocks noGrp="1"/>
          </p:cNvSpPr>
          <p:nvPr/>
        </p:nvSpPr>
        <p:spPr bwMode="auto">
          <a:xfrm>
            <a:off x="4023092" y="8917422"/>
            <a:ext cx="3077739" cy="469424"/>
          </a:xfrm>
          <a:prstGeom prst="rect">
            <a:avLst/>
          </a:prstGeom>
          <a:noFill/>
          <a:ln w="9525">
            <a:noFill/>
            <a:miter lim="800000"/>
            <a:headEnd/>
            <a:tailEnd/>
          </a:ln>
        </p:spPr>
        <p:txBody>
          <a:bodyPr lIns="94229" tIns="47114" rIns="94229" bIns="47114" anchor="b"/>
          <a:lstStyle/>
          <a:p>
            <a:pPr algn="r"/>
            <a:fld id="{F3AEE962-572F-4AC9-8007-A7A3DC71E0AA}" type="slidenum">
              <a:rPr lang="en-US" sz="1200">
                <a:latin typeface="Calibri" pitchFamily="34" charset="0"/>
              </a:rPr>
              <a:pPr algn="r"/>
              <a:t>53</a:t>
            </a:fld>
            <a:endParaRPr lang="en-US" sz="1200" dirty="0">
              <a:latin typeface="Calibri"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5E0B737D-46F0-4052-9424-3B6E8E310055}" type="slidenum">
              <a:rPr lang="en-US" smtClean="0"/>
              <a:pPr/>
              <a:t>54</a:t>
            </a:fld>
            <a:endParaRPr lang="en-US"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E3C7CCC6-8838-4316-A6A4-AAACEA953B24}" type="slidenum">
              <a:rPr lang="en-US" smtClean="0"/>
              <a:pPr/>
              <a:t>55</a:t>
            </a:fld>
            <a:endParaRPr lang="en-US"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8228DA1-F2FC-4232-9BD3-414B702BC597}" type="slidenum">
              <a:rPr lang="en-US" smtClean="0"/>
              <a:pPr>
                <a:defRPr/>
              </a:pPr>
              <a:t>56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endParaRPr lang="en-US" sz="900" dirty="0" smtClean="0"/>
          </a:p>
        </p:txBody>
      </p:sp>
      <p:sp>
        <p:nvSpPr>
          <p:cNvPr id="47108" name="Slide Number Placeholder 3"/>
          <p:cNvSpPr txBox="1">
            <a:spLocks noGrp="1"/>
          </p:cNvSpPr>
          <p:nvPr/>
        </p:nvSpPr>
        <p:spPr bwMode="auto">
          <a:xfrm>
            <a:off x="4023092" y="8917422"/>
            <a:ext cx="3077739" cy="469424"/>
          </a:xfrm>
          <a:prstGeom prst="rect">
            <a:avLst/>
          </a:prstGeom>
          <a:noFill/>
          <a:ln w="9525">
            <a:noFill/>
            <a:miter lim="800000"/>
            <a:headEnd/>
            <a:tailEnd/>
          </a:ln>
        </p:spPr>
        <p:txBody>
          <a:bodyPr lIns="94229" tIns="47114" rIns="94229" bIns="47114" anchor="b"/>
          <a:lstStyle/>
          <a:p>
            <a:pPr algn="r"/>
            <a:fld id="{F3AEE962-572F-4AC9-8007-A7A3DC71E0AA}" type="slidenum">
              <a:rPr lang="en-US" sz="1200">
                <a:latin typeface="Calibri" pitchFamily="34" charset="0"/>
              </a:rPr>
              <a:pPr algn="r"/>
              <a:t>58</a:t>
            </a:fld>
            <a:endParaRPr lang="en-US" sz="1200" dirty="0">
              <a:latin typeface="Calibri"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8228DA1-F2FC-4232-9BD3-414B702BC597}" type="slidenum">
              <a:rPr lang="en-US" smtClean="0"/>
              <a:pPr>
                <a:defRPr/>
              </a:pPr>
              <a:t>59</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8228DA1-F2FC-4232-9BD3-414B702BC597}" type="slidenum">
              <a:rPr lang="en-US" smtClean="0"/>
              <a:pPr>
                <a:defRPr/>
              </a:pPr>
              <a:t>60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8228DA1-F2FC-4232-9BD3-414B702BC597}" type="slidenum">
              <a:rPr lang="en-US" smtClean="0"/>
              <a:pPr>
                <a:defRPr/>
              </a:pPr>
              <a:t>7</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endParaRPr lang="en-US" sz="800" b="1" i="1" dirty="0" smtClean="0"/>
          </a:p>
        </p:txBody>
      </p:sp>
      <p:sp>
        <p:nvSpPr>
          <p:cNvPr id="48132" name="Slide Number Placeholder 3"/>
          <p:cNvSpPr txBox="1">
            <a:spLocks noGrp="1"/>
          </p:cNvSpPr>
          <p:nvPr/>
        </p:nvSpPr>
        <p:spPr bwMode="auto">
          <a:xfrm>
            <a:off x="4023092" y="8917422"/>
            <a:ext cx="3077739" cy="469424"/>
          </a:xfrm>
          <a:prstGeom prst="rect">
            <a:avLst/>
          </a:prstGeom>
          <a:noFill/>
          <a:ln w="9525">
            <a:noFill/>
            <a:miter lim="800000"/>
            <a:headEnd/>
            <a:tailEnd/>
          </a:ln>
        </p:spPr>
        <p:txBody>
          <a:bodyPr lIns="94229" tIns="47114" rIns="94229" bIns="47114" anchor="b"/>
          <a:lstStyle/>
          <a:p>
            <a:pPr algn="r"/>
            <a:fld id="{145EBF22-5846-4ACA-A705-1794B96AFA18}" type="slidenum">
              <a:rPr lang="en-US" sz="1200">
                <a:latin typeface="Calibri" pitchFamily="34" charset="0"/>
              </a:rPr>
              <a:pPr algn="r"/>
              <a:t>61</a:t>
            </a:fld>
            <a:endParaRPr lang="en-US" sz="1200" dirty="0">
              <a:latin typeface="Calibri"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85000" lnSpcReduction="10000"/>
          </a:bodyPr>
          <a:lstStyle/>
          <a:p>
            <a:pPr>
              <a:defRPr/>
            </a:pPr>
            <a:endParaRPr lang="en-US" dirty="0"/>
          </a:p>
        </p:txBody>
      </p:sp>
      <p:sp>
        <p:nvSpPr>
          <p:cNvPr id="56324" name="Slide Number Placeholder 3"/>
          <p:cNvSpPr>
            <a:spLocks noGrp="1"/>
          </p:cNvSpPr>
          <p:nvPr>
            <p:ph type="sldNum" sz="quarter" idx="5"/>
          </p:nvPr>
        </p:nvSpPr>
        <p:spPr>
          <a:noFill/>
        </p:spPr>
        <p:txBody>
          <a:bodyPr/>
          <a:lstStyle/>
          <a:p>
            <a:fld id="{2A7E000F-5FB3-4968-AB75-F4C192BD2D64}" type="slidenum">
              <a:rPr lang="en-US" smtClean="0"/>
              <a:pPr/>
              <a:t>64</a:t>
            </a:fld>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79768542-FEB3-48E9-BC71-D7F6C8AA1DCC}" type="slidenum">
              <a:rPr lang="en-US" smtClean="0"/>
              <a:pPr/>
              <a:t>65</a:t>
            </a:fld>
            <a:endParaRPr 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xfrm>
            <a:off x="947738" y="4459288"/>
            <a:ext cx="5207000" cy="4224337"/>
          </a:xfrm>
          <a:noFill/>
          <a:ln/>
        </p:spPr>
        <p:txBody>
          <a:bodyPr/>
          <a:lstStyle/>
          <a:p>
            <a:pPr eaLnBrk="1" hangingPunct="1"/>
            <a:endParaRPr lang="en-US"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endParaRPr lang="en-US" dirty="0"/>
          </a:p>
        </p:txBody>
      </p:sp>
      <p:sp>
        <p:nvSpPr>
          <p:cNvPr id="4" name="Slide Number Placeholder 3"/>
          <p:cNvSpPr>
            <a:spLocks noGrp="1"/>
          </p:cNvSpPr>
          <p:nvPr>
            <p:ph type="sldNum" sz="quarter" idx="10"/>
          </p:nvPr>
        </p:nvSpPr>
        <p:spPr/>
        <p:txBody>
          <a:bodyPr/>
          <a:lstStyle/>
          <a:p>
            <a:pPr>
              <a:defRPr/>
            </a:pPr>
            <a:fld id="{A8228DA1-F2FC-4232-9BD3-414B702BC597}" type="slidenum">
              <a:rPr lang="en-US" smtClean="0"/>
              <a:pPr>
                <a:defRPr/>
              </a:pPr>
              <a:t>66</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B4C871ED-5225-4237-99A0-5FE5639F77CF}" type="slidenum">
              <a:rPr lang="en-US" smtClean="0"/>
              <a:pPr/>
              <a:t>67</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xfrm>
            <a:off x="947738" y="4459288"/>
            <a:ext cx="5207000" cy="4224337"/>
          </a:xfrm>
          <a:noFill/>
          <a:ln/>
        </p:spPr>
        <p:txBody>
          <a:bodyPr/>
          <a:lstStyle/>
          <a:p>
            <a:pPr eaLnBrk="1" hangingPunct="1"/>
            <a:endParaRPr lang="en-US"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8228DA1-F2FC-4232-9BD3-414B702BC597}" type="slidenum">
              <a:rPr lang="en-US" smtClean="0"/>
              <a:pPr>
                <a:defRPr/>
              </a:pPr>
              <a:t>69</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79768542-FEB3-48E9-BC71-D7F6C8AA1DCC}" type="slidenum">
              <a:rPr lang="en-US" smtClean="0"/>
              <a:pPr/>
              <a:t>70</a:t>
            </a:fld>
            <a:endParaRPr 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xfrm>
            <a:off x="947738" y="4459288"/>
            <a:ext cx="5207000" cy="4224337"/>
          </a:xfrm>
          <a:noFill/>
          <a:ln/>
        </p:spPr>
        <p:txBody>
          <a:bodyPr/>
          <a:lstStyle/>
          <a:p>
            <a:pPr eaLnBrk="1" hangingPunct="1"/>
            <a:endParaRPr lang="en-US"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8228DA1-F2FC-4232-9BD3-414B702BC597}" type="slidenum">
              <a:rPr lang="en-US" smtClean="0"/>
              <a:pPr>
                <a:defRPr/>
              </a:pPr>
              <a:t>71</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8228DA1-F2FC-4232-9BD3-414B702BC597}" type="slidenum">
              <a:rPr lang="en-US" smtClean="0"/>
              <a:pPr>
                <a:defRPr/>
              </a:pPr>
              <a:t>73</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8228DA1-F2FC-4232-9BD3-414B702BC597}" type="slidenum">
              <a:rPr lang="en-US" smtClean="0"/>
              <a:pPr>
                <a:defRPr/>
              </a:pPr>
              <a:t>74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bwMode="auto">
          <a:noFill/>
          <a:ln>
            <a:solidFill>
              <a:srgbClr val="000000"/>
            </a:solidFill>
            <a:miter lim="800000"/>
            <a:headEnd/>
            <a:tailEnd/>
          </a:ln>
        </p:spPr>
      </p:sp>
      <p:sp>
        <p:nvSpPr>
          <p:cNvPr id="219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endParaRPr lang="en-US" sz="1100" b="1" i="1" dirty="0" smtClean="0"/>
          </a:p>
        </p:txBody>
      </p:sp>
      <p:sp>
        <p:nvSpPr>
          <p:cNvPr id="219140" name="Slide Number Placeholder 3"/>
          <p:cNvSpPr txBox="1">
            <a:spLocks noGrp="1"/>
          </p:cNvSpPr>
          <p:nvPr/>
        </p:nvSpPr>
        <p:spPr bwMode="auto">
          <a:xfrm>
            <a:off x="4023092" y="8917422"/>
            <a:ext cx="3077739" cy="469424"/>
          </a:xfrm>
          <a:prstGeom prst="rect">
            <a:avLst/>
          </a:prstGeom>
          <a:noFill/>
          <a:ln w="9525">
            <a:noFill/>
            <a:miter lim="800000"/>
            <a:headEnd/>
            <a:tailEnd/>
          </a:ln>
        </p:spPr>
        <p:txBody>
          <a:bodyPr lIns="94229" tIns="47114" rIns="94229" bIns="47114" anchor="b"/>
          <a:lstStyle/>
          <a:p>
            <a:pPr algn="r"/>
            <a:fld id="{739284CC-BD9F-4062-9E7A-6AD48718DCAB}" type="slidenum">
              <a:rPr lang="en-US" sz="1200">
                <a:latin typeface="Calibri" pitchFamily="34" charset="0"/>
              </a:rPr>
              <a:pPr algn="r"/>
              <a:t>9</a:t>
            </a:fld>
            <a:endParaRPr lang="en-US" sz="1200" dirty="0">
              <a:latin typeface="Calibri"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913D887A-BD74-4A3E-B999-AB0F2027849D}" type="slidenum">
              <a:rPr lang="en-US" smtClean="0"/>
              <a:pPr/>
              <a:t>76</a:t>
            </a:fld>
            <a:endParaRPr lang="en-US"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F0758803-63DE-4D46-9A71-ACF0152B7133}" type="slidenum">
              <a:rPr lang="en-US" smtClean="0"/>
              <a:pPr/>
              <a:t>78</a:t>
            </a:fld>
            <a:endParaRPr lang="en-US"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endParaRPr lang="en-US" baseline="0" dirty="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8228DA1-F2FC-4232-9BD3-414B702BC597}" type="slidenum">
              <a:rPr lang="en-US" smtClean="0"/>
              <a:pPr>
                <a:defRPr/>
              </a:pPr>
              <a:t>79</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A8228DA1-F2FC-4232-9BD3-414B702BC597}" type="slidenum">
              <a:rPr lang="en-US" smtClean="0"/>
              <a:pPr>
                <a:defRPr/>
              </a:pPr>
              <a:t>80</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8228DA1-F2FC-4232-9BD3-414B702BC597}" type="slidenum">
              <a:rPr lang="en-US" smtClean="0"/>
              <a:pPr>
                <a:defRPr/>
              </a:pPr>
              <a:t>81</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8228DA1-F2FC-4232-9BD3-414B702BC597}" type="slidenum">
              <a:rPr lang="en-US" smtClean="0"/>
              <a:pPr>
                <a:defRPr/>
              </a:pPr>
              <a:t>82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0D9ADA46-52D6-433F-926A-2592550C78A3}" type="slidenum">
              <a:rPr lang="en-US" smtClean="0"/>
              <a:pPr/>
              <a:t>10</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DBC2B004-5B3E-42EC-887D-EE3731548545}" type="slidenum">
              <a:rPr lang="en-US" smtClean="0"/>
              <a:pPr/>
              <a:t>11</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4CB9926F-83A8-4B4B-8748-79D56E92AB35}" type="slidenum">
              <a:rPr lang="en-US" smtClean="0"/>
              <a:pPr/>
              <a:t>12</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b="1" i="1"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94C1E9-6F74-4BD3-95F2-921903AD7BF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F33338-7812-4201-B159-EA8124EDD3A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46FDD3-24D3-4062-AEDA-74E4105CFB0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D9DE7E-763E-444D-82E3-AC519BAA22B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470CDB-8596-4078-9757-71ADFA79F50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65A9F7-ED94-40D3-85DF-B02518F2DE7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19A5AA8-0E93-423C-A5FB-3070130DB87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36D60A-BBC7-4265-9B00-1222114D8FE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3CFBD2F-44D9-42E7-A4E7-49D0A274825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6E3D1A-8535-45F0-A046-2F3E1D7FA8D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01B077-DC48-46D4-8387-C366A95F7D7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09DB1F5-BCC5-4385-9317-F6ED8F46958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gi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www.amazon.com/gp/product/images/0945383347/ref=dp_image_0/002-7298042-7576029?_encoding=UTF8&amp;n=283155&amp;s=books" TargetMode="External"/><Relationship Id="rId7"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hyperlink" Target="http://www.rawveganbooks.com/product_info.php?cPath=97_140_209&amp;products_id=834" TargetMode="External"/><Relationship Id="rId4" Type="http://schemas.openxmlformats.org/officeDocument/2006/relationships/image" Target="../media/image41.jpeg"/></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6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hyperlink" Target="http://www.guardian.co.uk/Guardian/gallery/image/0,8543,-10804328739,00.html" TargetMode="External"/><Relationship Id="rId7" Type="http://schemas.openxmlformats.org/officeDocument/2006/relationships/image" Target="../media/image67.jpeg"/><Relationship Id="rId2" Type="http://schemas.openxmlformats.org/officeDocument/2006/relationships/notesSlide" Target="../notesSlides/notesSlide57.xml"/><Relationship Id="rId1" Type="http://schemas.openxmlformats.org/officeDocument/2006/relationships/slideLayout" Target="../slideLayouts/slideLayout6.xml"/><Relationship Id="rId6" Type="http://schemas.openxmlformats.org/officeDocument/2006/relationships/image" Target="../media/image66.jpeg"/><Relationship Id="rId11" Type="http://schemas.openxmlformats.org/officeDocument/2006/relationships/image" Target="../media/image71.jpeg"/><Relationship Id="rId5" Type="http://schemas.openxmlformats.org/officeDocument/2006/relationships/hyperlink" Target="http://www.guardian.co.uk/Guardian/gallery/image/0,8543,-11204328739,00.html" TargetMode="External"/><Relationship Id="rId10" Type="http://schemas.openxmlformats.org/officeDocument/2006/relationships/image" Target="../media/image70.jpeg"/><Relationship Id="rId4" Type="http://schemas.openxmlformats.org/officeDocument/2006/relationships/image" Target="../media/image65.jpeg"/><Relationship Id="rId9" Type="http://schemas.openxmlformats.org/officeDocument/2006/relationships/image" Target="../media/image69.jpeg"/></Relationships>
</file>

<file path=ppt/slides/_rels/slide7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http://www.the-planets.com/star-biography/yoda_biography_3.jpg"/>
          <p:cNvPicPr>
            <a:picLocks noChangeAspect="1" noChangeArrowheads="1"/>
          </p:cNvPicPr>
          <p:nvPr/>
        </p:nvPicPr>
        <p:blipFill>
          <a:blip r:embed="rId2" cstate="print"/>
          <a:srcRect/>
          <a:stretch>
            <a:fillRect/>
          </a:stretch>
        </p:blipFill>
        <p:spPr bwMode="auto">
          <a:xfrm>
            <a:off x="762000" y="152400"/>
            <a:ext cx="3810000" cy="4226560"/>
          </a:xfrm>
          <a:prstGeom prst="rect">
            <a:avLst/>
          </a:prstGeom>
          <a:noFill/>
        </p:spPr>
      </p:pic>
      <p:pic>
        <p:nvPicPr>
          <p:cNvPr id="5" name="Picture 4" descr="http://1percent.files.wordpress.com/2007/07/darth_vader_iphone_upgrade.jpg"/>
          <p:cNvPicPr>
            <a:picLocks noChangeAspect="1" noChangeArrowheads="1"/>
          </p:cNvPicPr>
          <p:nvPr/>
        </p:nvPicPr>
        <p:blipFill>
          <a:blip r:embed="rId3" cstate="print"/>
          <a:srcRect/>
          <a:stretch>
            <a:fillRect/>
          </a:stretch>
        </p:blipFill>
        <p:spPr bwMode="auto">
          <a:xfrm>
            <a:off x="5486400" y="152400"/>
            <a:ext cx="2971800" cy="4269244"/>
          </a:xfrm>
          <a:prstGeom prst="rect">
            <a:avLst/>
          </a:prstGeom>
          <a:noFill/>
        </p:spPr>
      </p:pic>
      <p:sp>
        <p:nvSpPr>
          <p:cNvPr id="6" name="TextBox 5"/>
          <p:cNvSpPr txBox="1"/>
          <p:nvPr/>
        </p:nvSpPr>
        <p:spPr>
          <a:xfrm>
            <a:off x="192510" y="4495800"/>
            <a:ext cx="8820043" cy="1323439"/>
          </a:xfrm>
          <a:prstGeom prst="rect">
            <a:avLst/>
          </a:prstGeom>
          <a:noFill/>
        </p:spPr>
        <p:txBody>
          <a:bodyPr wrap="none" rtlCol="0">
            <a:spAutoFit/>
          </a:bodyPr>
          <a:lstStyle/>
          <a:p>
            <a:pPr algn="ctr"/>
            <a:r>
              <a:rPr lang="en-US" sz="4000" dirty="0" smtClean="0">
                <a:solidFill>
                  <a:schemeClr val="bg1"/>
                </a:solidFill>
                <a:latin typeface="Comic Sans MS" pitchFamily="66" charset="0"/>
              </a:rPr>
              <a:t>Biotechnology and Genetic Research</a:t>
            </a:r>
          </a:p>
          <a:p>
            <a:pPr algn="ctr"/>
            <a:r>
              <a:rPr lang="en-US" sz="4000" i="1" dirty="0" smtClean="0">
                <a:solidFill>
                  <a:schemeClr val="bg1"/>
                </a:solidFill>
                <a:latin typeface="Comic Sans MS" pitchFamily="66" charset="0"/>
              </a:rPr>
              <a:t>Friend or Foe?</a:t>
            </a:r>
            <a:endParaRPr lang="en-US" sz="4000" i="1"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9" name="Picture 3" descr="dijtz0y1[1]"/>
          <p:cNvPicPr>
            <a:picLocks noChangeAspect="1" noChangeArrowheads="1"/>
          </p:cNvPicPr>
          <p:nvPr/>
        </p:nvPicPr>
        <p:blipFill>
          <a:blip r:embed="rId3" cstate="print"/>
          <a:srcRect/>
          <a:stretch>
            <a:fillRect/>
          </a:stretch>
        </p:blipFill>
        <p:spPr bwMode="auto">
          <a:xfrm>
            <a:off x="533400" y="1066800"/>
            <a:ext cx="2187575" cy="2187575"/>
          </a:xfrm>
          <a:prstGeom prst="rect">
            <a:avLst/>
          </a:prstGeom>
          <a:noFill/>
          <a:ln w="9525">
            <a:noFill/>
            <a:miter lim="800000"/>
            <a:headEnd/>
            <a:tailEnd/>
          </a:ln>
        </p:spPr>
      </p:pic>
      <p:sp>
        <p:nvSpPr>
          <p:cNvPr id="178180" name="Text Box 4"/>
          <p:cNvSpPr txBox="1">
            <a:spLocks noChangeArrowheads="1"/>
          </p:cNvSpPr>
          <p:nvPr/>
        </p:nvSpPr>
        <p:spPr bwMode="auto">
          <a:xfrm>
            <a:off x="609600" y="147638"/>
            <a:ext cx="8153400" cy="762000"/>
          </a:xfrm>
          <a:prstGeom prst="rect">
            <a:avLst/>
          </a:prstGeom>
          <a:solidFill>
            <a:schemeClr val="accent2"/>
          </a:solidFill>
          <a:ln w="9525">
            <a:noFill/>
            <a:miter lim="800000"/>
            <a:headEnd/>
            <a:tailEnd/>
          </a:ln>
          <a:effectLst>
            <a:outerShdw dist="35921" dir="2700000" algn="ctr" rotWithShape="0">
              <a:srgbClr val="000000"/>
            </a:outerShdw>
          </a:effectLst>
        </p:spPr>
        <p:txBody>
          <a:bodyPr>
            <a:spAutoFit/>
          </a:bodyPr>
          <a:lstStyle/>
          <a:p>
            <a:pPr algn="ctr">
              <a:spcBef>
                <a:spcPct val="50000"/>
              </a:spcBef>
              <a:defRPr/>
            </a:pPr>
            <a:r>
              <a:rPr lang="en-US" sz="4400" b="1" dirty="0">
                <a:solidFill>
                  <a:schemeClr val="bg1"/>
                </a:solidFill>
                <a:latin typeface="Comic Sans MS" pitchFamily="66" charset="0"/>
                <a:cs typeface="Arial" charset="0"/>
              </a:rPr>
              <a:t>DNA </a:t>
            </a:r>
            <a:r>
              <a:rPr lang="en-US" sz="4400" b="1" dirty="0" smtClean="0">
                <a:solidFill>
                  <a:schemeClr val="bg1"/>
                </a:solidFill>
                <a:latin typeface="Comic Sans MS" pitchFamily="66" charset="0"/>
                <a:cs typeface="Arial" charset="0"/>
              </a:rPr>
              <a:t>Fingerprinting</a:t>
            </a:r>
            <a:endParaRPr lang="en-US" sz="4400" b="1" dirty="0">
              <a:solidFill>
                <a:schemeClr val="bg1"/>
              </a:solidFill>
              <a:latin typeface="Comic Sans MS" pitchFamily="66" charset="0"/>
              <a:cs typeface="Arial" charset="0"/>
            </a:endParaRPr>
          </a:p>
        </p:txBody>
      </p:sp>
      <p:sp>
        <p:nvSpPr>
          <p:cNvPr id="178182" name="Text Box 6"/>
          <p:cNvSpPr txBox="1">
            <a:spLocks noChangeArrowheads="1"/>
          </p:cNvSpPr>
          <p:nvPr/>
        </p:nvSpPr>
        <p:spPr bwMode="auto">
          <a:xfrm>
            <a:off x="2895600" y="1065213"/>
            <a:ext cx="6135688" cy="2289175"/>
          </a:xfrm>
          <a:prstGeom prst="rect">
            <a:avLst/>
          </a:prstGeom>
          <a:solidFill>
            <a:schemeClr val="accent2"/>
          </a:solidFill>
          <a:ln w="9525">
            <a:noFill/>
            <a:miter lim="800000"/>
            <a:headEnd/>
            <a:tailEnd/>
          </a:ln>
          <a:effectLst>
            <a:outerShdw dist="35921" dir="2700000" algn="ctr" rotWithShape="0">
              <a:srgbClr val="000000"/>
            </a:outerShdw>
          </a:effectLst>
        </p:spPr>
        <p:txBody>
          <a:bodyPr>
            <a:spAutoFit/>
          </a:bodyPr>
          <a:lstStyle/>
          <a:p>
            <a:pPr marL="241300">
              <a:spcBef>
                <a:spcPct val="50000"/>
              </a:spcBef>
              <a:defRPr/>
            </a:pPr>
            <a:r>
              <a:rPr lang="en-US" sz="3600" b="1">
                <a:solidFill>
                  <a:schemeClr val="bg1"/>
                </a:solidFill>
                <a:latin typeface="Comic Sans MS" pitchFamily="66" charset="0"/>
                <a:cs typeface="Arial" charset="0"/>
              </a:rPr>
              <a:t>Fingerprinting looks at the combination of ridges and the patterns they make.   </a:t>
            </a:r>
          </a:p>
        </p:txBody>
      </p:sp>
      <p:sp>
        <p:nvSpPr>
          <p:cNvPr id="178183" name="Text Box 7"/>
          <p:cNvSpPr txBox="1">
            <a:spLocks noChangeArrowheads="1"/>
          </p:cNvSpPr>
          <p:nvPr/>
        </p:nvSpPr>
        <p:spPr bwMode="auto">
          <a:xfrm>
            <a:off x="2895600" y="3289300"/>
            <a:ext cx="6135688" cy="1754326"/>
          </a:xfrm>
          <a:prstGeom prst="rect">
            <a:avLst/>
          </a:prstGeom>
          <a:solidFill>
            <a:schemeClr val="accent2"/>
          </a:solidFill>
          <a:ln w="9525">
            <a:noFill/>
            <a:miter lim="800000"/>
            <a:headEnd/>
            <a:tailEnd/>
          </a:ln>
          <a:effectLst>
            <a:outerShdw dist="35921" dir="2700000" algn="ctr" rotWithShape="0">
              <a:srgbClr val="000000"/>
            </a:outerShdw>
          </a:effectLst>
        </p:spPr>
        <p:txBody>
          <a:bodyPr>
            <a:spAutoFit/>
          </a:bodyPr>
          <a:lstStyle/>
          <a:p>
            <a:pPr marL="241300">
              <a:spcBef>
                <a:spcPct val="50000"/>
              </a:spcBef>
              <a:defRPr/>
            </a:pPr>
            <a:r>
              <a:rPr lang="en-US" sz="3600" b="1" dirty="0">
                <a:solidFill>
                  <a:srgbClr val="FFFF00"/>
                </a:solidFill>
                <a:latin typeface="Comic Sans MS" pitchFamily="66" charset="0"/>
                <a:cs typeface="Arial" charset="0"/>
              </a:rPr>
              <a:t>DNA Fingerprinting</a:t>
            </a:r>
            <a:r>
              <a:rPr lang="en-US" sz="3600" b="1" dirty="0">
                <a:solidFill>
                  <a:schemeClr val="bg1"/>
                </a:solidFill>
                <a:latin typeface="Comic Sans MS" pitchFamily="66" charset="0"/>
                <a:cs typeface="Arial" charset="0"/>
              </a:rPr>
              <a:t> looks at the </a:t>
            </a:r>
            <a:r>
              <a:rPr lang="en-US" sz="3600" b="1" dirty="0" smtClean="0">
                <a:solidFill>
                  <a:schemeClr val="bg1"/>
                </a:solidFill>
                <a:latin typeface="Comic Sans MS" pitchFamily="66" charset="0"/>
                <a:cs typeface="Arial" charset="0"/>
              </a:rPr>
              <a:t>patterns of segments of ______   </a:t>
            </a:r>
            <a:endParaRPr lang="en-US" sz="3600" b="1" dirty="0">
              <a:solidFill>
                <a:schemeClr val="bg1"/>
              </a:solidFill>
              <a:latin typeface="Comic Sans MS" pitchFamily="66" charset="0"/>
              <a:cs typeface="Arial" charset="0"/>
            </a:endParaRPr>
          </a:p>
        </p:txBody>
      </p:sp>
      <p:pic>
        <p:nvPicPr>
          <p:cNvPr id="8" name="Picture 2" descr="figure_05_45c"/>
          <p:cNvPicPr>
            <a:picLocks noChangeAspect="1" noChangeArrowheads="1"/>
          </p:cNvPicPr>
          <p:nvPr/>
        </p:nvPicPr>
        <p:blipFill>
          <a:blip r:embed="rId4" cstate="print"/>
          <a:srcRect/>
          <a:stretch>
            <a:fillRect/>
          </a:stretch>
        </p:blipFill>
        <p:spPr bwMode="auto">
          <a:xfrm>
            <a:off x="228600" y="3400425"/>
            <a:ext cx="2514525" cy="34575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8179"/>
                                        </p:tgtEl>
                                        <p:attrNameLst>
                                          <p:attrName>style.visibility</p:attrName>
                                        </p:attrNameLst>
                                      </p:cBhvr>
                                      <p:to>
                                        <p:strVal val="visible"/>
                                      </p:to>
                                    </p:set>
                                    <p:animEffect transition="in" filter="fade">
                                      <p:cBhvr>
                                        <p:cTn id="7" dur="1000"/>
                                        <p:tgtEl>
                                          <p:spTgt spid="1781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8182">
                                            <p:bg/>
                                          </p:spTgt>
                                        </p:tgtEl>
                                        <p:attrNameLst>
                                          <p:attrName>style.visibility</p:attrName>
                                        </p:attrNameLst>
                                      </p:cBhvr>
                                      <p:to>
                                        <p:strVal val="visible"/>
                                      </p:to>
                                    </p:set>
                                    <p:animEffect transition="in" filter="fade">
                                      <p:cBhvr>
                                        <p:cTn id="10" dur="1000"/>
                                        <p:tgtEl>
                                          <p:spTgt spid="178182">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8182">
                                            <p:txEl>
                                              <p:pRg st="0" end="0"/>
                                            </p:txEl>
                                          </p:spTgt>
                                        </p:tgtEl>
                                        <p:attrNameLst>
                                          <p:attrName>style.visibility</p:attrName>
                                        </p:attrNameLst>
                                      </p:cBhvr>
                                      <p:to>
                                        <p:strVal val="visible"/>
                                      </p:to>
                                    </p:set>
                                    <p:animEffect transition="in" filter="fade">
                                      <p:cBhvr>
                                        <p:cTn id="13" dur="1000"/>
                                        <p:tgtEl>
                                          <p:spTgt spid="17818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8183">
                                            <p:bg/>
                                          </p:spTgt>
                                        </p:tgtEl>
                                        <p:attrNameLst>
                                          <p:attrName>style.visibility</p:attrName>
                                        </p:attrNameLst>
                                      </p:cBhvr>
                                      <p:to>
                                        <p:strVal val="visible"/>
                                      </p:to>
                                    </p:set>
                                    <p:animEffect transition="in" filter="fade">
                                      <p:cBhvr>
                                        <p:cTn id="18" dur="1000"/>
                                        <p:tgtEl>
                                          <p:spTgt spid="178183">
                                            <p:bg/>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8183">
                                            <p:txEl>
                                              <p:pRg st="0" end="0"/>
                                            </p:txEl>
                                          </p:spTgt>
                                        </p:tgtEl>
                                        <p:attrNameLst>
                                          <p:attrName>style.visibility</p:attrName>
                                        </p:attrNameLst>
                                      </p:cBhvr>
                                      <p:to>
                                        <p:strVal val="visible"/>
                                      </p:to>
                                    </p:set>
                                    <p:animEffect transition="in" filter="fade">
                                      <p:cBhvr>
                                        <p:cTn id="21" dur="1000"/>
                                        <p:tgtEl>
                                          <p:spTgt spid="1781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2" grpId="0" build="allAtOnce" animBg="1"/>
      <p:bldP spid="178183" grpId="0" build="allAtOnce"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20" name="Text Box 4"/>
          <p:cNvSpPr txBox="1">
            <a:spLocks noChangeArrowheads="1"/>
          </p:cNvSpPr>
          <p:nvPr/>
        </p:nvSpPr>
        <p:spPr bwMode="auto">
          <a:xfrm>
            <a:off x="609600" y="147638"/>
            <a:ext cx="8153400" cy="762000"/>
          </a:xfrm>
          <a:prstGeom prst="rect">
            <a:avLst/>
          </a:prstGeom>
          <a:solidFill>
            <a:schemeClr val="accent2"/>
          </a:solidFill>
          <a:ln w="9525">
            <a:noFill/>
            <a:miter lim="800000"/>
            <a:headEnd/>
            <a:tailEnd/>
          </a:ln>
          <a:effectLst>
            <a:outerShdw dist="35921" dir="2700000" algn="ctr" rotWithShape="0">
              <a:srgbClr val="000000"/>
            </a:outerShdw>
          </a:effectLst>
        </p:spPr>
        <p:txBody>
          <a:bodyPr>
            <a:spAutoFit/>
          </a:bodyPr>
          <a:lstStyle/>
          <a:p>
            <a:pPr algn="ctr">
              <a:spcBef>
                <a:spcPct val="50000"/>
              </a:spcBef>
              <a:defRPr/>
            </a:pPr>
            <a:r>
              <a:rPr lang="en-US" sz="4400" b="1" dirty="0">
                <a:solidFill>
                  <a:schemeClr val="bg1"/>
                </a:solidFill>
                <a:latin typeface="Comic Sans MS" pitchFamily="66" charset="0"/>
                <a:cs typeface="Arial" charset="0"/>
              </a:rPr>
              <a:t>DNA </a:t>
            </a:r>
            <a:r>
              <a:rPr lang="en-US" sz="4400" b="1" dirty="0" smtClean="0">
                <a:solidFill>
                  <a:schemeClr val="bg1"/>
                </a:solidFill>
                <a:latin typeface="Comic Sans MS" pitchFamily="66" charset="0"/>
                <a:cs typeface="Arial" charset="0"/>
              </a:rPr>
              <a:t>Fingerprinting</a:t>
            </a:r>
            <a:endParaRPr lang="en-US" sz="4400" b="1" dirty="0">
              <a:solidFill>
                <a:schemeClr val="bg1"/>
              </a:solidFill>
              <a:latin typeface="Comic Sans MS" pitchFamily="66" charset="0"/>
              <a:cs typeface="Arial" charset="0"/>
            </a:endParaRPr>
          </a:p>
        </p:txBody>
      </p:sp>
      <p:sp>
        <p:nvSpPr>
          <p:cNvPr id="188421" name="Text Box 5"/>
          <p:cNvSpPr txBox="1">
            <a:spLocks noChangeArrowheads="1"/>
          </p:cNvSpPr>
          <p:nvPr/>
        </p:nvSpPr>
        <p:spPr bwMode="auto">
          <a:xfrm>
            <a:off x="304800" y="1524000"/>
            <a:ext cx="8686800" cy="1311275"/>
          </a:xfrm>
          <a:prstGeom prst="rect">
            <a:avLst/>
          </a:prstGeom>
          <a:solidFill>
            <a:schemeClr val="accent2"/>
          </a:solidFill>
          <a:ln w="9525">
            <a:noFill/>
            <a:miter lim="800000"/>
            <a:headEnd/>
            <a:tailEnd/>
          </a:ln>
          <a:effectLst>
            <a:outerShdw dist="35921" dir="2700000" algn="ctr" rotWithShape="0">
              <a:srgbClr val="000000"/>
            </a:outerShdw>
          </a:effectLst>
        </p:spPr>
        <p:txBody>
          <a:bodyPr>
            <a:spAutoFit/>
          </a:bodyPr>
          <a:lstStyle/>
          <a:p>
            <a:pPr marL="866775" indent="-625475">
              <a:spcBef>
                <a:spcPct val="50000"/>
              </a:spcBef>
              <a:defRPr/>
            </a:pPr>
            <a:r>
              <a:rPr lang="en-US" sz="4000" b="1" dirty="0">
                <a:solidFill>
                  <a:schemeClr val="bg1"/>
                </a:solidFill>
                <a:latin typeface="Comic Sans MS" pitchFamily="66" charset="0"/>
                <a:cs typeface="Arial" charset="0"/>
              </a:rPr>
              <a:t> </a:t>
            </a:r>
            <a:r>
              <a:rPr lang="en-US" sz="4000" b="1" dirty="0" smtClean="0">
                <a:solidFill>
                  <a:srgbClr val="FFFF00"/>
                </a:solidFill>
                <a:latin typeface="Comic Sans MS" pitchFamily="66" charset="0"/>
                <a:cs typeface="Arial" charset="0"/>
              </a:rPr>
              <a:t>_________ Enzymes </a:t>
            </a:r>
            <a:r>
              <a:rPr lang="en-US" sz="4000" b="1" dirty="0" smtClean="0">
                <a:solidFill>
                  <a:schemeClr val="bg1"/>
                </a:solidFill>
                <a:latin typeface="Comic Sans MS" pitchFamily="66" charset="0"/>
                <a:cs typeface="Arial" charset="0"/>
              </a:rPr>
              <a:t>– </a:t>
            </a:r>
            <a:r>
              <a:rPr lang="en-US" sz="4000" b="1" dirty="0">
                <a:solidFill>
                  <a:schemeClr val="bg1"/>
                </a:solidFill>
                <a:latin typeface="Comic Sans MS" pitchFamily="66" charset="0"/>
                <a:cs typeface="Arial" charset="0"/>
              </a:rPr>
              <a:t>used to cut DNA at specific sites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109663" y="712788"/>
            <a:ext cx="4124325" cy="1708150"/>
            <a:chOff x="693" y="2408"/>
            <a:chExt cx="2598" cy="1076"/>
          </a:xfrm>
        </p:grpSpPr>
        <p:grpSp>
          <p:nvGrpSpPr>
            <p:cNvPr id="3" name="Group 3"/>
            <p:cNvGrpSpPr>
              <a:grpSpLocks/>
            </p:cNvGrpSpPr>
            <p:nvPr/>
          </p:nvGrpSpPr>
          <p:grpSpPr bwMode="auto">
            <a:xfrm>
              <a:off x="701" y="2408"/>
              <a:ext cx="1990" cy="474"/>
              <a:chOff x="701" y="2408"/>
              <a:chExt cx="1990" cy="474"/>
            </a:xfrm>
          </p:grpSpPr>
          <p:grpSp>
            <p:nvGrpSpPr>
              <p:cNvPr id="4" name="Group 4"/>
              <p:cNvGrpSpPr>
                <a:grpSpLocks/>
              </p:cNvGrpSpPr>
              <p:nvPr/>
            </p:nvGrpSpPr>
            <p:grpSpPr bwMode="auto">
              <a:xfrm>
                <a:off x="701" y="2408"/>
                <a:ext cx="522" cy="474"/>
                <a:chOff x="725" y="782"/>
                <a:chExt cx="522" cy="474"/>
              </a:xfrm>
            </p:grpSpPr>
            <p:sp>
              <p:nvSpPr>
                <p:cNvPr id="180229" name="Text Box 5"/>
                <p:cNvSpPr txBox="1">
                  <a:spLocks noChangeArrowheads="1"/>
                </p:cNvSpPr>
                <p:nvPr/>
              </p:nvSpPr>
              <p:spPr bwMode="auto">
                <a:xfrm>
                  <a:off x="744"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T</a:t>
                  </a:r>
                </a:p>
              </p:txBody>
            </p:sp>
            <p:grpSp>
              <p:nvGrpSpPr>
                <p:cNvPr id="5" name="Group 6"/>
                <p:cNvGrpSpPr>
                  <a:grpSpLocks/>
                </p:cNvGrpSpPr>
                <p:nvPr/>
              </p:nvGrpSpPr>
              <p:grpSpPr bwMode="auto">
                <a:xfrm>
                  <a:off x="725" y="782"/>
                  <a:ext cx="317" cy="122"/>
                  <a:chOff x="672" y="2781"/>
                  <a:chExt cx="317" cy="202"/>
                </a:xfrm>
              </p:grpSpPr>
              <p:sp>
                <p:nvSpPr>
                  <p:cNvPr id="180231" name="Line 7"/>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232" name="Line 8"/>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6" name="Group 9"/>
              <p:cNvGrpSpPr>
                <a:grpSpLocks/>
              </p:cNvGrpSpPr>
              <p:nvPr/>
            </p:nvGrpSpPr>
            <p:grpSpPr bwMode="auto">
              <a:xfrm>
                <a:off x="1005" y="2408"/>
                <a:ext cx="522" cy="474"/>
                <a:chOff x="1029" y="782"/>
                <a:chExt cx="522" cy="474"/>
              </a:xfrm>
            </p:grpSpPr>
            <p:sp>
              <p:nvSpPr>
                <p:cNvPr id="180234" name="Text Box 10"/>
                <p:cNvSpPr txBox="1">
                  <a:spLocks noChangeArrowheads="1"/>
                </p:cNvSpPr>
                <p:nvPr/>
              </p:nvSpPr>
              <p:spPr bwMode="auto">
                <a:xfrm>
                  <a:off x="1048"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T</a:t>
                  </a:r>
                </a:p>
              </p:txBody>
            </p:sp>
            <p:grpSp>
              <p:nvGrpSpPr>
                <p:cNvPr id="7" name="Group 11"/>
                <p:cNvGrpSpPr>
                  <a:grpSpLocks/>
                </p:cNvGrpSpPr>
                <p:nvPr/>
              </p:nvGrpSpPr>
              <p:grpSpPr bwMode="auto">
                <a:xfrm>
                  <a:off x="1029" y="782"/>
                  <a:ext cx="317" cy="122"/>
                  <a:chOff x="672" y="2781"/>
                  <a:chExt cx="317" cy="202"/>
                </a:xfrm>
              </p:grpSpPr>
              <p:sp>
                <p:nvSpPr>
                  <p:cNvPr id="180236" name="Line 12"/>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237" name="Line 13"/>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8" name="Group 14"/>
              <p:cNvGrpSpPr>
                <a:grpSpLocks/>
              </p:cNvGrpSpPr>
              <p:nvPr/>
            </p:nvGrpSpPr>
            <p:grpSpPr bwMode="auto">
              <a:xfrm>
                <a:off x="1291" y="2408"/>
                <a:ext cx="527" cy="474"/>
                <a:chOff x="1315" y="782"/>
                <a:chExt cx="527" cy="474"/>
              </a:xfrm>
            </p:grpSpPr>
            <p:sp>
              <p:nvSpPr>
                <p:cNvPr id="180239" name="Text Box 15"/>
                <p:cNvSpPr txBox="1">
                  <a:spLocks noChangeArrowheads="1"/>
                </p:cNvSpPr>
                <p:nvPr/>
              </p:nvSpPr>
              <p:spPr bwMode="auto">
                <a:xfrm>
                  <a:off x="1339"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A</a:t>
                  </a:r>
                </a:p>
              </p:txBody>
            </p:sp>
            <p:grpSp>
              <p:nvGrpSpPr>
                <p:cNvPr id="9" name="Group 16"/>
                <p:cNvGrpSpPr>
                  <a:grpSpLocks/>
                </p:cNvGrpSpPr>
                <p:nvPr/>
              </p:nvGrpSpPr>
              <p:grpSpPr bwMode="auto">
                <a:xfrm>
                  <a:off x="1315" y="782"/>
                  <a:ext cx="317" cy="122"/>
                  <a:chOff x="672" y="2781"/>
                  <a:chExt cx="317" cy="202"/>
                </a:xfrm>
              </p:grpSpPr>
              <p:sp>
                <p:nvSpPr>
                  <p:cNvPr id="180241" name="Line 17"/>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242" name="Line 18"/>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10" name="Group 19"/>
              <p:cNvGrpSpPr>
                <a:grpSpLocks/>
              </p:cNvGrpSpPr>
              <p:nvPr/>
            </p:nvGrpSpPr>
            <p:grpSpPr bwMode="auto">
              <a:xfrm>
                <a:off x="1595" y="2408"/>
                <a:ext cx="514" cy="474"/>
                <a:chOff x="1619" y="782"/>
                <a:chExt cx="514" cy="474"/>
              </a:xfrm>
            </p:grpSpPr>
            <p:sp>
              <p:nvSpPr>
                <p:cNvPr id="180244" name="Text Box 20"/>
                <p:cNvSpPr txBox="1">
                  <a:spLocks noChangeArrowheads="1"/>
                </p:cNvSpPr>
                <p:nvPr/>
              </p:nvSpPr>
              <p:spPr bwMode="auto">
                <a:xfrm>
                  <a:off x="1630"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C</a:t>
                  </a:r>
                </a:p>
              </p:txBody>
            </p:sp>
            <p:grpSp>
              <p:nvGrpSpPr>
                <p:cNvPr id="11" name="Group 21"/>
                <p:cNvGrpSpPr>
                  <a:grpSpLocks/>
                </p:cNvGrpSpPr>
                <p:nvPr/>
              </p:nvGrpSpPr>
              <p:grpSpPr bwMode="auto">
                <a:xfrm>
                  <a:off x="1619" y="782"/>
                  <a:ext cx="317" cy="122"/>
                  <a:chOff x="672" y="2781"/>
                  <a:chExt cx="317" cy="202"/>
                </a:xfrm>
              </p:grpSpPr>
              <p:sp>
                <p:nvSpPr>
                  <p:cNvPr id="180246" name="Line 22"/>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247" name="Line 23"/>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12" name="Group 24"/>
              <p:cNvGrpSpPr>
                <a:grpSpLocks/>
              </p:cNvGrpSpPr>
              <p:nvPr/>
            </p:nvGrpSpPr>
            <p:grpSpPr bwMode="auto">
              <a:xfrm>
                <a:off x="1881" y="2408"/>
                <a:ext cx="519" cy="474"/>
                <a:chOff x="1905" y="782"/>
                <a:chExt cx="519" cy="474"/>
              </a:xfrm>
            </p:grpSpPr>
            <p:sp>
              <p:nvSpPr>
                <p:cNvPr id="180249" name="Text Box 25"/>
                <p:cNvSpPr txBox="1">
                  <a:spLocks noChangeArrowheads="1"/>
                </p:cNvSpPr>
                <p:nvPr/>
              </p:nvSpPr>
              <p:spPr bwMode="auto">
                <a:xfrm>
                  <a:off x="1921"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T</a:t>
                  </a:r>
                </a:p>
              </p:txBody>
            </p:sp>
            <p:grpSp>
              <p:nvGrpSpPr>
                <p:cNvPr id="13" name="Group 26"/>
                <p:cNvGrpSpPr>
                  <a:grpSpLocks/>
                </p:cNvGrpSpPr>
                <p:nvPr/>
              </p:nvGrpSpPr>
              <p:grpSpPr bwMode="auto">
                <a:xfrm>
                  <a:off x="1905" y="782"/>
                  <a:ext cx="317" cy="122"/>
                  <a:chOff x="672" y="2781"/>
                  <a:chExt cx="317" cy="202"/>
                </a:xfrm>
              </p:grpSpPr>
              <p:sp>
                <p:nvSpPr>
                  <p:cNvPr id="180251" name="Line 27"/>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252" name="Line 28"/>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14" name="Group 29"/>
              <p:cNvGrpSpPr>
                <a:grpSpLocks/>
              </p:cNvGrpSpPr>
              <p:nvPr/>
            </p:nvGrpSpPr>
            <p:grpSpPr bwMode="auto">
              <a:xfrm>
                <a:off x="2162" y="2408"/>
                <a:ext cx="529" cy="474"/>
                <a:chOff x="2186" y="782"/>
                <a:chExt cx="529" cy="474"/>
              </a:xfrm>
            </p:grpSpPr>
            <p:sp>
              <p:nvSpPr>
                <p:cNvPr id="180254" name="Text Box 30"/>
                <p:cNvSpPr txBox="1">
                  <a:spLocks noChangeArrowheads="1"/>
                </p:cNvSpPr>
                <p:nvPr/>
              </p:nvSpPr>
              <p:spPr bwMode="auto">
                <a:xfrm>
                  <a:off x="2212"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G</a:t>
                  </a:r>
                </a:p>
              </p:txBody>
            </p:sp>
            <p:grpSp>
              <p:nvGrpSpPr>
                <p:cNvPr id="15" name="Group 31"/>
                <p:cNvGrpSpPr>
                  <a:grpSpLocks/>
                </p:cNvGrpSpPr>
                <p:nvPr/>
              </p:nvGrpSpPr>
              <p:grpSpPr bwMode="auto">
                <a:xfrm>
                  <a:off x="2186" y="782"/>
                  <a:ext cx="317" cy="122"/>
                  <a:chOff x="672" y="2781"/>
                  <a:chExt cx="317" cy="202"/>
                </a:xfrm>
              </p:grpSpPr>
              <p:sp>
                <p:nvSpPr>
                  <p:cNvPr id="180256" name="Line 32"/>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257" name="Line 33"/>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grpSp>
          <p:nvGrpSpPr>
            <p:cNvPr id="16" name="Group 34"/>
            <p:cNvGrpSpPr>
              <a:grpSpLocks/>
            </p:cNvGrpSpPr>
            <p:nvPr/>
          </p:nvGrpSpPr>
          <p:grpSpPr bwMode="auto">
            <a:xfrm>
              <a:off x="693" y="2977"/>
              <a:ext cx="548" cy="507"/>
              <a:chOff x="717" y="1351"/>
              <a:chExt cx="548" cy="507"/>
            </a:xfrm>
          </p:grpSpPr>
          <p:sp>
            <p:nvSpPr>
              <p:cNvPr id="180259" name="Text Box 35"/>
              <p:cNvSpPr txBox="1">
                <a:spLocks noChangeArrowheads="1"/>
              </p:cNvSpPr>
              <p:nvPr/>
            </p:nvSpPr>
            <p:spPr bwMode="auto">
              <a:xfrm>
                <a:off x="762"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A</a:t>
                </a:r>
              </a:p>
            </p:txBody>
          </p:sp>
          <p:grpSp>
            <p:nvGrpSpPr>
              <p:cNvPr id="17" name="Group 36"/>
              <p:cNvGrpSpPr>
                <a:grpSpLocks/>
              </p:cNvGrpSpPr>
              <p:nvPr/>
            </p:nvGrpSpPr>
            <p:grpSpPr bwMode="auto">
              <a:xfrm flipV="1">
                <a:off x="717" y="1736"/>
                <a:ext cx="317" cy="122"/>
                <a:chOff x="672" y="2781"/>
                <a:chExt cx="317" cy="202"/>
              </a:xfrm>
            </p:grpSpPr>
            <p:sp>
              <p:nvSpPr>
                <p:cNvPr id="180261" name="Line 37"/>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262" name="Line 38"/>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18" name="Group 39"/>
            <p:cNvGrpSpPr>
              <a:grpSpLocks/>
            </p:cNvGrpSpPr>
            <p:nvPr/>
          </p:nvGrpSpPr>
          <p:grpSpPr bwMode="auto">
            <a:xfrm>
              <a:off x="997" y="2977"/>
              <a:ext cx="548" cy="507"/>
              <a:chOff x="1021" y="1351"/>
              <a:chExt cx="548" cy="507"/>
            </a:xfrm>
          </p:grpSpPr>
          <p:sp>
            <p:nvSpPr>
              <p:cNvPr id="180264" name="Text Box 40"/>
              <p:cNvSpPr txBox="1">
                <a:spLocks noChangeArrowheads="1"/>
              </p:cNvSpPr>
              <p:nvPr/>
            </p:nvSpPr>
            <p:spPr bwMode="auto">
              <a:xfrm>
                <a:off x="1066"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A</a:t>
                </a:r>
              </a:p>
            </p:txBody>
          </p:sp>
          <p:grpSp>
            <p:nvGrpSpPr>
              <p:cNvPr id="19" name="Group 41"/>
              <p:cNvGrpSpPr>
                <a:grpSpLocks/>
              </p:cNvGrpSpPr>
              <p:nvPr/>
            </p:nvGrpSpPr>
            <p:grpSpPr bwMode="auto">
              <a:xfrm flipV="1">
                <a:off x="1021" y="1736"/>
                <a:ext cx="317" cy="122"/>
                <a:chOff x="672" y="2781"/>
                <a:chExt cx="317" cy="202"/>
              </a:xfrm>
            </p:grpSpPr>
            <p:sp>
              <p:nvSpPr>
                <p:cNvPr id="180266" name="Line 42"/>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267" name="Line 43"/>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20" name="Group 44"/>
            <p:cNvGrpSpPr>
              <a:grpSpLocks/>
            </p:cNvGrpSpPr>
            <p:nvPr/>
          </p:nvGrpSpPr>
          <p:grpSpPr bwMode="auto">
            <a:xfrm>
              <a:off x="1283" y="2977"/>
              <a:ext cx="553" cy="507"/>
              <a:chOff x="1307" y="1351"/>
              <a:chExt cx="553" cy="507"/>
            </a:xfrm>
          </p:grpSpPr>
          <p:sp>
            <p:nvSpPr>
              <p:cNvPr id="180269" name="Text Box 45"/>
              <p:cNvSpPr txBox="1">
                <a:spLocks noChangeArrowheads="1"/>
              </p:cNvSpPr>
              <p:nvPr/>
            </p:nvSpPr>
            <p:spPr bwMode="auto">
              <a:xfrm>
                <a:off x="1357"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T</a:t>
                </a:r>
              </a:p>
            </p:txBody>
          </p:sp>
          <p:grpSp>
            <p:nvGrpSpPr>
              <p:cNvPr id="21" name="Group 46"/>
              <p:cNvGrpSpPr>
                <a:grpSpLocks/>
              </p:cNvGrpSpPr>
              <p:nvPr/>
            </p:nvGrpSpPr>
            <p:grpSpPr bwMode="auto">
              <a:xfrm flipV="1">
                <a:off x="1307" y="1736"/>
                <a:ext cx="317" cy="122"/>
                <a:chOff x="672" y="2781"/>
                <a:chExt cx="317" cy="202"/>
              </a:xfrm>
            </p:grpSpPr>
            <p:sp>
              <p:nvSpPr>
                <p:cNvPr id="180271" name="Line 47"/>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272" name="Line 48"/>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22" name="Group 49"/>
            <p:cNvGrpSpPr>
              <a:grpSpLocks/>
            </p:cNvGrpSpPr>
            <p:nvPr/>
          </p:nvGrpSpPr>
          <p:grpSpPr bwMode="auto">
            <a:xfrm>
              <a:off x="1587" y="2977"/>
              <a:ext cx="540" cy="507"/>
              <a:chOff x="1611" y="1351"/>
              <a:chExt cx="540" cy="507"/>
            </a:xfrm>
          </p:grpSpPr>
          <p:sp>
            <p:nvSpPr>
              <p:cNvPr id="180274" name="Text Box 50"/>
              <p:cNvSpPr txBox="1">
                <a:spLocks noChangeArrowheads="1"/>
              </p:cNvSpPr>
              <p:nvPr/>
            </p:nvSpPr>
            <p:spPr bwMode="auto">
              <a:xfrm>
                <a:off x="1648"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G</a:t>
                </a:r>
              </a:p>
            </p:txBody>
          </p:sp>
          <p:grpSp>
            <p:nvGrpSpPr>
              <p:cNvPr id="23" name="Group 51"/>
              <p:cNvGrpSpPr>
                <a:grpSpLocks/>
              </p:cNvGrpSpPr>
              <p:nvPr/>
            </p:nvGrpSpPr>
            <p:grpSpPr bwMode="auto">
              <a:xfrm flipV="1">
                <a:off x="1611" y="1736"/>
                <a:ext cx="317" cy="122"/>
                <a:chOff x="672" y="2781"/>
                <a:chExt cx="317" cy="202"/>
              </a:xfrm>
            </p:grpSpPr>
            <p:sp>
              <p:nvSpPr>
                <p:cNvPr id="180276" name="Line 52"/>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277" name="Line 53"/>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24" name="Group 54"/>
            <p:cNvGrpSpPr>
              <a:grpSpLocks/>
            </p:cNvGrpSpPr>
            <p:nvPr/>
          </p:nvGrpSpPr>
          <p:grpSpPr bwMode="auto">
            <a:xfrm>
              <a:off x="1873" y="2977"/>
              <a:ext cx="545" cy="507"/>
              <a:chOff x="1897" y="1351"/>
              <a:chExt cx="545" cy="507"/>
            </a:xfrm>
          </p:grpSpPr>
          <p:sp>
            <p:nvSpPr>
              <p:cNvPr id="180279" name="Text Box 55"/>
              <p:cNvSpPr txBox="1">
                <a:spLocks noChangeArrowheads="1"/>
              </p:cNvSpPr>
              <p:nvPr/>
            </p:nvSpPr>
            <p:spPr bwMode="auto">
              <a:xfrm>
                <a:off x="1939"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A</a:t>
                </a:r>
              </a:p>
            </p:txBody>
          </p:sp>
          <p:grpSp>
            <p:nvGrpSpPr>
              <p:cNvPr id="25" name="Group 56"/>
              <p:cNvGrpSpPr>
                <a:grpSpLocks/>
              </p:cNvGrpSpPr>
              <p:nvPr/>
            </p:nvGrpSpPr>
            <p:grpSpPr bwMode="auto">
              <a:xfrm flipV="1">
                <a:off x="1897" y="1736"/>
                <a:ext cx="317" cy="122"/>
                <a:chOff x="672" y="2781"/>
                <a:chExt cx="317" cy="202"/>
              </a:xfrm>
            </p:grpSpPr>
            <p:sp>
              <p:nvSpPr>
                <p:cNvPr id="180281" name="Line 57"/>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282" name="Line 58"/>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26" name="Group 59"/>
            <p:cNvGrpSpPr>
              <a:grpSpLocks/>
            </p:cNvGrpSpPr>
            <p:nvPr/>
          </p:nvGrpSpPr>
          <p:grpSpPr bwMode="auto">
            <a:xfrm>
              <a:off x="2154" y="2977"/>
              <a:ext cx="555" cy="507"/>
              <a:chOff x="2178" y="1351"/>
              <a:chExt cx="555" cy="507"/>
            </a:xfrm>
          </p:grpSpPr>
          <p:sp>
            <p:nvSpPr>
              <p:cNvPr id="180284" name="Text Box 60"/>
              <p:cNvSpPr txBox="1">
                <a:spLocks noChangeArrowheads="1"/>
              </p:cNvSpPr>
              <p:nvPr/>
            </p:nvSpPr>
            <p:spPr bwMode="auto">
              <a:xfrm>
                <a:off x="2230"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C</a:t>
                </a:r>
              </a:p>
            </p:txBody>
          </p:sp>
          <p:grpSp>
            <p:nvGrpSpPr>
              <p:cNvPr id="27" name="Group 61"/>
              <p:cNvGrpSpPr>
                <a:grpSpLocks/>
              </p:cNvGrpSpPr>
              <p:nvPr/>
            </p:nvGrpSpPr>
            <p:grpSpPr bwMode="auto">
              <a:xfrm flipV="1">
                <a:off x="2178" y="1736"/>
                <a:ext cx="317" cy="122"/>
                <a:chOff x="672" y="2781"/>
                <a:chExt cx="317" cy="202"/>
              </a:xfrm>
            </p:grpSpPr>
            <p:sp>
              <p:nvSpPr>
                <p:cNvPr id="180286" name="Line 62"/>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287" name="Line 63"/>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28" name="Group 64"/>
            <p:cNvGrpSpPr>
              <a:grpSpLocks/>
            </p:cNvGrpSpPr>
            <p:nvPr/>
          </p:nvGrpSpPr>
          <p:grpSpPr bwMode="auto">
            <a:xfrm>
              <a:off x="2458" y="2977"/>
              <a:ext cx="542" cy="507"/>
              <a:chOff x="2482" y="1351"/>
              <a:chExt cx="542" cy="507"/>
            </a:xfrm>
          </p:grpSpPr>
          <p:sp>
            <p:nvSpPr>
              <p:cNvPr id="180289" name="Text Box 65"/>
              <p:cNvSpPr txBox="1">
                <a:spLocks noChangeArrowheads="1"/>
              </p:cNvSpPr>
              <p:nvPr/>
            </p:nvSpPr>
            <p:spPr bwMode="auto">
              <a:xfrm>
                <a:off x="2521"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T</a:t>
                </a:r>
              </a:p>
            </p:txBody>
          </p:sp>
          <p:grpSp>
            <p:nvGrpSpPr>
              <p:cNvPr id="29" name="Group 66"/>
              <p:cNvGrpSpPr>
                <a:grpSpLocks/>
              </p:cNvGrpSpPr>
              <p:nvPr/>
            </p:nvGrpSpPr>
            <p:grpSpPr bwMode="auto">
              <a:xfrm flipV="1">
                <a:off x="2482" y="1736"/>
                <a:ext cx="317" cy="122"/>
                <a:chOff x="672" y="2781"/>
                <a:chExt cx="317" cy="202"/>
              </a:xfrm>
            </p:grpSpPr>
            <p:sp>
              <p:nvSpPr>
                <p:cNvPr id="180291" name="Line 67"/>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292" name="Line 68"/>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30" name="Group 69"/>
            <p:cNvGrpSpPr>
              <a:grpSpLocks/>
            </p:cNvGrpSpPr>
            <p:nvPr/>
          </p:nvGrpSpPr>
          <p:grpSpPr bwMode="auto">
            <a:xfrm>
              <a:off x="2744" y="2977"/>
              <a:ext cx="547" cy="507"/>
              <a:chOff x="2768" y="1351"/>
              <a:chExt cx="547" cy="507"/>
            </a:xfrm>
          </p:grpSpPr>
          <p:sp>
            <p:nvSpPr>
              <p:cNvPr id="180294" name="Text Box 70"/>
              <p:cNvSpPr txBox="1">
                <a:spLocks noChangeArrowheads="1"/>
              </p:cNvSpPr>
              <p:nvPr/>
            </p:nvSpPr>
            <p:spPr bwMode="auto">
              <a:xfrm>
                <a:off x="2812"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A</a:t>
                </a:r>
              </a:p>
            </p:txBody>
          </p:sp>
          <p:grpSp>
            <p:nvGrpSpPr>
              <p:cNvPr id="31" name="Group 71"/>
              <p:cNvGrpSpPr>
                <a:grpSpLocks/>
              </p:cNvGrpSpPr>
              <p:nvPr/>
            </p:nvGrpSpPr>
            <p:grpSpPr bwMode="auto">
              <a:xfrm flipV="1">
                <a:off x="2768" y="1736"/>
                <a:ext cx="317" cy="122"/>
                <a:chOff x="672" y="2781"/>
                <a:chExt cx="317" cy="202"/>
              </a:xfrm>
            </p:grpSpPr>
            <p:sp>
              <p:nvSpPr>
                <p:cNvPr id="180296" name="Line 72"/>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297" name="Line 73"/>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grpSp>
        <p:nvGrpSpPr>
          <p:cNvPr id="180321" name="Group 74"/>
          <p:cNvGrpSpPr>
            <a:grpSpLocks/>
          </p:cNvGrpSpPr>
          <p:nvPr/>
        </p:nvGrpSpPr>
        <p:grpSpPr bwMode="auto">
          <a:xfrm>
            <a:off x="3924300" y="712788"/>
            <a:ext cx="4576763" cy="1708150"/>
            <a:chOff x="2466" y="2408"/>
            <a:chExt cx="2883" cy="1076"/>
          </a:xfrm>
        </p:grpSpPr>
        <p:grpSp>
          <p:nvGrpSpPr>
            <p:cNvPr id="180324" name="Group 75"/>
            <p:cNvGrpSpPr>
              <a:grpSpLocks/>
            </p:cNvGrpSpPr>
            <p:nvPr/>
          </p:nvGrpSpPr>
          <p:grpSpPr bwMode="auto">
            <a:xfrm>
              <a:off x="2466" y="2408"/>
              <a:ext cx="516" cy="474"/>
              <a:chOff x="2490" y="782"/>
              <a:chExt cx="516" cy="474"/>
            </a:xfrm>
          </p:grpSpPr>
          <p:sp>
            <p:nvSpPr>
              <p:cNvPr id="180300" name="Text Box 76"/>
              <p:cNvSpPr txBox="1">
                <a:spLocks noChangeArrowheads="1"/>
              </p:cNvSpPr>
              <p:nvPr/>
            </p:nvSpPr>
            <p:spPr bwMode="auto">
              <a:xfrm>
                <a:off x="2503"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A</a:t>
                </a:r>
              </a:p>
            </p:txBody>
          </p:sp>
          <p:grpSp>
            <p:nvGrpSpPr>
              <p:cNvPr id="180326" name="Group 77"/>
              <p:cNvGrpSpPr>
                <a:grpSpLocks/>
              </p:cNvGrpSpPr>
              <p:nvPr/>
            </p:nvGrpSpPr>
            <p:grpSpPr bwMode="auto">
              <a:xfrm>
                <a:off x="2490" y="782"/>
                <a:ext cx="317" cy="122"/>
                <a:chOff x="672" y="2781"/>
                <a:chExt cx="317" cy="202"/>
              </a:xfrm>
            </p:grpSpPr>
            <p:sp>
              <p:nvSpPr>
                <p:cNvPr id="180302" name="Line 78"/>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303" name="Line 79"/>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180329" name="Group 80"/>
            <p:cNvGrpSpPr>
              <a:grpSpLocks/>
            </p:cNvGrpSpPr>
            <p:nvPr/>
          </p:nvGrpSpPr>
          <p:grpSpPr bwMode="auto">
            <a:xfrm>
              <a:off x="2752" y="2408"/>
              <a:ext cx="521" cy="474"/>
              <a:chOff x="2776" y="782"/>
              <a:chExt cx="521" cy="474"/>
            </a:xfrm>
          </p:grpSpPr>
          <p:sp>
            <p:nvSpPr>
              <p:cNvPr id="180305" name="Text Box 81"/>
              <p:cNvSpPr txBox="1">
                <a:spLocks noChangeArrowheads="1"/>
              </p:cNvSpPr>
              <p:nvPr/>
            </p:nvSpPr>
            <p:spPr bwMode="auto">
              <a:xfrm>
                <a:off x="2794"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T</a:t>
                </a:r>
              </a:p>
            </p:txBody>
          </p:sp>
          <p:grpSp>
            <p:nvGrpSpPr>
              <p:cNvPr id="180331" name="Group 82"/>
              <p:cNvGrpSpPr>
                <a:grpSpLocks/>
              </p:cNvGrpSpPr>
              <p:nvPr/>
            </p:nvGrpSpPr>
            <p:grpSpPr bwMode="auto">
              <a:xfrm>
                <a:off x="2776" y="782"/>
                <a:ext cx="317" cy="122"/>
                <a:chOff x="672" y="2781"/>
                <a:chExt cx="317" cy="202"/>
              </a:xfrm>
            </p:grpSpPr>
            <p:sp>
              <p:nvSpPr>
                <p:cNvPr id="180307" name="Line 83"/>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308" name="Line 84"/>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180334" name="Group 85"/>
            <p:cNvGrpSpPr>
              <a:grpSpLocks/>
            </p:cNvGrpSpPr>
            <p:nvPr/>
          </p:nvGrpSpPr>
          <p:grpSpPr bwMode="auto">
            <a:xfrm>
              <a:off x="3056" y="2408"/>
              <a:ext cx="508" cy="474"/>
              <a:chOff x="3080" y="782"/>
              <a:chExt cx="508" cy="474"/>
            </a:xfrm>
          </p:grpSpPr>
          <p:sp>
            <p:nvSpPr>
              <p:cNvPr id="180310" name="Text Box 86"/>
              <p:cNvSpPr txBox="1">
                <a:spLocks noChangeArrowheads="1"/>
              </p:cNvSpPr>
              <p:nvPr/>
            </p:nvSpPr>
            <p:spPr bwMode="auto">
              <a:xfrm>
                <a:off x="3085"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C</a:t>
                </a:r>
              </a:p>
            </p:txBody>
          </p:sp>
          <p:grpSp>
            <p:nvGrpSpPr>
              <p:cNvPr id="180336" name="Group 87"/>
              <p:cNvGrpSpPr>
                <a:grpSpLocks/>
              </p:cNvGrpSpPr>
              <p:nvPr/>
            </p:nvGrpSpPr>
            <p:grpSpPr bwMode="auto">
              <a:xfrm>
                <a:off x="3080" y="782"/>
                <a:ext cx="317" cy="122"/>
                <a:chOff x="672" y="2781"/>
                <a:chExt cx="317" cy="202"/>
              </a:xfrm>
            </p:grpSpPr>
            <p:sp>
              <p:nvSpPr>
                <p:cNvPr id="180312" name="Line 88"/>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313" name="Line 89"/>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180339" name="Group 90"/>
            <p:cNvGrpSpPr>
              <a:grpSpLocks/>
            </p:cNvGrpSpPr>
            <p:nvPr/>
          </p:nvGrpSpPr>
          <p:grpSpPr bwMode="auto">
            <a:xfrm>
              <a:off x="3329" y="2408"/>
              <a:ext cx="526" cy="474"/>
              <a:chOff x="3353" y="782"/>
              <a:chExt cx="526" cy="474"/>
            </a:xfrm>
          </p:grpSpPr>
          <p:sp>
            <p:nvSpPr>
              <p:cNvPr id="180315" name="Text Box 91"/>
              <p:cNvSpPr txBox="1">
                <a:spLocks noChangeArrowheads="1"/>
              </p:cNvSpPr>
              <p:nvPr/>
            </p:nvSpPr>
            <p:spPr bwMode="auto">
              <a:xfrm>
                <a:off x="3376"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A</a:t>
                </a:r>
              </a:p>
            </p:txBody>
          </p:sp>
          <p:grpSp>
            <p:nvGrpSpPr>
              <p:cNvPr id="180341" name="Group 92"/>
              <p:cNvGrpSpPr>
                <a:grpSpLocks/>
              </p:cNvGrpSpPr>
              <p:nvPr/>
            </p:nvGrpSpPr>
            <p:grpSpPr bwMode="auto">
              <a:xfrm>
                <a:off x="3353" y="782"/>
                <a:ext cx="317" cy="122"/>
                <a:chOff x="672" y="2781"/>
                <a:chExt cx="317" cy="202"/>
              </a:xfrm>
            </p:grpSpPr>
            <p:sp>
              <p:nvSpPr>
                <p:cNvPr id="180317" name="Line 93"/>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318" name="Line 94"/>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180344" name="Group 95"/>
            <p:cNvGrpSpPr>
              <a:grpSpLocks/>
            </p:cNvGrpSpPr>
            <p:nvPr/>
          </p:nvGrpSpPr>
          <p:grpSpPr bwMode="auto">
            <a:xfrm>
              <a:off x="3623" y="2408"/>
              <a:ext cx="523" cy="474"/>
              <a:chOff x="3647" y="782"/>
              <a:chExt cx="523" cy="474"/>
            </a:xfrm>
          </p:grpSpPr>
          <p:sp>
            <p:nvSpPr>
              <p:cNvPr id="180320" name="Text Box 96"/>
              <p:cNvSpPr txBox="1">
                <a:spLocks noChangeArrowheads="1"/>
              </p:cNvSpPr>
              <p:nvPr/>
            </p:nvSpPr>
            <p:spPr bwMode="auto">
              <a:xfrm>
                <a:off x="3667"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C</a:t>
                </a:r>
              </a:p>
            </p:txBody>
          </p:sp>
          <p:grpSp>
            <p:nvGrpSpPr>
              <p:cNvPr id="180346" name="Group 97"/>
              <p:cNvGrpSpPr>
                <a:grpSpLocks/>
              </p:cNvGrpSpPr>
              <p:nvPr/>
            </p:nvGrpSpPr>
            <p:grpSpPr bwMode="auto">
              <a:xfrm>
                <a:off x="3647" y="782"/>
                <a:ext cx="317" cy="122"/>
                <a:chOff x="672" y="2781"/>
                <a:chExt cx="317" cy="202"/>
              </a:xfrm>
            </p:grpSpPr>
            <p:sp>
              <p:nvSpPr>
                <p:cNvPr id="180322" name="Line 98"/>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323" name="Line 99"/>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180349" name="Group 100"/>
            <p:cNvGrpSpPr>
              <a:grpSpLocks/>
            </p:cNvGrpSpPr>
            <p:nvPr/>
          </p:nvGrpSpPr>
          <p:grpSpPr bwMode="auto">
            <a:xfrm>
              <a:off x="3927" y="2408"/>
              <a:ext cx="528" cy="474"/>
              <a:chOff x="3951" y="782"/>
              <a:chExt cx="528" cy="474"/>
            </a:xfrm>
          </p:grpSpPr>
          <p:sp>
            <p:nvSpPr>
              <p:cNvPr id="180325" name="Text Box 101"/>
              <p:cNvSpPr txBox="1">
                <a:spLocks noChangeArrowheads="1"/>
              </p:cNvSpPr>
              <p:nvPr/>
            </p:nvSpPr>
            <p:spPr bwMode="auto">
              <a:xfrm>
                <a:off x="3976"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A</a:t>
                </a:r>
              </a:p>
            </p:txBody>
          </p:sp>
          <p:grpSp>
            <p:nvGrpSpPr>
              <p:cNvPr id="180351" name="Group 102"/>
              <p:cNvGrpSpPr>
                <a:grpSpLocks/>
              </p:cNvGrpSpPr>
              <p:nvPr/>
            </p:nvGrpSpPr>
            <p:grpSpPr bwMode="auto">
              <a:xfrm>
                <a:off x="3951" y="782"/>
                <a:ext cx="317" cy="122"/>
                <a:chOff x="672" y="2781"/>
                <a:chExt cx="317" cy="202"/>
              </a:xfrm>
            </p:grpSpPr>
            <p:sp>
              <p:nvSpPr>
                <p:cNvPr id="180327" name="Line 103"/>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328" name="Line 104"/>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180354" name="Group 105"/>
            <p:cNvGrpSpPr>
              <a:grpSpLocks/>
            </p:cNvGrpSpPr>
            <p:nvPr/>
          </p:nvGrpSpPr>
          <p:grpSpPr bwMode="auto">
            <a:xfrm>
              <a:off x="4213" y="2408"/>
              <a:ext cx="533" cy="474"/>
              <a:chOff x="4237" y="782"/>
              <a:chExt cx="533" cy="474"/>
            </a:xfrm>
          </p:grpSpPr>
          <p:sp>
            <p:nvSpPr>
              <p:cNvPr id="180330" name="Text Box 106"/>
              <p:cNvSpPr txBox="1">
                <a:spLocks noChangeArrowheads="1"/>
              </p:cNvSpPr>
              <p:nvPr/>
            </p:nvSpPr>
            <p:spPr bwMode="auto">
              <a:xfrm>
                <a:off x="4267"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T</a:t>
                </a:r>
              </a:p>
            </p:txBody>
          </p:sp>
          <p:grpSp>
            <p:nvGrpSpPr>
              <p:cNvPr id="180356" name="Group 107"/>
              <p:cNvGrpSpPr>
                <a:grpSpLocks/>
              </p:cNvGrpSpPr>
              <p:nvPr/>
            </p:nvGrpSpPr>
            <p:grpSpPr bwMode="auto">
              <a:xfrm>
                <a:off x="4237" y="782"/>
                <a:ext cx="317" cy="122"/>
                <a:chOff x="672" y="2781"/>
                <a:chExt cx="317" cy="202"/>
              </a:xfrm>
            </p:grpSpPr>
            <p:sp>
              <p:nvSpPr>
                <p:cNvPr id="180332" name="Line 108"/>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333" name="Line 109"/>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180359" name="Group 110"/>
            <p:cNvGrpSpPr>
              <a:grpSpLocks/>
            </p:cNvGrpSpPr>
            <p:nvPr/>
          </p:nvGrpSpPr>
          <p:grpSpPr bwMode="auto">
            <a:xfrm>
              <a:off x="4517" y="2408"/>
              <a:ext cx="541" cy="474"/>
              <a:chOff x="4541" y="782"/>
              <a:chExt cx="541" cy="474"/>
            </a:xfrm>
          </p:grpSpPr>
          <p:sp>
            <p:nvSpPr>
              <p:cNvPr id="180335" name="Text Box 111"/>
              <p:cNvSpPr txBox="1">
                <a:spLocks noChangeArrowheads="1"/>
              </p:cNvSpPr>
              <p:nvPr/>
            </p:nvSpPr>
            <p:spPr bwMode="auto">
              <a:xfrm>
                <a:off x="4579"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T</a:t>
                </a:r>
              </a:p>
            </p:txBody>
          </p:sp>
          <p:grpSp>
            <p:nvGrpSpPr>
              <p:cNvPr id="180361" name="Group 112"/>
              <p:cNvGrpSpPr>
                <a:grpSpLocks/>
              </p:cNvGrpSpPr>
              <p:nvPr/>
            </p:nvGrpSpPr>
            <p:grpSpPr bwMode="auto">
              <a:xfrm>
                <a:off x="4541" y="782"/>
                <a:ext cx="317" cy="122"/>
                <a:chOff x="672" y="2781"/>
                <a:chExt cx="317" cy="202"/>
              </a:xfrm>
            </p:grpSpPr>
            <p:sp>
              <p:nvSpPr>
                <p:cNvPr id="180337" name="Line 113"/>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338" name="Line 114"/>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180364" name="Group 115"/>
            <p:cNvGrpSpPr>
              <a:grpSpLocks/>
            </p:cNvGrpSpPr>
            <p:nvPr/>
          </p:nvGrpSpPr>
          <p:grpSpPr bwMode="auto">
            <a:xfrm>
              <a:off x="4803" y="2408"/>
              <a:ext cx="546" cy="474"/>
              <a:chOff x="4827" y="782"/>
              <a:chExt cx="546" cy="474"/>
            </a:xfrm>
          </p:grpSpPr>
          <p:sp>
            <p:nvSpPr>
              <p:cNvPr id="180340" name="Text Box 116"/>
              <p:cNvSpPr txBox="1">
                <a:spLocks noChangeArrowheads="1"/>
              </p:cNvSpPr>
              <p:nvPr/>
            </p:nvSpPr>
            <p:spPr bwMode="auto">
              <a:xfrm>
                <a:off x="4870"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A</a:t>
                </a:r>
              </a:p>
            </p:txBody>
          </p:sp>
          <p:grpSp>
            <p:nvGrpSpPr>
              <p:cNvPr id="180366" name="Group 117"/>
              <p:cNvGrpSpPr>
                <a:grpSpLocks/>
              </p:cNvGrpSpPr>
              <p:nvPr/>
            </p:nvGrpSpPr>
            <p:grpSpPr bwMode="auto">
              <a:xfrm>
                <a:off x="4827" y="782"/>
                <a:ext cx="317" cy="122"/>
                <a:chOff x="672" y="2781"/>
                <a:chExt cx="317" cy="202"/>
              </a:xfrm>
            </p:grpSpPr>
            <p:sp>
              <p:nvSpPr>
                <p:cNvPr id="180342" name="Line 118"/>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343" name="Line 119"/>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180369" name="Group 120"/>
            <p:cNvGrpSpPr>
              <a:grpSpLocks/>
            </p:cNvGrpSpPr>
            <p:nvPr/>
          </p:nvGrpSpPr>
          <p:grpSpPr bwMode="auto">
            <a:xfrm>
              <a:off x="3048" y="2977"/>
              <a:ext cx="534" cy="507"/>
              <a:chOff x="3072" y="1351"/>
              <a:chExt cx="534" cy="507"/>
            </a:xfrm>
          </p:grpSpPr>
          <p:sp>
            <p:nvSpPr>
              <p:cNvPr id="180345" name="Text Box 121"/>
              <p:cNvSpPr txBox="1">
                <a:spLocks noChangeArrowheads="1"/>
              </p:cNvSpPr>
              <p:nvPr/>
            </p:nvSpPr>
            <p:spPr bwMode="auto">
              <a:xfrm>
                <a:off x="3103"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G</a:t>
                </a:r>
              </a:p>
            </p:txBody>
          </p:sp>
          <p:grpSp>
            <p:nvGrpSpPr>
              <p:cNvPr id="180371" name="Group 122"/>
              <p:cNvGrpSpPr>
                <a:grpSpLocks/>
              </p:cNvGrpSpPr>
              <p:nvPr/>
            </p:nvGrpSpPr>
            <p:grpSpPr bwMode="auto">
              <a:xfrm flipV="1">
                <a:off x="3072" y="1736"/>
                <a:ext cx="317" cy="122"/>
                <a:chOff x="672" y="2781"/>
                <a:chExt cx="317" cy="202"/>
              </a:xfrm>
            </p:grpSpPr>
            <p:sp>
              <p:nvSpPr>
                <p:cNvPr id="180347" name="Line 123"/>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348" name="Line 124"/>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180374" name="Group 125"/>
            <p:cNvGrpSpPr>
              <a:grpSpLocks/>
            </p:cNvGrpSpPr>
            <p:nvPr/>
          </p:nvGrpSpPr>
          <p:grpSpPr bwMode="auto">
            <a:xfrm>
              <a:off x="3334" y="2977"/>
              <a:ext cx="539" cy="507"/>
              <a:chOff x="3358" y="1351"/>
              <a:chExt cx="539" cy="507"/>
            </a:xfrm>
          </p:grpSpPr>
          <p:sp>
            <p:nvSpPr>
              <p:cNvPr id="180350" name="Text Box 126"/>
              <p:cNvSpPr txBox="1">
                <a:spLocks noChangeArrowheads="1"/>
              </p:cNvSpPr>
              <p:nvPr/>
            </p:nvSpPr>
            <p:spPr bwMode="auto">
              <a:xfrm>
                <a:off x="3394"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T</a:t>
                </a:r>
              </a:p>
            </p:txBody>
          </p:sp>
          <p:grpSp>
            <p:nvGrpSpPr>
              <p:cNvPr id="180376" name="Group 127"/>
              <p:cNvGrpSpPr>
                <a:grpSpLocks/>
              </p:cNvGrpSpPr>
              <p:nvPr/>
            </p:nvGrpSpPr>
            <p:grpSpPr bwMode="auto">
              <a:xfrm flipV="1">
                <a:off x="3358" y="1736"/>
                <a:ext cx="317" cy="122"/>
                <a:chOff x="672" y="2781"/>
                <a:chExt cx="317" cy="202"/>
              </a:xfrm>
            </p:grpSpPr>
            <p:sp>
              <p:nvSpPr>
                <p:cNvPr id="180352" name="Line 128"/>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353" name="Line 129"/>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180384" name="Group 130"/>
            <p:cNvGrpSpPr>
              <a:grpSpLocks/>
            </p:cNvGrpSpPr>
            <p:nvPr/>
          </p:nvGrpSpPr>
          <p:grpSpPr bwMode="auto">
            <a:xfrm>
              <a:off x="3615" y="2977"/>
              <a:ext cx="549" cy="507"/>
              <a:chOff x="3639" y="1351"/>
              <a:chExt cx="549" cy="507"/>
            </a:xfrm>
          </p:grpSpPr>
          <p:sp>
            <p:nvSpPr>
              <p:cNvPr id="180355" name="Text Box 131"/>
              <p:cNvSpPr txBox="1">
                <a:spLocks noChangeArrowheads="1"/>
              </p:cNvSpPr>
              <p:nvPr/>
            </p:nvSpPr>
            <p:spPr bwMode="auto">
              <a:xfrm>
                <a:off x="3685"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G</a:t>
                </a:r>
              </a:p>
            </p:txBody>
          </p:sp>
          <p:grpSp>
            <p:nvGrpSpPr>
              <p:cNvPr id="180385" name="Group 132"/>
              <p:cNvGrpSpPr>
                <a:grpSpLocks/>
              </p:cNvGrpSpPr>
              <p:nvPr/>
            </p:nvGrpSpPr>
            <p:grpSpPr bwMode="auto">
              <a:xfrm flipV="1">
                <a:off x="3639" y="1736"/>
                <a:ext cx="317" cy="122"/>
                <a:chOff x="672" y="2781"/>
                <a:chExt cx="317" cy="202"/>
              </a:xfrm>
            </p:grpSpPr>
            <p:sp>
              <p:nvSpPr>
                <p:cNvPr id="180357" name="Line 133"/>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358" name="Line 134"/>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180387" name="Group 135"/>
            <p:cNvGrpSpPr>
              <a:grpSpLocks/>
            </p:cNvGrpSpPr>
            <p:nvPr/>
          </p:nvGrpSpPr>
          <p:grpSpPr bwMode="auto">
            <a:xfrm>
              <a:off x="3919" y="2977"/>
              <a:ext cx="554" cy="507"/>
              <a:chOff x="3943" y="1351"/>
              <a:chExt cx="554" cy="507"/>
            </a:xfrm>
          </p:grpSpPr>
          <p:sp>
            <p:nvSpPr>
              <p:cNvPr id="180360" name="Text Box 136"/>
              <p:cNvSpPr txBox="1">
                <a:spLocks noChangeArrowheads="1"/>
              </p:cNvSpPr>
              <p:nvPr/>
            </p:nvSpPr>
            <p:spPr bwMode="auto">
              <a:xfrm>
                <a:off x="3994"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T</a:t>
                </a:r>
              </a:p>
            </p:txBody>
          </p:sp>
          <p:grpSp>
            <p:nvGrpSpPr>
              <p:cNvPr id="180390" name="Group 137"/>
              <p:cNvGrpSpPr>
                <a:grpSpLocks/>
              </p:cNvGrpSpPr>
              <p:nvPr/>
            </p:nvGrpSpPr>
            <p:grpSpPr bwMode="auto">
              <a:xfrm flipV="1">
                <a:off x="3943" y="1736"/>
                <a:ext cx="317" cy="122"/>
                <a:chOff x="672" y="2781"/>
                <a:chExt cx="317" cy="202"/>
              </a:xfrm>
            </p:grpSpPr>
            <p:sp>
              <p:nvSpPr>
                <p:cNvPr id="180362" name="Line 138"/>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363" name="Line 139"/>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180392" name="Group 140"/>
            <p:cNvGrpSpPr>
              <a:grpSpLocks/>
            </p:cNvGrpSpPr>
            <p:nvPr/>
          </p:nvGrpSpPr>
          <p:grpSpPr bwMode="auto">
            <a:xfrm>
              <a:off x="4205" y="2977"/>
              <a:ext cx="559" cy="507"/>
              <a:chOff x="4229" y="1351"/>
              <a:chExt cx="559" cy="507"/>
            </a:xfrm>
          </p:grpSpPr>
          <p:sp>
            <p:nvSpPr>
              <p:cNvPr id="180365" name="Text Box 141"/>
              <p:cNvSpPr txBox="1">
                <a:spLocks noChangeArrowheads="1"/>
              </p:cNvSpPr>
              <p:nvPr/>
            </p:nvSpPr>
            <p:spPr bwMode="auto">
              <a:xfrm>
                <a:off x="4285"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A</a:t>
                </a:r>
              </a:p>
            </p:txBody>
          </p:sp>
          <p:grpSp>
            <p:nvGrpSpPr>
              <p:cNvPr id="180395" name="Group 142"/>
              <p:cNvGrpSpPr>
                <a:grpSpLocks/>
              </p:cNvGrpSpPr>
              <p:nvPr/>
            </p:nvGrpSpPr>
            <p:grpSpPr bwMode="auto">
              <a:xfrm flipV="1">
                <a:off x="4229" y="1736"/>
                <a:ext cx="317" cy="122"/>
                <a:chOff x="672" y="2781"/>
                <a:chExt cx="317" cy="202"/>
              </a:xfrm>
            </p:grpSpPr>
            <p:sp>
              <p:nvSpPr>
                <p:cNvPr id="180367" name="Line 143"/>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368" name="Line 144"/>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180397" name="Group 145"/>
            <p:cNvGrpSpPr>
              <a:grpSpLocks/>
            </p:cNvGrpSpPr>
            <p:nvPr/>
          </p:nvGrpSpPr>
          <p:grpSpPr bwMode="auto">
            <a:xfrm>
              <a:off x="4509" y="2977"/>
              <a:ext cx="541" cy="507"/>
              <a:chOff x="4533" y="1351"/>
              <a:chExt cx="541" cy="507"/>
            </a:xfrm>
          </p:grpSpPr>
          <p:sp>
            <p:nvSpPr>
              <p:cNvPr id="180370" name="Text Box 146"/>
              <p:cNvSpPr txBox="1">
                <a:spLocks noChangeArrowheads="1"/>
              </p:cNvSpPr>
              <p:nvPr/>
            </p:nvSpPr>
            <p:spPr bwMode="auto">
              <a:xfrm>
                <a:off x="4571"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A</a:t>
                </a:r>
              </a:p>
            </p:txBody>
          </p:sp>
          <p:grpSp>
            <p:nvGrpSpPr>
              <p:cNvPr id="180400" name="Group 147"/>
              <p:cNvGrpSpPr>
                <a:grpSpLocks/>
              </p:cNvGrpSpPr>
              <p:nvPr/>
            </p:nvGrpSpPr>
            <p:grpSpPr bwMode="auto">
              <a:xfrm flipV="1">
                <a:off x="4533" y="1736"/>
                <a:ext cx="317" cy="122"/>
                <a:chOff x="672" y="2781"/>
                <a:chExt cx="317" cy="202"/>
              </a:xfrm>
            </p:grpSpPr>
            <p:sp>
              <p:nvSpPr>
                <p:cNvPr id="180372" name="Line 148"/>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373" name="Line 149"/>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180402" name="Group 150"/>
            <p:cNvGrpSpPr>
              <a:grpSpLocks/>
            </p:cNvGrpSpPr>
            <p:nvPr/>
          </p:nvGrpSpPr>
          <p:grpSpPr bwMode="auto">
            <a:xfrm>
              <a:off x="4795" y="2977"/>
              <a:ext cx="546" cy="507"/>
              <a:chOff x="4819" y="1351"/>
              <a:chExt cx="546" cy="507"/>
            </a:xfrm>
          </p:grpSpPr>
          <p:sp>
            <p:nvSpPr>
              <p:cNvPr id="180375" name="Text Box 151"/>
              <p:cNvSpPr txBox="1">
                <a:spLocks noChangeArrowheads="1"/>
              </p:cNvSpPr>
              <p:nvPr/>
            </p:nvSpPr>
            <p:spPr bwMode="auto">
              <a:xfrm>
                <a:off x="4862"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T</a:t>
                </a:r>
              </a:p>
            </p:txBody>
          </p:sp>
          <p:grpSp>
            <p:nvGrpSpPr>
              <p:cNvPr id="180405" name="Group 152"/>
              <p:cNvGrpSpPr>
                <a:grpSpLocks/>
              </p:cNvGrpSpPr>
              <p:nvPr/>
            </p:nvGrpSpPr>
            <p:grpSpPr bwMode="auto">
              <a:xfrm flipV="1">
                <a:off x="4819" y="1736"/>
                <a:ext cx="317" cy="122"/>
                <a:chOff x="672" y="2781"/>
                <a:chExt cx="317" cy="202"/>
              </a:xfrm>
            </p:grpSpPr>
            <p:sp>
              <p:nvSpPr>
                <p:cNvPr id="180377" name="Line 153"/>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378" name="Line 154"/>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sp>
        <p:nvSpPr>
          <p:cNvPr id="180379" name="Line 155"/>
          <p:cNvSpPr>
            <a:spLocks noChangeShapeType="1"/>
          </p:cNvSpPr>
          <p:nvPr/>
        </p:nvSpPr>
        <p:spPr bwMode="auto">
          <a:xfrm>
            <a:off x="1254125" y="365125"/>
            <a:ext cx="1149350" cy="0"/>
          </a:xfrm>
          <a:prstGeom prst="line">
            <a:avLst/>
          </a:prstGeom>
          <a:noFill/>
          <a:ln w="57150">
            <a:solidFill>
              <a:srgbClr val="FFCC00"/>
            </a:solidFill>
            <a:round/>
            <a:headEnd/>
            <a:tailEnd type="triangle" w="med" len="med"/>
          </a:ln>
        </p:spPr>
        <p:txBody>
          <a:bodyPr/>
          <a:lstStyle/>
          <a:p>
            <a:endParaRPr lang="en-US"/>
          </a:p>
        </p:txBody>
      </p:sp>
      <p:sp>
        <p:nvSpPr>
          <p:cNvPr id="180380" name="Text Box 156"/>
          <p:cNvSpPr txBox="1">
            <a:spLocks noChangeArrowheads="1"/>
          </p:cNvSpPr>
          <p:nvPr/>
        </p:nvSpPr>
        <p:spPr bwMode="auto">
          <a:xfrm>
            <a:off x="1027113" y="2647950"/>
            <a:ext cx="6824662" cy="519113"/>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50000"/>
              </a:spcBef>
              <a:defRPr/>
            </a:pPr>
            <a:r>
              <a:rPr lang="en-US" sz="2800" b="1" dirty="0">
                <a:solidFill>
                  <a:srgbClr val="F8F8F8"/>
                </a:solidFill>
                <a:cs typeface="Arial" charset="0"/>
              </a:rPr>
              <a:t>Enzyme 1:  Cuts between G and A</a:t>
            </a:r>
          </a:p>
        </p:txBody>
      </p:sp>
      <p:sp>
        <p:nvSpPr>
          <p:cNvPr id="180381" name="Line 157"/>
          <p:cNvSpPr>
            <a:spLocks noChangeShapeType="1"/>
          </p:cNvSpPr>
          <p:nvPr/>
        </p:nvSpPr>
        <p:spPr bwMode="auto">
          <a:xfrm flipH="1">
            <a:off x="6829425" y="2751138"/>
            <a:ext cx="1149350" cy="0"/>
          </a:xfrm>
          <a:prstGeom prst="line">
            <a:avLst/>
          </a:prstGeom>
          <a:noFill/>
          <a:ln w="57150">
            <a:solidFill>
              <a:srgbClr val="FFCC00"/>
            </a:solidFill>
            <a:round/>
            <a:headEnd/>
            <a:tailEnd type="triangle" w="med" len="med"/>
          </a:ln>
        </p:spPr>
        <p:txBody>
          <a:bodyPr/>
          <a:lstStyle/>
          <a:p>
            <a:endParaRPr lang="en-US"/>
          </a:p>
        </p:txBody>
      </p:sp>
      <p:sp>
        <p:nvSpPr>
          <p:cNvPr id="180382" name="Text Box 158"/>
          <p:cNvSpPr txBox="1">
            <a:spLocks noChangeArrowheads="1"/>
          </p:cNvSpPr>
          <p:nvPr/>
        </p:nvSpPr>
        <p:spPr bwMode="auto">
          <a:xfrm rot="7035740">
            <a:off x="3673475" y="69850"/>
            <a:ext cx="701675" cy="701675"/>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50000"/>
              </a:spcBef>
              <a:defRPr/>
            </a:pPr>
            <a:r>
              <a:rPr lang="en-US" sz="4000" b="1">
                <a:solidFill>
                  <a:srgbClr val="FF0000"/>
                </a:solidFill>
                <a:cs typeface="Arial" charset="0"/>
                <a:sym typeface="Wingdings" pitchFamily="2" charset="2"/>
              </a:rPr>
              <a:t></a:t>
            </a:r>
          </a:p>
        </p:txBody>
      </p:sp>
      <p:sp>
        <p:nvSpPr>
          <p:cNvPr id="180383" name="Text Box 159"/>
          <p:cNvSpPr txBox="1">
            <a:spLocks noChangeArrowheads="1"/>
          </p:cNvSpPr>
          <p:nvPr/>
        </p:nvSpPr>
        <p:spPr bwMode="auto">
          <a:xfrm rot="-9164260">
            <a:off x="4710113" y="2216150"/>
            <a:ext cx="701675" cy="701675"/>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50000"/>
              </a:spcBef>
              <a:defRPr/>
            </a:pPr>
            <a:r>
              <a:rPr lang="en-US" sz="4000" b="1">
                <a:solidFill>
                  <a:srgbClr val="FF0000"/>
                </a:solidFill>
                <a:cs typeface="Arial" charset="0"/>
                <a:sym typeface="Wingdings" pitchFamily="2" charset="2"/>
              </a:rPr>
              <a:t></a:t>
            </a:r>
          </a:p>
        </p:txBody>
      </p:sp>
      <p:grpSp>
        <p:nvGrpSpPr>
          <p:cNvPr id="180407" name="Group 160"/>
          <p:cNvGrpSpPr>
            <a:grpSpLocks/>
          </p:cNvGrpSpPr>
          <p:nvPr/>
        </p:nvGrpSpPr>
        <p:grpSpPr bwMode="auto">
          <a:xfrm>
            <a:off x="1108075" y="3722688"/>
            <a:ext cx="2697163" cy="752475"/>
            <a:chOff x="725" y="782"/>
            <a:chExt cx="1699" cy="474"/>
          </a:xfrm>
        </p:grpSpPr>
        <p:grpSp>
          <p:nvGrpSpPr>
            <p:cNvPr id="180410" name="Group 161"/>
            <p:cNvGrpSpPr>
              <a:grpSpLocks/>
            </p:cNvGrpSpPr>
            <p:nvPr/>
          </p:nvGrpSpPr>
          <p:grpSpPr bwMode="auto">
            <a:xfrm>
              <a:off x="725" y="782"/>
              <a:ext cx="522" cy="474"/>
              <a:chOff x="725" y="782"/>
              <a:chExt cx="522" cy="474"/>
            </a:xfrm>
          </p:grpSpPr>
          <p:sp>
            <p:nvSpPr>
              <p:cNvPr id="180386" name="Text Box 162"/>
              <p:cNvSpPr txBox="1">
                <a:spLocks noChangeArrowheads="1"/>
              </p:cNvSpPr>
              <p:nvPr/>
            </p:nvSpPr>
            <p:spPr bwMode="auto">
              <a:xfrm>
                <a:off x="744"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T</a:t>
                </a:r>
              </a:p>
            </p:txBody>
          </p:sp>
          <p:grpSp>
            <p:nvGrpSpPr>
              <p:cNvPr id="180411" name="Group 163"/>
              <p:cNvGrpSpPr>
                <a:grpSpLocks/>
              </p:cNvGrpSpPr>
              <p:nvPr/>
            </p:nvGrpSpPr>
            <p:grpSpPr bwMode="auto">
              <a:xfrm>
                <a:off x="725" y="782"/>
                <a:ext cx="317" cy="122"/>
                <a:chOff x="672" y="2781"/>
                <a:chExt cx="317" cy="202"/>
              </a:xfrm>
            </p:grpSpPr>
            <p:sp>
              <p:nvSpPr>
                <p:cNvPr id="180388" name="Line 164"/>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389" name="Line 165"/>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180414" name="Group 166"/>
            <p:cNvGrpSpPr>
              <a:grpSpLocks/>
            </p:cNvGrpSpPr>
            <p:nvPr/>
          </p:nvGrpSpPr>
          <p:grpSpPr bwMode="auto">
            <a:xfrm>
              <a:off x="1029" y="782"/>
              <a:ext cx="522" cy="474"/>
              <a:chOff x="1029" y="782"/>
              <a:chExt cx="522" cy="474"/>
            </a:xfrm>
          </p:grpSpPr>
          <p:sp>
            <p:nvSpPr>
              <p:cNvPr id="180391" name="Text Box 167"/>
              <p:cNvSpPr txBox="1">
                <a:spLocks noChangeArrowheads="1"/>
              </p:cNvSpPr>
              <p:nvPr/>
            </p:nvSpPr>
            <p:spPr bwMode="auto">
              <a:xfrm>
                <a:off x="1048"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T</a:t>
                </a:r>
              </a:p>
            </p:txBody>
          </p:sp>
          <p:grpSp>
            <p:nvGrpSpPr>
              <p:cNvPr id="180416" name="Group 168"/>
              <p:cNvGrpSpPr>
                <a:grpSpLocks/>
              </p:cNvGrpSpPr>
              <p:nvPr/>
            </p:nvGrpSpPr>
            <p:grpSpPr bwMode="auto">
              <a:xfrm>
                <a:off x="1029" y="782"/>
                <a:ext cx="317" cy="122"/>
                <a:chOff x="672" y="2781"/>
                <a:chExt cx="317" cy="202"/>
              </a:xfrm>
            </p:grpSpPr>
            <p:sp>
              <p:nvSpPr>
                <p:cNvPr id="180393" name="Line 169"/>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394" name="Line 170"/>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180418" name="Group 171"/>
            <p:cNvGrpSpPr>
              <a:grpSpLocks/>
            </p:cNvGrpSpPr>
            <p:nvPr/>
          </p:nvGrpSpPr>
          <p:grpSpPr bwMode="auto">
            <a:xfrm>
              <a:off x="1315" y="782"/>
              <a:ext cx="527" cy="474"/>
              <a:chOff x="1315" y="782"/>
              <a:chExt cx="527" cy="474"/>
            </a:xfrm>
          </p:grpSpPr>
          <p:sp>
            <p:nvSpPr>
              <p:cNvPr id="180396" name="Text Box 172"/>
              <p:cNvSpPr txBox="1">
                <a:spLocks noChangeArrowheads="1"/>
              </p:cNvSpPr>
              <p:nvPr/>
            </p:nvSpPr>
            <p:spPr bwMode="auto">
              <a:xfrm>
                <a:off x="1339"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A</a:t>
                </a:r>
              </a:p>
            </p:txBody>
          </p:sp>
          <p:grpSp>
            <p:nvGrpSpPr>
              <p:cNvPr id="180421" name="Group 173"/>
              <p:cNvGrpSpPr>
                <a:grpSpLocks/>
              </p:cNvGrpSpPr>
              <p:nvPr/>
            </p:nvGrpSpPr>
            <p:grpSpPr bwMode="auto">
              <a:xfrm>
                <a:off x="1315" y="782"/>
                <a:ext cx="317" cy="122"/>
                <a:chOff x="672" y="2781"/>
                <a:chExt cx="317" cy="202"/>
              </a:xfrm>
            </p:grpSpPr>
            <p:sp>
              <p:nvSpPr>
                <p:cNvPr id="180398" name="Line 174"/>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399" name="Line 175"/>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180423" name="Group 176"/>
            <p:cNvGrpSpPr>
              <a:grpSpLocks/>
            </p:cNvGrpSpPr>
            <p:nvPr/>
          </p:nvGrpSpPr>
          <p:grpSpPr bwMode="auto">
            <a:xfrm>
              <a:off x="1619" y="782"/>
              <a:ext cx="514" cy="474"/>
              <a:chOff x="1619" y="782"/>
              <a:chExt cx="514" cy="474"/>
            </a:xfrm>
          </p:grpSpPr>
          <p:sp>
            <p:nvSpPr>
              <p:cNvPr id="180401" name="Text Box 177"/>
              <p:cNvSpPr txBox="1">
                <a:spLocks noChangeArrowheads="1"/>
              </p:cNvSpPr>
              <p:nvPr/>
            </p:nvSpPr>
            <p:spPr bwMode="auto">
              <a:xfrm>
                <a:off x="1630"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C</a:t>
                </a:r>
              </a:p>
            </p:txBody>
          </p:sp>
          <p:grpSp>
            <p:nvGrpSpPr>
              <p:cNvPr id="180426" name="Group 178"/>
              <p:cNvGrpSpPr>
                <a:grpSpLocks/>
              </p:cNvGrpSpPr>
              <p:nvPr/>
            </p:nvGrpSpPr>
            <p:grpSpPr bwMode="auto">
              <a:xfrm>
                <a:off x="1619" y="782"/>
                <a:ext cx="317" cy="122"/>
                <a:chOff x="672" y="2781"/>
                <a:chExt cx="317" cy="202"/>
              </a:xfrm>
            </p:grpSpPr>
            <p:sp>
              <p:nvSpPr>
                <p:cNvPr id="180403" name="Line 179"/>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404" name="Line 180"/>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180428" name="Group 181"/>
            <p:cNvGrpSpPr>
              <a:grpSpLocks/>
            </p:cNvGrpSpPr>
            <p:nvPr/>
          </p:nvGrpSpPr>
          <p:grpSpPr bwMode="auto">
            <a:xfrm>
              <a:off x="1905" y="782"/>
              <a:ext cx="519" cy="474"/>
              <a:chOff x="1905" y="782"/>
              <a:chExt cx="519" cy="474"/>
            </a:xfrm>
          </p:grpSpPr>
          <p:sp>
            <p:nvSpPr>
              <p:cNvPr id="180406" name="Text Box 182"/>
              <p:cNvSpPr txBox="1">
                <a:spLocks noChangeArrowheads="1"/>
              </p:cNvSpPr>
              <p:nvPr/>
            </p:nvSpPr>
            <p:spPr bwMode="auto">
              <a:xfrm>
                <a:off x="1921"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T</a:t>
                </a:r>
              </a:p>
            </p:txBody>
          </p:sp>
          <p:grpSp>
            <p:nvGrpSpPr>
              <p:cNvPr id="180431" name="Group 183"/>
              <p:cNvGrpSpPr>
                <a:grpSpLocks/>
              </p:cNvGrpSpPr>
              <p:nvPr/>
            </p:nvGrpSpPr>
            <p:grpSpPr bwMode="auto">
              <a:xfrm>
                <a:off x="1905" y="782"/>
                <a:ext cx="317" cy="122"/>
                <a:chOff x="672" y="2781"/>
                <a:chExt cx="317" cy="202"/>
              </a:xfrm>
            </p:grpSpPr>
            <p:sp>
              <p:nvSpPr>
                <p:cNvPr id="180408" name="Line 184"/>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409" name="Line 185"/>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grpSp>
        <p:nvGrpSpPr>
          <p:cNvPr id="180433" name="Group 186"/>
          <p:cNvGrpSpPr>
            <a:grpSpLocks/>
          </p:cNvGrpSpPr>
          <p:nvPr/>
        </p:nvGrpSpPr>
        <p:grpSpPr bwMode="auto">
          <a:xfrm>
            <a:off x="3427413" y="3722688"/>
            <a:ext cx="5059362" cy="752475"/>
            <a:chOff x="2186" y="782"/>
            <a:chExt cx="3187" cy="474"/>
          </a:xfrm>
        </p:grpSpPr>
        <p:grpSp>
          <p:nvGrpSpPr>
            <p:cNvPr id="180436" name="Group 187"/>
            <p:cNvGrpSpPr>
              <a:grpSpLocks/>
            </p:cNvGrpSpPr>
            <p:nvPr/>
          </p:nvGrpSpPr>
          <p:grpSpPr bwMode="auto">
            <a:xfrm>
              <a:off x="2186" y="782"/>
              <a:ext cx="317" cy="122"/>
              <a:chOff x="672" y="2781"/>
              <a:chExt cx="317" cy="202"/>
            </a:xfrm>
          </p:grpSpPr>
          <p:sp>
            <p:nvSpPr>
              <p:cNvPr id="180412" name="Line 188"/>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413" name="Line 189"/>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nvGrpSpPr>
            <p:cNvPr id="180438" name="Group 190"/>
            <p:cNvGrpSpPr>
              <a:grpSpLocks/>
            </p:cNvGrpSpPr>
            <p:nvPr/>
          </p:nvGrpSpPr>
          <p:grpSpPr bwMode="auto">
            <a:xfrm>
              <a:off x="2212" y="782"/>
              <a:ext cx="3161" cy="474"/>
              <a:chOff x="2212" y="782"/>
              <a:chExt cx="3161" cy="474"/>
            </a:xfrm>
          </p:grpSpPr>
          <p:sp>
            <p:nvSpPr>
              <p:cNvPr id="180415" name="Text Box 191"/>
              <p:cNvSpPr txBox="1">
                <a:spLocks noChangeArrowheads="1"/>
              </p:cNvSpPr>
              <p:nvPr/>
            </p:nvSpPr>
            <p:spPr bwMode="auto">
              <a:xfrm>
                <a:off x="2212"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G</a:t>
                </a:r>
              </a:p>
            </p:txBody>
          </p:sp>
          <p:grpSp>
            <p:nvGrpSpPr>
              <p:cNvPr id="180441" name="Group 192"/>
              <p:cNvGrpSpPr>
                <a:grpSpLocks/>
              </p:cNvGrpSpPr>
              <p:nvPr/>
            </p:nvGrpSpPr>
            <p:grpSpPr bwMode="auto">
              <a:xfrm>
                <a:off x="2490" y="782"/>
                <a:ext cx="516" cy="474"/>
                <a:chOff x="2490" y="782"/>
                <a:chExt cx="516" cy="474"/>
              </a:xfrm>
            </p:grpSpPr>
            <p:sp>
              <p:nvSpPr>
                <p:cNvPr id="180417" name="Text Box 193"/>
                <p:cNvSpPr txBox="1">
                  <a:spLocks noChangeArrowheads="1"/>
                </p:cNvSpPr>
                <p:nvPr/>
              </p:nvSpPr>
              <p:spPr bwMode="auto">
                <a:xfrm>
                  <a:off x="2503"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A</a:t>
                  </a:r>
                </a:p>
              </p:txBody>
            </p:sp>
            <p:grpSp>
              <p:nvGrpSpPr>
                <p:cNvPr id="180443" name="Group 194"/>
                <p:cNvGrpSpPr>
                  <a:grpSpLocks/>
                </p:cNvGrpSpPr>
                <p:nvPr/>
              </p:nvGrpSpPr>
              <p:grpSpPr bwMode="auto">
                <a:xfrm>
                  <a:off x="2490" y="782"/>
                  <a:ext cx="317" cy="122"/>
                  <a:chOff x="672" y="2781"/>
                  <a:chExt cx="317" cy="202"/>
                </a:xfrm>
              </p:grpSpPr>
              <p:sp>
                <p:nvSpPr>
                  <p:cNvPr id="180419" name="Line 195"/>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420" name="Line 196"/>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180446" name="Group 197"/>
              <p:cNvGrpSpPr>
                <a:grpSpLocks/>
              </p:cNvGrpSpPr>
              <p:nvPr/>
            </p:nvGrpSpPr>
            <p:grpSpPr bwMode="auto">
              <a:xfrm>
                <a:off x="2776" y="782"/>
                <a:ext cx="521" cy="474"/>
                <a:chOff x="2776" y="782"/>
                <a:chExt cx="521" cy="474"/>
              </a:xfrm>
            </p:grpSpPr>
            <p:sp>
              <p:nvSpPr>
                <p:cNvPr id="180422" name="Text Box 198"/>
                <p:cNvSpPr txBox="1">
                  <a:spLocks noChangeArrowheads="1"/>
                </p:cNvSpPr>
                <p:nvPr/>
              </p:nvSpPr>
              <p:spPr bwMode="auto">
                <a:xfrm>
                  <a:off x="2794"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T</a:t>
                  </a:r>
                </a:p>
              </p:txBody>
            </p:sp>
            <p:grpSp>
              <p:nvGrpSpPr>
                <p:cNvPr id="180448" name="Group 199"/>
                <p:cNvGrpSpPr>
                  <a:grpSpLocks/>
                </p:cNvGrpSpPr>
                <p:nvPr/>
              </p:nvGrpSpPr>
              <p:grpSpPr bwMode="auto">
                <a:xfrm>
                  <a:off x="2776" y="782"/>
                  <a:ext cx="317" cy="122"/>
                  <a:chOff x="672" y="2781"/>
                  <a:chExt cx="317" cy="202"/>
                </a:xfrm>
              </p:grpSpPr>
              <p:sp>
                <p:nvSpPr>
                  <p:cNvPr id="180424" name="Line 200"/>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425" name="Line 201"/>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180451" name="Group 202"/>
              <p:cNvGrpSpPr>
                <a:grpSpLocks/>
              </p:cNvGrpSpPr>
              <p:nvPr/>
            </p:nvGrpSpPr>
            <p:grpSpPr bwMode="auto">
              <a:xfrm>
                <a:off x="3080" y="782"/>
                <a:ext cx="508" cy="474"/>
                <a:chOff x="3080" y="782"/>
                <a:chExt cx="508" cy="474"/>
              </a:xfrm>
            </p:grpSpPr>
            <p:sp>
              <p:nvSpPr>
                <p:cNvPr id="180427" name="Text Box 203"/>
                <p:cNvSpPr txBox="1">
                  <a:spLocks noChangeArrowheads="1"/>
                </p:cNvSpPr>
                <p:nvPr/>
              </p:nvSpPr>
              <p:spPr bwMode="auto">
                <a:xfrm>
                  <a:off x="3085"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C</a:t>
                  </a:r>
                </a:p>
              </p:txBody>
            </p:sp>
            <p:grpSp>
              <p:nvGrpSpPr>
                <p:cNvPr id="180453" name="Group 204"/>
                <p:cNvGrpSpPr>
                  <a:grpSpLocks/>
                </p:cNvGrpSpPr>
                <p:nvPr/>
              </p:nvGrpSpPr>
              <p:grpSpPr bwMode="auto">
                <a:xfrm>
                  <a:off x="3080" y="782"/>
                  <a:ext cx="317" cy="122"/>
                  <a:chOff x="672" y="2781"/>
                  <a:chExt cx="317" cy="202"/>
                </a:xfrm>
              </p:grpSpPr>
              <p:sp>
                <p:nvSpPr>
                  <p:cNvPr id="180429" name="Line 205"/>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430" name="Line 206"/>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180456" name="Group 207"/>
              <p:cNvGrpSpPr>
                <a:grpSpLocks/>
              </p:cNvGrpSpPr>
              <p:nvPr/>
            </p:nvGrpSpPr>
            <p:grpSpPr bwMode="auto">
              <a:xfrm>
                <a:off x="3353" y="782"/>
                <a:ext cx="526" cy="474"/>
                <a:chOff x="3353" y="782"/>
                <a:chExt cx="526" cy="474"/>
              </a:xfrm>
            </p:grpSpPr>
            <p:sp>
              <p:nvSpPr>
                <p:cNvPr id="180432" name="Text Box 208"/>
                <p:cNvSpPr txBox="1">
                  <a:spLocks noChangeArrowheads="1"/>
                </p:cNvSpPr>
                <p:nvPr/>
              </p:nvSpPr>
              <p:spPr bwMode="auto">
                <a:xfrm>
                  <a:off x="3376"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A</a:t>
                  </a:r>
                </a:p>
              </p:txBody>
            </p:sp>
            <p:grpSp>
              <p:nvGrpSpPr>
                <p:cNvPr id="180458" name="Group 209"/>
                <p:cNvGrpSpPr>
                  <a:grpSpLocks/>
                </p:cNvGrpSpPr>
                <p:nvPr/>
              </p:nvGrpSpPr>
              <p:grpSpPr bwMode="auto">
                <a:xfrm>
                  <a:off x="3353" y="782"/>
                  <a:ext cx="317" cy="122"/>
                  <a:chOff x="672" y="2781"/>
                  <a:chExt cx="317" cy="202"/>
                </a:xfrm>
              </p:grpSpPr>
              <p:sp>
                <p:nvSpPr>
                  <p:cNvPr id="180434" name="Line 210"/>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435" name="Line 211"/>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180461" name="Group 212"/>
              <p:cNvGrpSpPr>
                <a:grpSpLocks/>
              </p:cNvGrpSpPr>
              <p:nvPr/>
            </p:nvGrpSpPr>
            <p:grpSpPr bwMode="auto">
              <a:xfrm>
                <a:off x="3647" y="782"/>
                <a:ext cx="523" cy="474"/>
                <a:chOff x="3647" y="782"/>
                <a:chExt cx="523" cy="474"/>
              </a:xfrm>
            </p:grpSpPr>
            <p:sp>
              <p:nvSpPr>
                <p:cNvPr id="180437" name="Text Box 213"/>
                <p:cNvSpPr txBox="1">
                  <a:spLocks noChangeArrowheads="1"/>
                </p:cNvSpPr>
                <p:nvPr/>
              </p:nvSpPr>
              <p:spPr bwMode="auto">
                <a:xfrm>
                  <a:off x="3667"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C</a:t>
                  </a:r>
                </a:p>
              </p:txBody>
            </p:sp>
            <p:grpSp>
              <p:nvGrpSpPr>
                <p:cNvPr id="180462" name="Group 214"/>
                <p:cNvGrpSpPr>
                  <a:grpSpLocks/>
                </p:cNvGrpSpPr>
                <p:nvPr/>
              </p:nvGrpSpPr>
              <p:grpSpPr bwMode="auto">
                <a:xfrm>
                  <a:off x="3647" y="782"/>
                  <a:ext cx="317" cy="122"/>
                  <a:chOff x="672" y="2781"/>
                  <a:chExt cx="317" cy="202"/>
                </a:xfrm>
              </p:grpSpPr>
              <p:sp>
                <p:nvSpPr>
                  <p:cNvPr id="180439" name="Line 215"/>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440" name="Line 216"/>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180464" name="Group 217"/>
              <p:cNvGrpSpPr>
                <a:grpSpLocks/>
              </p:cNvGrpSpPr>
              <p:nvPr/>
            </p:nvGrpSpPr>
            <p:grpSpPr bwMode="auto">
              <a:xfrm>
                <a:off x="3951" y="782"/>
                <a:ext cx="528" cy="474"/>
                <a:chOff x="3951" y="782"/>
                <a:chExt cx="528" cy="474"/>
              </a:xfrm>
            </p:grpSpPr>
            <p:sp>
              <p:nvSpPr>
                <p:cNvPr id="180442" name="Text Box 218"/>
                <p:cNvSpPr txBox="1">
                  <a:spLocks noChangeArrowheads="1"/>
                </p:cNvSpPr>
                <p:nvPr/>
              </p:nvSpPr>
              <p:spPr bwMode="auto">
                <a:xfrm>
                  <a:off x="3976"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A</a:t>
                  </a:r>
                </a:p>
              </p:txBody>
            </p:sp>
            <p:grpSp>
              <p:nvGrpSpPr>
                <p:cNvPr id="180467" name="Group 219"/>
                <p:cNvGrpSpPr>
                  <a:grpSpLocks/>
                </p:cNvGrpSpPr>
                <p:nvPr/>
              </p:nvGrpSpPr>
              <p:grpSpPr bwMode="auto">
                <a:xfrm>
                  <a:off x="3951" y="782"/>
                  <a:ext cx="317" cy="122"/>
                  <a:chOff x="672" y="2781"/>
                  <a:chExt cx="317" cy="202"/>
                </a:xfrm>
              </p:grpSpPr>
              <p:sp>
                <p:nvSpPr>
                  <p:cNvPr id="180444" name="Line 220"/>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445" name="Line 221"/>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180469" name="Group 222"/>
              <p:cNvGrpSpPr>
                <a:grpSpLocks/>
              </p:cNvGrpSpPr>
              <p:nvPr/>
            </p:nvGrpSpPr>
            <p:grpSpPr bwMode="auto">
              <a:xfrm>
                <a:off x="4237" y="782"/>
                <a:ext cx="533" cy="474"/>
                <a:chOff x="4237" y="782"/>
                <a:chExt cx="533" cy="474"/>
              </a:xfrm>
            </p:grpSpPr>
            <p:sp>
              <p:nvSpPr>
                <p:cNvPr id="180447" name="Text Box 223"/>
                <p:cNvSpPr txBox="1">
                  <a:spLocks noChangeArrowheads="1"/>
                </p:cNvSpPr>
                <p:nvPr/>
              </p:nvSpPr>
              <p:spPr bwMode="auto">
                <a:xfrm>
                  <a:off x="4267"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T</a:t>
                  </a:r>
                </a:p>
              </p:txBody>
            </p:sp>
            <p:grpSp>
              <p:nvGrpSpPr>
                <p:cNvPr id="180472" name="Group 224"/>
                <p:cNvGrpSpPr>
                  <a:grpSpLocks/>
                </p:cNvGrpSpPr>
                <p:nvPr/>
              </p:nvGrpSpPr>
              <p:grpSpPr bwMode="auto">
                <a:xfrm>
                  <a:off x="4237" y="782"/>
                  <a:ext cx="317" cy="122"/>
                  <a:chOff x="672" y="2781"/>
                  <a:chExt cx="317" cy="202"/>
                </a:xfrm>
              </p:grpSpPr>
              <p:sp>
                <p:nvSpPr>
                  <p:cNvPr id="180449" name="Line 225"/>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450" name="Line 226"/>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180474" name="Group 227"/>
              <p:cNvGrpSpPr>
                <a:grpSpLocks/>
              </p:cNvGrpSpPr>
              <p:nvPr/>
            </p:nvGrpSpPr>
            <p:grpSpPr bwMode="auto">
              <a:xfrm>
                <a:off x="4541" y="782"/>
                <a:ext cx="541" cy="474"/>
                <a:chOff x="4541" y="782"/>
                <a:chExt cx="541" cy="474"/>
              </a:xfrm>
            </p:grpSpPr>
            <p:sp>
              <p:nvSpPr>
                <p:cNvPr id="180452" name="Text Box 228"/>
                <p:cNvSpPr txBox="1">
                  <a:spLocks noChangeArrowheads="1"/>
                </p:cNvSpPr>
                <p:nvPr/>
              </p:nvSpPr>
              <p:spPr bwMode="auto">
                <a:xfrm>
                  <a:off x="4579"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T</a:t>
                  </a:r>
                </a:p>
              </p:txBody>
            </p:sp>
            <p:grpSp>
              <p:nvGrpSpPr>
                <p:cNvPr id="180477" name="Group 229"/>
                <p:cNvGrpSpPr>
                  <a:grpSpLocks/>
                </p:cNvGrpSpPr>
                <p:nvPr/>
              </p:nvGrpSpPr>
              <p:grpSpPr bwMode="auto">
                <a:xfrm>
                  <a:off x="4541" y="782"/>
                  <a:ext cx="317" cy="122"/>
                  <a:chOff x="672" y="2781"/>
                  <a:chExt cx="317" cy="202"/>
                </a:xfrm>
              </p:grpSpPr>
              <p:sp>
                <p:nvSpPr>
                  <p:cNvPr id="180454" name="Line 230"/>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455" name="Line 231"/>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180479" name="Group 232"/>
              <p:cNvGrpSpPr>
                <a:grpSpLocks/>
              </p:cNvGrpSpPr>
              <p:nvPr/>
            </p:nvGrpSpPr>
            <p:grpSpPr bwMode="auto">
              <a:xfrm>
                <a:off x="4827" y="782"/>
                <a:ext cx="546" cy="474"/>
                <a:chOff x="4827" y="782"/>
                <a:chExt cx="546" cy="474"/>
              </a:xfrm>
            </p:grpSpPr>
            <p:sp>
              <p:nvSpPr>
                <p:cNvPr id="180457" name="Text Box 233"/>
                <p:cNvSpPr txBox="1">
                  <a:spLocks noChangeArrowheads="1"/>
                </p:cNvSpPr>
                <p:nvPr/>
              </p:nvSpPr>
              <p:spPr bwMode="auto">
                <a:xfrm>
                  <a:off x="4870"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A</a:t>
                  </a:r>
                </a:p>
              </p:txBody>
            </p:sp>
            <p:grpSp>
              <p:nvGrpSpPr>
                <p:cNvPr id="180482" name="Group 234"/>
                <p:cNvGrpSpPr>
                  <a:grpSpLocks/>
                </p:cNvGrpSpPr>
                <p:nvPr/>
              </p:nvGrpSpPr>
              <p:grpSpPr bwMode="auto">
                <a:xfrm>
                  <a:off x="4827" y="782"/>
                  <a:ext cx="317" cy="122"/>
                  <a:chOff x="672" y="2781"/>
                  <a:chExt cx="317" cy="202"/>
                </a:xfrm>
              </p:grpSpPr>
              <p:sp>
                <p:nvSpPr>
                  <p:cNvPr id="180459" name="Line 235"/>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460" name="Line 236"/>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grpSp>
      <p:grpSp>
        <p:nvGrpSpPr>
          <p:cNvPr id="180484" name="Group 237"/>
          <p:cNvGrpSpPr>
            <a:grpSpLocks/>
          </p:cNvGrpSpPr>
          <p:nvPr/>
        </p:nvGrpSpPr>
        <p:grpSpPr bwMode="auto">
          <a:xfrm>
            <a:off x="1095375" y="4625975"/>
            <a:ext cx="4586288" cy="804863"/>
            <a:chOff x="717" y="1351"/>
            <a:chExt cx="2889" cy="507"/>
          </a:xfrm>
        </p:grpSpPr>
        <p:grpSp>
          <p:nvGrpSpPr>
            <p:cNvPr id="180487" name="Group 238"/>
            <p:cNvGrpSpPr>
              <a:grpSpLocks/>
            </p:cNvGrpSpPr>
            <p:nvPr/>
          </p:nvGrpSpPr>
          <p:grpSpPr bwMode="auto">
            <a:xfrm>
              <a:off x="717" y="1351"/>
              <a:ext cx="548" cy="507"/>
              <a:chOff x="717" y="1351"/>
              <a:chExt cx="548" cy="507"/>
            </a:xfrm>
          </p:grpSpPr>
          <p:sp>
            <p:nvSpPr>
              <p:cNvPr id="180463" name="Text Box 239"/>
              <p:cNvSpPr txBox="1">
                <a:spLocks noChangeArrowheads="1"/>
              </p:cNvSpPr>
              <p:nvPr/>
            </p:nvSpPr>
            <p:spPr bwMode="auto">
              <a:xfrm>
                <a:off x="762"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A</a:t>
                </a:r>
              </a:p>
            </p:txBody>
          </p:sp>
          <p:grpSp>
            <p:nvGrpSpPr>
              <p:cNvPr id="180489" name="Group 240"/>
              <p:cNvGrpSpPr>
                <a:grpSpLocks/>
              </p:cNvGrpSpPr>
              <p:nvPr/>
            </p:nvGrpSpPr>
            <p:grpSpPr bwMode="auto">
              <a:xfrm flipV="1">
                <a:off x="717" y="1736"/>
                <a:ext cx="317" cy="122"/>
                <a:chOff x="672" y="2781"/>
                <a:chExt cx="317" cy="202"/>
              </a:xfrm>
            </p:grpSpPr>
            <p:sp>
              <p:nvSpPr>
                <p:cNvPr id="180465" name="Line 241"/>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466" name="Line 242"/>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180492" name="Group 243"/>
            <p:cNvGrpSpPr>
              <a:grpSpLocks/>
            </p:cNvGrpSpPr>
            <p:nvPr/>
          </p:nvGrpSpPr>
          <p:grpSpPr bwMode="auto">
            <a:xfrm>
              <a:off x="1021" y="1351"/>
              <a:ext cx="548" cy="507"/>
              <a:chOff x="1021" y="1351"/>
              <a:chExt cx="548" cy="507"/>
            </a:xfrm>
          </p:grpSpPr>
          <p:sp>
            <p:nvSpPr>
              <p:cNvPr id="180468" name="Text Box 244"/>
              <p:cNvSpPr txBox="1">
                <a:spLocks noChangeArrowheads="1"/>
              </p:cNvSpPr>
              <p:nvPr/>
            </p:nvSpPr>
            <p:spPr bwMode="auto">
              <a:xfrm>
                <a:off x="1066"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A</a:t>
                </a:r>
              </a:p>
            </p:txBody>
          </p:sp>
          <p:grpSp>
            <p:nvGrpSpPr>
              <p:cNvPr id="180494" name="Group 245"/>
              <p:cNvGrpSpPr>
                <a:grpSpLocks/>
              </p:cNvGrpSpPr>
              <p:nvPr/>
            </p:nvGrpSpPr>
            <p:grpSpPr bwMode="auto">
              <a:xfrm flipV="1">
                <a:off x="1021" y="1736"/>
                <a:ext cx="317" cy="122"/>
                <a:chOff x="672" y="2781"/>
                <a:chExt cx="317" cy="202"/>
              </a:xfrm>
            </p:grpSpPr>
            <p:sp>
              <p:nvSpPr>
                <p:cNvPr id="180470" name="Line 246"/>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471" name="Line 247"/>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180497" name="Group 248"/>
            <p:cNvGrpSpPr>
              <a:grpSpLocks/>
            </p:cNvGrpSpPr>
            <p:nvPr/>
          </p:nvGrpSpPr>
          <p:grpSpPr bwMode="auto">
            <a:xfrm>
              <a:off x="1307" y="1351"/>
              <a:ext cx="553" cy="507"/>
              <a:chOff x="1307" y="1351"/>
              <a:chExt cx="553" cy="507"/>
            </a:xfrm>
          </p:grpSpPr>
          <p:sp>
            <p:nvSpPr>
              <p:cNvPr id="180473" name="Text Box 249"/>
              <p:cNvSpPr txBox="1">
                <a:spLocks noChangeArrowheads="1"/>
              </p:cNvSpPr>
              <p:nvPr/>
            </p:nvSpPr>
            <p:spPr bwMode="auto">
              <a:xfrm>
                <a:off x="1357"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T</a:t>
                </a:r>
              </a:p>
            </p:txBody>
          </p:sp>
          <p:grpSp>
            <p:nvGrpSpPr>
              <p:cNvPr id="180499" name="Group 250"/>
              <p:cNvGrpSpPr>
                <a:grpSpLocks/>
              </p:cNvGrpSpPr>
              <p:nvPr/>
            </p:nvGrpSpPr>
            <p:grpSpPr bwMode="auto">
              <a:xfrm flipV="1">
                <a:off x="1307" y="1736"/>
                <a:ext cx="317" cy="122"/>
                <a:chOff x="672" y="2781"/>
                <a:chExt cx="317" cy="202"/>
              </a:xfrm>
            </p:grpSpPr>
            <p:sp>
              <p:nvSpPr>
                <p:cNvPr id="180475" name="Line 251"/>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476" name="Line 252"/>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180502" name="Group 253"/>
            <p:cNvGrpSpPr>
              <a:grpSpLocks/>
            </p:cNvGrpSpPr>
            <p:nvPr/>
          </p:nvGrpSpPr>
          <p:grpSpPr bwMode="auto">
            <a:xfrm>
              <a:off x="1611" y="1351"/>
              <a:ext cx="540" cy="507"/>
              <a:chOff x="1611" y="1351"/>
              <a:chExt cx="540" cy="507"/>
            </a:xfrm>
          </p:grpSpPr>
          <p:sp>
            <p:nvSpPr>
              <p:cNvPr id="180478" name="Text Box 254"/>
              <p:cNvSpPr txBox="1">
                <a:spLocks noChangeArrowheads="1"/>
              </p:cNvSpPr>
              <p:nvPr/>
            </p:nvSpPr>
            <p:spPr bwMode="auto">
              <a:xfrm>
                <a:off x="1648"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G</a:t>
                </a:r>
              </a:p>
            </p:txBody>
          </p:sp>
          <p:grpSp>
            <p:nvGrpSpPr>
              <p:cNvPr id="180504" name="Group 255"/>
              <p:cNvGrpSpPr>
                <a:grpSpLocks/>
              </p:cNvGrpSpPr>
              <p:nvPr/>
            </p:nvGrpSpPr>
            <p:grpSpPr bwMode="auto">
              <a:xfrm flipV="1">
                <a:off x="1611" y="1736"/>
                <a:ext cx="317" cy="122"/>
                <a:chOff x="672" y="2781"/>
                <a:chExt cx="317" cy="202"/>
              </a:xfrm>
            </p:grpSpPr>
            <p:sp>
              <p:nvSpPr>
                <p:cNvPr id="180480" name="Line 256"/>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481" name="Line 257"/>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180507" name="Group 258"/>
            <p:cNvGrpSpPr>
              <a:grpSpLocks/>
            </p:cNvGrpSpPr>
            <p:nvPr/>
          </p:nvGrpSpPr>
          <p:grpSpPr bwMode="auto">
            <a:xfrm>
              <a:off x="1897" y="1351"/>
              <a:ext cx="545" cy="507"/>
              <a:chOff x="1897" y="1351"/>
              <a:chExt cx="545" cy="507"/>
            </a:xfrm>
          </p:grpSpPr>
          <p:sp>
            <p:nvSpPr>
              <p:cNvPr id="180483" name="Text Box 259"/>
              <p:cNvSpPr txBox="1">
                <a:spLocks noChangeArrowheads="1"/>
              </p:cNvSpPr>
              <p:nvPr/>
            </p:nvSpPr>
            <p:spPr bwMode="auto">
              <a:xfrm>
                <a:off x="1939"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A</a:t>
                </a:r>
              </a:p>
            </p:txBody>
          </p:sp>
          <p:grpSp>
            <p:nvGrpSpPr>
              <p:cNvPr id="180508" name="Group 260"/>
              <p:cNvGrpSpPr>
                <a:grpSpLocks/>
              </p:cNvGrpSpPr>
              <p:nvPr/>
            </p:nvGrpSpPr>
            <p:grpSpPr bwMode="auto">
              <a:xfrm flipV="1">
                <a:off x="1897" y="1736"/>
                <a:ext cx="317" cy="122"/>
                <a:chOff x="672" y="2781"/>
                <a:chExt cx="317" cy="202"/>
              </a:xfrm>
            </p:grpSpPr>
            <p:sp>
              <p:nvSpPr>
                <p:cNvPr id="180485" name="Line 261"/>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486" name="Line 262"/>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180510" name="Group 263"/>
            <p:cNvGrpSpPr>
              <a:grpSpLocks/>
            </p:cNvGrpSpPr>
            <p:nvPr/>
          </p:nvGrpSpPr>
          <p:grpSpPr bwMode="auto">
            <a:xfrm>
              <a:off x="2178" y="1351"/>
              <a:ext cx="555" cy="507"/>
              <a:chOff x="2178" y="1351"/>
              <a:chExt cx="555" cy="507"/>
            </a:xfrm>
          </p:grpSpPr>
          <p:sp>
            <p:nvSpPr>
              <p:cNvPr id="180488" name="Text Box 264"/>
              <p:cNvSpPr txBox="1">
                <a:spLocks noChangeArrowheads="1"/>
              </p:cNvSpPr>
              <p:nvPr/>
            </p:nvSpPr>
            <p:spPr bwMode="auto">
              <a:xfrm>
                <a:off x="2230"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C</a:t>
                </a:r>
              </a:p>
            </p:txBody>
          </p:sp>
          <p:grpSp>
            <p:nvGrpSpPr>
              <p:cNvPr id="180513" name="Group 265"/>
              <p:cNvGrpSpPr>
                <a:grpSpLocks/>
              </p:cNvGrpSpPr>
              <p:nvPr/>
            </p:nvGrpSpPr>
            <p:grpSpPr bwMode="auto">
              <a:xfrm flipV="1">
                <a:off x="2178" y="1736"/>
                <a:ext cx="317" cy="122"/>
                <a:chOff x="672" y="2781"/>
                <a:chExt cx="317" cy="202"/>
              </a:xfrm>
            </p:grpSpPr>
            <p:sp>
              <p:nvSpPr>
                <p:cNvPr id="180490" name="Line 266"/>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491" name="Line 267"/>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180515" name="Group 268"/>
            <p:cNvGrpSpPr>
              <a:grpSpLocks/>
            </p:cNvGrpSpPr>
            <p:nvPr/>
          </p:nvGrpSpPr>
          <p:grpSpPr bwMode="auto">
            <a:xfrm>
              <a:off x="2482" y="1351"/>
              <a:ext cx="542" cy="507"/>
              <a:chOff x="2482" y="1351"/>
              <a:chExt cx="542" cy="507"/>
            </a:xfrm>
          </p:grpSpPr>
          <p:sp>
            <p:nvSpPr>
              <p:cNvPr id="180493" name="Text Box 269"/>
              <p:cNvSpPr txBox="1">
                <a:spLocks noChangeArrowheads="1"/>
              </p:cNvSpPr>
              <p:nvPr/>
            </p:nvSpPr>
            <p:spPr bwMode="auto">
              <a:xfrm>
                <a:off x="2521"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T</a:t>
                </a:r>
              </a:p>
            </p:txBody>
          </p:sp>
          <p:grpSp>
            <p:nvGrpSpPr>
              <p:cNvPr id="180518" name="Group 270"/>
              <p:cNvGrpSpPr>
                <a:grpSpLocks/>
              </p:cNvGrpSpPr>
              <p:nvPr/>
            </p:nvGrpSpPr>
            <p:grpSpPr bwMode="auto">
              <a:xfrm flipV="1">
                <a:off x="2482" y="1736"/>
                <a:ext cx="317" cy="122"/>
                <a:chOff x="672" y="2781"/>
                <a:chExt cx="317" cy="202"/>
              </a:xfrm>
            </p:grpSpPr>
            <p:sp>
              <p:nvSpPr>
                <p:cNvPr id="180495" name="Line 271"/>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496" name="Line 272"/>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180519" name="Group 273"/>
            <p:cNvGrpSpPr>
              <a:grpSpLocks/>
            </p:cNvGrpSpPr>
            <p:nvPr/>
          </p:nvGrpSpPr>
          <p:grpSpPr bwMode="auto">
            <a:xfrm>
              <a:off x="2768" y="1351"/>
              <a:ext cx="547" cy="507"/>
              <a:chOff x="2768" y="1351"/>
              <a:chExt cx="547" cy="507"/>
            </a:xfrm>
          </p:grpSpPr>
          <p:sp>
            <p:nvSpPr>
              <p:cNvPr id="180498" name="Text Box 274"/>
              <p:cNvSpPr txBox="1">
                <a:spLocks noChangeArrowheads="1"/>
              </p:cNvSpPr>
              <p:nvPr/>
            </p:nvSpPr>
            <p:spPr bwMode="auto">
              <a:xfrm>
                <a:off x="2812"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A</a:t>
                </a:r>
              </a:p>
            </p:txBody>
          </p:sp>
          <p:grpSp>
            <p:nvGrpSpPr>
              <p:cNvPr id="180521" name="Group 275"/>
              <p:cNvGrpSpPr>
                <a:grpSpLocks/>
              </p:cNvGrpSpPr>
              <p:nvPr/>
            </p:nvGrpSpPr>
            <p:grpSpPr bwMode="auto">
              <a:xfrm flipV="1">
                <a:off x="2768" y="1736"/>
                <a:ext cx="317" cy="122"/>
                <a:chOff x="672" y="2781"/>
                <a:chExt cx="317" cy="202"/>
              </a:xfrm>
            </p:grpSpPr>
            <p:sp>
              <p:nvSpPr>
                <p:cNvPr id="180500" name="Line 276"/>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501" name="Line 277"/>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180524" name="Group 278"/>
            <p:cNvGrpSpPr>
              <a:grpSpLocks/>
            </p:cNvGrpSpPr>
            <p:nvPr/>
          </p:nvGrpSpPr>
          <p:grpSpPr bwMode="auto">
            <a:xfrm>
              <a:off x="3072" y="1351"/>
              <a:ext cx="534" cy="507"/>
              <a:chOff x="3072" y="1351"/>
              <a:chExt cx="534" cy="507"/>
            </a:xfrm>
          </p:grpSpPr>
          <p:sp>
            <p:nvSpPr>
              <p:cNvPr id="180503" name="Text Box 279"/>
              <p:cNvSpPr txBox="1">
                <a:spLocks noChangeArrowheads="1"/>
              </p:cNvSpPr>
              <p:nvPr/>
            </p:nvSpPr>
            <p:spPr bwMode="auto">
              <a:xfrm>
                <a:off x="3103"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G</a:t>
                </a:r>
              </a:p>
            </p:txBody>
          </p:sp>
          <p:grpSp>
            <p:nvGrpSpPr>
              <p:cNvPr id="180526" name="Group 280"/>
              <p:cNvGrpSpPr>
                <a:grpSpLocks/>
              </p:cNvGrpSpPr>
              <p:nvPr/>
            </p:nvGrpSpPr>
            <p:grpSpPr bwMode="auto">
              <a:xfrm flipV="1">
                <a:off x="3072" y="1736"/>
                <a:ext cx="317" cy="122"/>
                <a:chOff x="672" y="2781"/>
                <a:chExt cx="317" cy="202"/>
              </a:xfrm>
            </p:grpSpPr>
            <p:sp>
              <p:nvSpPr>
                <p:cNvPr id="180505" name="Line 281"/>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506" name="Line 282"/>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grpSp>
        <p:nvGrpSpPr>
          <p:cNvPr id="180529" name="Group 283"/>
          <p:cNvGrpSpPr>
            <a:grpSpLocks/>
          </p:cNvGrpSpPr>
          <p:nvPr/>
        </p:nvGrpSpPr>
        <p:grpSpPr bwMode="auto">
          <a:xfrm>
            <a:off x="5287963" y="4625975"/>
            <a:ext cx="1317625" cy="804863"/>
            <a:chOff x="3358" y="1351"/>
            <a:chExt cx="830" cy="507"/>
          </a:xfrm>
        </p:grpSpPr>
        <p:grpSp>
          <p:nvGrpSpPr>
            <p:cNvPr id="180531" name="Group 284"/>
            <p:cNvGrpSpPr>
              <a:grpSpLocks/>
            </p:cNvGrpSpPr>
            <p:nvPr/>
          </p:nvGrpSpPr>
          <p:grpSpPr bwMode="auto">
            <a:xfrm>
              <a:off x="3358" y="1351"/>
              <a:ext cx="539" cy="507"/>
              <a:chOff x="3358" y="1351"/>
              <a:chExt cx="539" cy="507"/>
            </a:xfrm>
          </p:grpSpPr>
          <p:sp>
            <p:nvSpPr>
              <p:cNvPr id="180509" name="Text Box 285"/>
              <p:cNvSpPr txBox="1">
                <a:spLocks noChangeArrowheads="1"/>
              </p:cNvSpPr>
              <p:nvPr/>
            </p:nvSpPr>
            <p:spPr bwMode="auto">
              <a:xfrm>
                <a:off x="3394"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T</a:t>
                </a:r>
              </a:p>
            </p:txBody>
          </p:sp>
          <p:grpSp>
            <p:nvGrpSpPr>
              <p:cNvPr id="180534" name="Group 286"/>
              <p:cNvGrpSpPr>
                <a:grpSpLocks/>
              </p:cNvGrpSpPr>
              <p:nvPr/>
            </p:nvGrpSpPr>
            <p:grpSpPr bwMode="auto">
              <a:xfrm flipV="1">
                <a:off x="3358" y="1736"/>
                <a:ext cx="317" cy="122"/>
                <a:chOff x="672" y="2781"/>
                <a:chExt cx="317" cy="202"/>
              </a:xfrm>
            </p:grpSpPr>
            <p:sp>
              <p:nvSpPr>
                <p:cNvPr id="180511" name="Line 287"/>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512" name="Line 288"/>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180536" name="Group 289"/>
            <p:cNvGrpSpPr>
              <a:grpSpLocks/>
            </p:cNvGrpSpPr>
            <p:nvPr/>
          </p:nvGrpSpPr>
          <p:grpSpPr bwMode="auto">
            <a:xfrm>
              <a:off x="3639" y="1351"/>
              <a:ext cx="549" cy="507"/>
              <a:chOff x="3639" y="1351"/>
              <a:chExt cx="549" cy="507"/>
            </a:xfrm>
          </p:grpSpPr>
          <p:sp>
            <p:nvSpPr>
              <p:cNvPr id="180514" name="Text Box 290"/>
              <p:cNvSpPr txBox="1">
                <a:spLocks noChangeArrowheads="1"/>
              </p:cNvSpPr>
              <p:nvPr/>
            </p:nvSpPr>
            <p:spPr bwMode="auto">
              <a:xfrm>
                <a:off x="3685"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G</a:t>
                </a:r>
              </a:p>
            </p:txBody>
          </p:sp>
          <p:grpSp>
            <p:nvGrpSpPr>
              <p:cNvPr id="180545" name="Group 291"/>
              <p:cNvGrpSpPr>
                <a:grpSpLocks/>
              </p:cNvGrpSpPr>
              <p:nvPr/>
            </p:nvGrpSpPr>
            <p:grpSpPr bwMode="auto">
              <a:xfrm flipV="1">
                <a:off x="3639" y="1736"/>
                <a:ext cx="317" cy="122"/>
                <a:chOff x="672" y="2781"/>
                <a:chExt cx="317" cy="202"/>
              </a:xfrm>
            </p:grpSpPr>
            <p:sp>
              <p:nvSpPr>
                <p:cNvPr id="180516" name="Line 292"/>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517" name="Line 293"/>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grpSp>
        <p:nvGrpSpPr>
          <p:cNvPr id="180546" name="Group 294"/>
          <p:cNvGrpSpPr>
            <a:grpSpLocks/>
          </p:cNvGrpSpPr>
          <p:nvPr/>
        </p:nvGrpSpPr>
        <p:grpSpPr bwMode="auto">
          <a:xfrm>
            <a:off x="6216650" y="4625975"/>
            <a:ext cx="2257425" cy="804863"/>
            <a:chOff x="3943" y="1351"/>
            <a:chExt cx="1422" cy="507"/>
          </a:xfrm>
        </p:grpSpPr>
        <p:grpSp>
          <p:nvGrpSpPr>
            <p:cNvPr id="180547" name="Group 295"/>
            <p:cNvGrpSpPr>
              <a:grpSpLocks/>
            </p:cNvGrpSpPr>
            <p:nvPr/>
          </p:nvGrpSpPr>
          <p:grpSpPr bwMode="auto">
            <a:xfrm>
              <a:off x="3943" y="1351"/>
              <a:ext cx="554" cy="507"/>
              <a:chOff x="3943" y="1351"/>
              <a:chExt cx="554" cy="507"/>
            </a:xfrm>
          </p:grpSpPr>
          <p:sp>
            <p:nvSpPr>
              <p:cNvPr id="180520" name="Text Box 296"/>
              <p:cNvSpPr txBox="1">
                <a:spLocks noChangeArrowheads="1"/>
              </p:cNvSpPr>
              <p:nvPr/>
            </p:nvSpPr>
            <p:spPr bwMode="auto">
              <a:xfrm>
                <a:off x="3994"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T</a:t>
                </a:r>
              </a:p>
            </p:txBody>
          </p:sp>
          <p:grpSp>
            <p:nvGrpSpPr>
              <p:cNvPr id="180548" name="Group 297"/>
              <p:cNvGrpSpPr>
                <a:grpSpLocks/>
              </p:cNvGrpSpPr>
              <p:nvPr/>
            </p:nvGrpSpPr>
            <p:grpSpPr bwMode="auto">
              <a:xfrm flipV="1">
                <a:off x="3943" y="1736"/>
                <a:ext cx="317" cy="122"/>
                <a:chOff x="672" y="2781"/>
                <a:chExt cx="317" cy="202"/>
              </a:xfrm>
            </p:grpSpPr>
            <p:sp>
              <p:nvSpPr>
                <p:cNvPr id="180522" name="Line 298"/>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523" name="Line 299"/>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180549" name="Group 300"/>
            <p:cNvGrpSpPr>
              <a:grpSpLocks/>
            </p:cNvGrpSpPr>
            <p:nvPr/>
          </p:nvGrpSpPr>
          <p:grpSpPr bwMode="auto">
            <a:xfrm>
              <a:off x="4229" y="1351"/>
              <a:ext cx="559" cy="507"/>
              <a:chOff x="4229" y="1351"/>
              <a:chExt cx="559" cy="507"/>
            </a:xfrm>
          </p:grpSpPr>
          <p:sp>
            <p:nvSpPr>
              <p:cNvPr id="180525" name="Text Box 301"/>
              <p:cNvSpPr txBox="1">
                <a:spLocks noChangeArrowheads="1"/>
              </p:cNvSpPr>
              <p:nvPr/>
            </p:nvSpPr>
            <p:spPr bwMode="auto">
              <a:xfrm>
                <a:off x="4285"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A</a:t>
                </a:r>
              </a:p>
            </p:txBody>
          </p:sp>
          <p:grpSp>
            <p:nvGrpSpPr>
              <p:cNvPr id="180550" name="Group 302"/>
              <p:cNvGrpSpPr>
                <a:grpSpLocks/>
              </p:cNvGrpSpPr>
              <p:nvPr/>
            </p:nvGrpSpPr>
            <p:grpSpPr bwMode="auto">
              <a:xfrm flipV="1">
                <a:off x="4229" y="1736"/>
                <a:ext cx="317" cy="122"/>
                <a:chOff x="672" y="2781"/>
                <a:chExt cx="317" cy="202"/>
              </a:xfrm>
            </p:grpSpPr>
            <p:sp>
              <p:nvSpPr>
                <p:cNvPr id="180527" name="Line 303"/>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528" name="Line 304"/>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180551" name="Group 305"/>
            <p:cNvGrpSpPr>
              <a:grpSpLocks/>
            </p:cNvGrpSpPr>
            <p:nvPr/>
          </p:nvGrpSpPr>
          <p:grpSpPr bwMode="auto">
            <a:xfrm>
              <a:off x="4533" y="1351"/>
              <a:ext cx="541" cy="507"/>
              <a:chOff x="4533" y="1351"/>
              <a:chExt cx="541" cy="507"/>
            </a:xfrm>
          </p:grpSpPr>
          <p:sp>
            <p:nvSpPr>
              <p:cNvPr id="180530" name="Text Box 306"/>
              <p:cNvSpPr txBox="1">
                <a:spLocks noChangeArrowheads="1"/>
              </p:cNvSpPr>
              <p:nvPr/>
            </p:nvSpPr>
            <p:spPr bwMode="auto">
              <a:xfrm>
                <a:off x="4571"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A</a:t>
                </a:r>
              </a:p>
            </p:txBody>
          </p:sp>
          <p:grpSp>
            <p:nvGrpSpPr>
              <p:cNvPr id="180552" name="Group 307"/>
              <p:cNvGrpSpPr>
                <a:grpSpLocks/>
              </p:cNvGrpSpPr>
              <p:nvPr/>
            </p:nvGrpSpPr>
            <p:grpSpPr bwMode="auto">
              <a:xfrm flipV="1">
                <a:off x="4533" y="1736"/>
                <a:ext cx="317" cy="122"/>
                <a:chOff x="672" y="2781"/>
                <a:chExt cx="317" cy="202"/>
              </a:xfrm>
            </p:grpSpPr>
            <p:sp>
              <p:nvSpPr>
                <p:cNvPr id="180532" name="Line 308"/>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533" name="Line 309"/>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180553" name="Group 310"/>
            <p:cNvGrpSpPr>
              <a:grpSpLocks/>
            </p:cNvGrpSpPr>
            <p:nvPr/>
          </p:nvGrpSpPr>
          <p:grpSpPr bwMode="auto">
            <a:xfrm>
              <a:off x="4819" y="1351"/>
              <a:ext cx="546" cy="507"/>
              <a:chOff x="4819" y="1351"/>
              <a:chExt cx="546" cy="507"/>
            </a:xfrm>
          </p:grpSpPr>
          <p:sp>
            <p:nvSpPr>
              <p:cNvPr id="180535" name="Text Box 311"/>
              <p:cNvSpPr txBox="1">
                <a:spLocks noChangeArrowheads="1"/>
              </p:cNvSpPr>
              <p:nvPr/>
            </p:nvSpPr>
            <p:spPr bwMode="auto">
              <a:xfrm>
                <a:off x="4862"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cs typeface="Arial" charset="0"/>
                  </a:rPr>
                  <a:t>T</a:t>
                </a:r>
              </a:p>
            </p:txBody>
          </p:sp>
          <p:grpSp>
            <p:nvGrpSpPr>
              <p:cNvPr id="180554" name="Group 312"/>
              <p:cNvGrpSpPr>
                <a:grpSpLocks/>
              </p:cNvGrpSpPr>
              <p:nvPr/>
            </p:nvGrpSpPr>
            <p:grpSpPr bwMode="auto">
              <a:xfrm flipV="1">
                <a:off x="4819" y="1736"/>
                <a:ext cx="317" cy="122"/>
                <a:chOff x="672" y="2781"/>
                <a:chExt cx="317" cy="202"/>
              </a:xfrm>
            </p:grpSpPr>
            <p:sp>
              <p:nvSpPr>
                <p:cNvPr id="180537" name="Line 313"/>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180538" name="Line 314"/>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sp>
        <p:nvSpPr>
          <p:cNvPr id="180539" name="Line 315"/>
          <p:cNvSpPr>
            <a:spLocks noChangeShapeType="1"/>
          </p:cNvSpPr>
          <p:nvPr/>
        </p:nvSpPr>
        <p:spPr bwMode="auto">
          <a:xfrm>
            <a:off x="1239838" y="3375025"/>
            <a:ext cx="1149350" cy="0"/>
          </a:xfrm>
          <a:prstGeom prst="line">
            <a:avLst/>
          </a:prstGeom>
          <a:noFill/>
          <a:ln w="57150">
            <a:solidFill>
              <a:srgbClr val="FFCC00"/>
            </a:solidFill>
            <a:round/>
            <a:headEnd/>
            <a:tailEnd type="triangle" w="med" len="med"/>
          </a:ln>
        </p:spPr>
        <p:txBody>
          <a:bodyPr/>
          <a:lstStyle/>
          <a:p>
            <a:endParaRPr lang="en-US"/>
          </a:p>
        </p:txBody>
      </p:sp>
      <p:sp>
        <p:nvSpPr>
          <p:cNvPr id="180540" name="Text Box 316"/>
          <p:cNvSpPr txBox="1">
            <a:spLocks noChangeArrowheads="1"/>
          </p:cNvSpPr>
          <p:nvPr/>
        </p:nvSpPr>
        <p:spPr bwMode="auto">
          <a:xfrm>
            <a:off x="1012825" y="5753100"/>
            <a:ext cx="6824663" cy="519113"/>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50000"/>
              </a:spcBef>
              <a:defRPr/>
            </a:pPr>
            <a:r>
              <a:rPr lang="en-US" sz="2800" b="1">
                <a:solidFill>
                  <a:srgbClr val="F8F8F8"/>
                </a:solidFill>
                <a:cs typeface="Arial" charset="0"/>
              </a:rPr>
              <a:t>Enzyme 2:  Cuts between T and G</a:t>
            </a:r>
          </a:p>
        </p:txBody>
      </p:sp>
      <p:sp>
        <p:nvSpPr>
          <p:cNvPr id="180541" name="Line 317"/>
          <p:cNvSpPr>
            <a:spLocks noChangeShapeType="1"/>
          </p:cNvSpPr>
          <p:nvPr/>
        </p:nvSpPr>
        <p:spPr bwMode="auto">
          <a:xfrm flipH="1">
            <a:off x="6815138" y="5761038"/>
            <a:ext cx="1149350" cy="0"/>
          </a:xfrm>
          <a:prstGeom prst="line">
            <a:avLst/>
          </a:prstGeom>
          <a:noFill/>
          <a:ln w="57150">
            <a:solidFill>
              <a:srgbClr val="FFCC00"/>
            </a:solidFill>
            <a:round/>
            <a:headEnd/>
            <a:tailEnd type="triangle" w="med" len="med"/>
          </a:ln>
        </p:spPr>
        <p:txBody>
          <a:bodyPr/>
          <a:lstStyle/>
          <a:p>
            <a:endParaRPr lang="en-US"/>
          </a:p>
        </p:txBody>
      </p:sp>
      <p:sp>
        <p:nvSpPr>
          <p:cNvPr id="180542" name="Text Box 318"/>
          <p:cNvSpPr txBox="1">
            <a:spLocks noChangeArrowheads="1"/>
          </p:cNvSpPr>
          <p:nvPr/>
        </p:nvSpPr>
        <p:spPr bwMode="auto">
          <a:xfrm rot="7035740">
            <a:off x="3219450" y="3127375"/>
            <a:ext cx="701675" cy="701675"/>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50000"/>
              </a:spcBef>
              <a:defRPr/>
            </a:pPr>
            <a:r>
              <a:rPr lang="en-US" sz="4000" b="1">
                <a:solidFill>
                  <a:srgbClr val="FF0000"/>
                </a:solidFill>
                <a:cs typeface="Arial" charset="0"/>
                <a:sym typeface="Wingdings" pitchFamily="2" charset="2"/>
              </a:rPr>
              <a:t></a:t>
            </a:r>
          </a:p>
        </p:txBody>
      </p:sp>
      <p:sp>
        <p:nvSpPr>
          <p:cNvPr id="180543" name="Text Box 319"/>
          <p:cNvSpPr txBox="1">
            <a:spLocks noChangeArrowheads="1"/>
          </p:cNvSpPr>
          <p:nvPr/>
        </p:nvSpPr>
        <p:spPr bwMode="auto">
          <a:xfrm rot="-9164260">
            <a:off x="5130800" y="5184775"/>
            <a:ext cx="701675" cy="701675"/>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50000"/>
              </a:spcBef>
              <a:defRPr/>
            </a:pPr>
            <a:r>
              <a:rPr lang="en-US" sz="4000" b="1">
                <a:solidFill>
                  <a:srgbClr val="FF0000"/>
                </a:solidFill>
                <a:cs typeface="Arial" charset="0"/>
                <a:sym typeface="Wingdings" pitchFamily="2" charset="2"/>
              </a:rPr>
              <a:t></a:t>
            </a:r>
          </a:p>
        </p:txBody>
      </p:sp>
      <p:sp>
        <p:nvSpPr>
          <p:cNvPr id="180544" name="Text Box 320"/>
          <p:cNvSpPr txBox="1">
            <a:spLocks noChangeArrowheads="1"/>
          </p:cNvSpPr>
          <p:nvPr/>
        </p:nvSpPr>
        <p:spPr bwMode="auto">
          <a:xfrm rot="-9164260">
            <a:off x="6116638" y="5218113"/>
            <a:ext cx="701675" cy="701675"/>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50000"/>
              </a:spcBef>
              <a:defRPr/>
            </a:pPr>
            <a:r>
              <a:rPr lang="en-US" sz="4000" b="1">
                <a:solidFill>
                  <a:srgbClr val="FF0000"/>
                </a:solidFill>
                <a:cs typeface="Arial" charset="0"/>
                <a:sym typeface="Wingdings" pitchFamily="2" charset="2"/>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0380"/>
                                        </p:tgtEl>
                                        <p:attrNameLst>
                                          <p:attrName>style.visibility</p:attrName>
                                        </p:attrNameLst>
                                      </p:cBhvr>
                                      <p:to>
                                        <p:strVal val="visible"/>
                                      </p:to>
                                    </p:set>
                                    <p:animEffect transition="in" filter="fade">
                                      <p:cBhvr>
                                        <p:cTn id="7" dur="1000"/>
                                        <p:tgtEl>
                                          <p:spTgt spid="18038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80379"/>
                                        </p:tgtEl>
                                        <p:attrNameLst>
                                          <p:attrName>style.visibility</p:attrName>
                                        </p:attrNameLst>
                                      </p:cBhvr>
                                      <p:to>
                                        <p:strVal val="visible"/>
                                      </p:to>
                                    </p:set>
                                    <p:anim calcmode="lin" valueType="num">
                                      <p:cBhvr additive="base">
                                        <p:cTn id="12" dur="500" fill="hold"/>
                                        <p:tgtEl>
                                          <p:spTgt spid="180379"/>
                                        </p:tgtEl>
                                        <p:attrNameLst>
                                          <p:attrName>ppt_x</p:attrName>
                                        </p:attrNameLst>
                                      </p:cBhvr>
                                      <p:tavLst>
                                        <p:tav tm="0">
                                          <p:val>
                                            <p:strVal val="0-#ppt_w/2"/>
                                          </p:val>
                                        </p:tav>
                                        <p:tav tm="100000">
                                          <p:val>
                                            <p:strVal val="#ppt_x"/>
                                          </p:val>
                                        </p:tav>
                                      </p:tavLst>
                                    </p:anim>
                                    <p:anim calcmode="lin" valueType="num">
                                      <p:cBhvr additive="base">
                                        <p:cTn id="13" dur="500" fill="hold"/>
                                        <p:tgtEl>
                                          <p:spTgt spid="180379"/>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53" presetClass="entr" presetSubtype="0" fill="hold" grpId="0" nodeType="afterEffect">
                                  <p:stCondLst>
                                    <p:cond delay="0"/>
                                  </p:stCondLst>
                                  <p:childTnLst>
                                    <p:set>
                                      <p:cBhvr>
                                        <p:cTn id="16" dur="1" fill="hold">
                                          <p:stCondLst>
                                            <p:cond delay="0"/>
                                          </p:stCondLst>
                                        </p:cTn>
                                        <p:tgtEl>
                                          <p:spTgt spid="180382"/>
                                        </p:tgtEl>
                                        <p:attrNameLst>
                                          <p:attrName>style.visibility</p:attrName>
                                        </p:attrNameLst>
                                      </p:cBhvr>
                                      <p:to>
                                        <p:strVal val="visible"/>
                                      </p:to>
                                    </p:set>
                                    <p:anim calcmode="lin" valueType="num">
                                      <p:cBhvr>
                                        <p:cTn id="17" dur="500" fill="hold"/>
                                        <p:tgtEl>
                                          <p:spTgt spid="180382"/>
                                        </p:tgtEl>
                                        <p:attrNameLst>
                                          <p:attrName>ppt_w</p:attrName>
                                        </p:attrNameLst>
                                      </p:cBhvr>
                                      <p:tavLst>
                                        <p:tav tm="0">
                                          <p:val>
                                            <p:fltVal val="0"/>
                                          </p:val>
                                        </p:tav>
                                        <p:tav tm="100000">
                                          <p:val>
                                            <p:strVal val="#ppt_w"/>
                                          </p:val>
                                        </p:tav>
                                      </p:tavLst>
                                    </p:anim>
                                    <p:anim calcmode="lin" valueType="num">
                                      <p:cBhvr>
                                        <p:cTn id="18" dur="500" fill="hold"/>
                                        <p:tgtEl>
                                          <p:spTgt spid="180382"/>
                                        </p:tgtEl>
                                        <p:attrNameLst>
                                          <p:attrName>ppt_h</p:attrName>
                                        </p:attrNameLst>
                                      </p:cBhvr>
                                      <p:tavLst>
                                        <p:tav tm="0">
                                          <p:val>
                                            <p:fltVal val="0"/>
                                          </p:val>
                                        </p:tav>
                                        <p:tav tm="100000">
                                          <p:val>
                                            <p:strVal val="#ppt_h"/>
                                          </p:val>
                                        </p:tav>
                                      </p:tavLst>
                                    </p:anim>
                                    <p:animEffect transition="in" filter="fade">
                                      <p:cBhvr>
                                        <p:cTn id="19" dur="500"/>
                                        <p:tgtEl>
                                          <p:spTgt spid="180382"/>
                                        </p:tgtEl>
                                      </p:cBhvr>
                                    </p:animEffect>
                                  </p:childTnLst>
                                </p:cTn>
                              </p:par>
                            </p:childTnLst>
                          </p:cTn>
                        </p:par>
                        <p:par>
                          <p:cTn id="20" fill="hold">
                            <p:stCondLst>
                              <p:cond delay="1000"/>
                            </p:stCondLst>
                            <p:childTnLst>
                              <p:par>
                                <p:cTn id="21" presetID="2" presetClass="entr" presetSubtype="2" fill="hold" grpId="0" nodeType="afterEffect">
                                  <p:stCondLst>
                                    <p:cond delay="0"/>
                                  </p:stCondLst>
                                  <p:childTnLst>
                                    <p:set>
                                      <p:cBhvr>
                                        <p:cTn id="22" dur="1" fill="hold">
                                          <p:stCondLst>
                                            <p:cond delay="0"/>
                                          </p:stCondLst>
                                        </p:cTn>
                                        <p:tgtEl>
                                          <p:spTgt spid="180381"/>
                                        </p:tgtEl>
                                        <p:attrNameLst>
                                          <p:attrName>style.visibility</p:attrName>
                                        </p:attrNameLst>
                                      </p:cBhvr>
                                      <p:to>
                                        <p:strVal val="visible"/>
                                      </p:to>
                                    </p:set>
                                    <p:anim calcmode="lin" valueType="num">
                                      <p:cBhvr additive="base">
                                        <p:cTn id="23" dur="500" fill="hold"/>
                                        <p:tgtEl>
                                          <p:spTgt spid="180381"/>
                                        </p:tgtEl>
                                        <p:attrNameLst>
                                          <p:attrName>ppt_x</p:attrName>
                                        </p:attrNameLst>
                                      </p:cBhvr>
                                      <p:tavLst>
                                        <p:tav tm="0">
                                          <p:val>
                                            <p:strVal val="1+#ppt_w/2"/>
                                          </p:val>
                                        </p:tav>
                                        <p:tav tm="100000">
                                          <p:val>
                                            <p:strVal val="#ppt_x"/>
                                          </p:val>
                                        </p:tav>
                                      </p:tavLst>
                                    </p:anim>
                                    <p:anim calcmode="lin" valueType="num">
                                      <p:cBhvr additive="base">
                                        <p:cTn id="24" dur="500" fill="hold"/>
                                        <p:tgtEl>
                                          <p:spTgt spid="180381"/>
                                        </p:tgtEl>
                                        <p:attrNameLst>
                                          <p:attrName>ppt_y</p:attrName>
                                        </p:attrNameLst>
                                      </p:cBhvr>
                                      <p:tavLst>
                                        <p:tav tm="0">
                                          <p:val>
                                            <p:strVal val="#ppt_y"/>
                                          </p:val>
                                        </p:tav>
                                        <p:tav tm="100000">
                                          <p:val>
                                            <p:strVal val="#ppt_y"/>
                                          </p:val>
                                        </p:tav>
                                      </p:tavLst>
                                    </p:anim>
                                  </p:childTnLst>
                                </p:cTn>
                              </p:par>
                              <p:par>
                                <p:cTn id="25" presetID="53" presetClass="entr" presetSubtype="0" fill="hold" grpId="0" nodeType="withEffect">
                                  <p:stCondLst>
                                    <p:cond delay="0"/>
                                  </p:stCondLst>
                                  <p:childTnLst>
                                    <p:set>
                                      <p:cBhvr>
                                        <p:cTn id="26" dur="1" fill="hold">
                                          <p:stCondLst>
                                            <p:cond delay="0"/>
                                          </p:stCondLst>
                                        </p:cTn>
                                        <p:tgtEl>
                                          <p:spTgt spid="180383"/>
                                        </p:tgtEl>
                                        <p:attrNameLst>
                                          <p:attrName>style.visibility</p:attrName>
                                        </p:attrNameLst>
                                      </p:cBhvr>
                                      <p:to>
                                        <p:strVal val="visible"/>
                                      </p:to>
                                    </p:set>
                                    <p:anim calcmode="lin" valueType="num">
                                      <p:cBhvr>
                                        <p:cTn id="27" dur="500" fill="hold"/>
                                        <p:tgtEl>
                                          <p:spTgt spid="180383"/>
                                        </p:tgtEl>
                                        <p:attrNameLst>
                                          <p:attrName>ppt_w</p:attrName>
                                        </p:attrNameLst>
                                      </p:cBhvr>
                                      <p:tavLst>
                                        <p:tav tm="0">
                                          <p:val>
                                            <p:fltVal val="0"/>
                                          </p:val>
                                        </p:tav>
                                        <p:tav tm="100000">
                                          <p:val>
                                            <p:strVal val="#ppt_w"/>
                                          </p:val>
                                        </p:tav>
                                      </p:tavLst>
                                    </p:anim>
                                    <p:anim calcmode="lin" valueType="num">
                                      <p:cBhvr>
                                        <p:cTn id="28" dur="500" fill="hold"/>
                                        <p:tgtEl>
                                          <p:spTgt spid="180383"/>
                                        </p:tgtEl>
                                        <p:attrNameLst>
                                          <p:attrName>ppt_h</p:attrName>
                                        </p:attrNameLst>
                                      </p:cBhvr>
                                      <p:tavLst>
                                        <p:tav tm="0">
                                          <p:val>
                                            <p:fltVal val="0"/>
                                          </p:val>
                                        </p:tav>
                                        <p:tav tm="100000">
                                          <p:val>
                                            <p:strVal val="#ppt_h"/>
                                          </p:val>
                                        </p:tav>
                                      </p:tavLst>
                                    </p:anim>
                                    <p:animEffect transition="in" filter="fade">
                                      <p:cBhvr>
                                        <p:cTn id="29" dur="500"/>
                                        <p:tgtEl>
                                          <p:spTgt spid="180383"/>
                                        </p:tgtEl>
                                      </p:cBhvr>
                                    </p:animEffect>
                                  </p:childTnLst>
                                </p:cTn>
                              </p:par>
                            </p:childTnLst>
                          </p:cTn>
                        </p:par>
                        <p:par>
                          <p:cTn id="30" fill="hold">
                            <p:stCondLst>
                              <p:cond delay="1500"/>
                            </p:stCondLst>
                            <p:childTnLst>
                              <p:par>
                                <p:cTn id="31" presetID="63" presetClass="path" presetSubtype="0" accel="50000" decel="50000" fill="hold" nodeType="afterEffect">
                                  <p:stCondLst>
                                    <p:cond delay="0"/>
                                  </p:stCondLst>
                                  <p:childTnLst>
                                    <p:animMotion origin="layout" path="M -2.77778E-7 -2.22222E-6 L 0.1158 0.00718 " pathEditMode="relative" rAng="0" ptsTypes="AA">
                                      <p:cBhvr>
                                        <p:cTn id="32" dur="2000" fill="hold"/>
                                        <p:tgtEl>
                                          <p:spTgt spid="180321"/>
                                        </p:tgtEl>
                                        <p:attrNameLst>
                                          <p:attrName>ppt_x</p:attrName>
                                          <p:attrName>ppt_y</p:attrName>
                                        </p:attrNameLst>
                                      </p:cBhvr>
                                      <p:rCtr x="58" y="3"/>
                                    </p:animMotion>
                                  </p:childTnLst>
                                </p:cTn>
                              </p:par>
                              <p:par>
                                <p:cTn id="33" presetID="35" presetClass="path" presetSubtype="0" accel="50000" decel="50000" fill="hold" nodeType="withEffect">
                                  <p:stCondLst>
                                    <p:cond delay="0"/>
                                  </p:stCondLst>
                                  <p:childTnLst>
                                    <p:animMotion origin="layout" path="M 5.E-6 -2.22222E-6 L -0.12362 -2.22222E-6 " pathEditMode="relative" rAng="0" ptsTypes="AA">
                                      <p:cBhvr>
                                        <p:cTn id="34" dur="2000" fill="hold"/>
                                        <p:tgtEl>
                                          <p:spTgt spid="2"/>
                                        </p:tgtEl>
                                        <p:attrNameLst>
                                          <p:attrName>ppt_x</p:attrName>
                                          <p:attrName>ppt_y</p:attrName>
                                        </p:attrNameLst>
                                      </p:cBhvr>
                                      <p:rCtr x="-62" y="0"/>
                                    </p:animMotion>
                                  </p:childTnLst>
                                </p:cTn>
                              </p:par>
                              <p:par>
                                <p:cTn id="35" presetID="10" presetClass="exit" presetSubtype="0" fill="hold" grpId="1" nodeType="withEffect">
                                  <p:stCondLst>
                                    <p:cond delay="0"/>
                                  </p:stCondLst>
                                  <p:childTnLst>
                                    <p:animEffect transition="out" filter="fade">
                                      <p:cBhvr>
                                        <p:cTn id="36" dur="500"/>
                                        <p:tgtEl>
                                          <p:spTgt spid="180381"/>
                                        </p:tgtEl>
                                      </p:cBhvr>
                                    </p:animEffect>
                                    <p:set>
                                      <p:cBhvr>
                                        <p:cTn id="37" dur="1" fill="hold">
                                          <p:stCondLst>
                                            <p:cond delay="499"/>
                                          </p:stCondLst>
                                        </p:cTn>
                                        <p:tgtEl>
                                          <p:spTgt spid="180381"/>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180379"/>
                                        </p:tgtEl>
                                      </p:cBhvr>
                                    </p:animEffect>
                                    <p:set>
                                      <p:cBhvr>
                                        <p:cTn id="40" dur="1" fill="hold">
                                          <p:stCondLst>
                                            <p:cond delay="499"/>
                                          </p:stCondLst>
                                        </p:cTn>
                                        <p:tgtEl>
                                          <p:spTgt spid="180379"/>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180382"/>
                                        </p:tgtEl>
                                      </p:cBhvr>
                                    </p:animEffect>
                                    <p:set>
                                      <p:cBhvr>
                                        <p:cTn id="43" dur="1" fill="hold">
                                          <p:stCondLst>
                                            <p:cond delay="499"/>
                                          </p:stCondLst>
                                        </p:cTn>
                                        <p:tgtEl>
                                          <p:spTgt spid="180382"/>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80383"/>
                                        </p:tgtEl>
                                      </p:cBhvr>
                                    </p:animEffect>
                                    <p:set>
                                      <p:cBhvr>
                                        <p:cTn id="46" dur="1" fill="hold">
                                          <p:stCondLst>
                                            <p:cond delay="499"/>
                                          </p:stCondLst>
                                        </p:cTn>
                                        <p:tgtEl>
                                          <p:spTgt spid="18038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80433"/>
                                        </p:tgtEl>
                                        <p:attrNameLst>
                                          <p:attrName>style.visibility</p:attrName>
                                        </p:attrNameLst>
                                      </p:cBhvr>
                                      <p:to>
                                        <p:strVal val="visible"/>
                                      </p:to>
                                    </p:set>
                                    <p:animEffect transition="in" filter="fade">
                                      <p:cBhvr>
                                        <p:cTn id="51" dur="1000"/>
                                        <p:tgtEl>
                                          <p:spTgt spid="180433"/>
                                        </p:tgtEl>
                                      </p:cBhvr>
                                    </p:animEffect>
                                  </p:childTnLst>
                                </p:cTn>
                              </p:par>
                              <p:par>
                                <p:cTn id="52" presetID="10" presetClass="entr" presetSubtype="0" fill="hold" nodeType="withEffect">
                                  <p:stCondLst>
                                    <p:cond delay="0"/>
                                  </p:stCondLst>
                                  <p:childTnLst>
                                    <p:set>
                                      <p:cBhvr>
                                        <p:cTn id="53" dur="1" fill="hold">
                                          <p:stCondLst>
                                            <p:cond delay="0"/>
                                          </p:stCondLst>
                                        </p:cTn>
                                        <p:tgtEl>
                                          <p:spTgt spid="180407"/>
                                        </p:tgtEl>
                                        <p:attrNameLst>
                                          <p:attrName>style.visibility</p:attrName>
                                        </p:attrNameLst>
                                      </p:cBhvr>
                                      <p:to>
                                        <p:strVal val="visible"/>
                                      </p:to>
                                    </p:set>
                                    <p:animEffect transition="in" filter="fade">
                                      <p:cBhvr>
                                        <p:cTn id="54" dur="1000"/>
                                        <p:tgtEl>
                                          <p:spTgt spid="180407"/>
                                        </p:tgtEl>
                                      </p:cBhvr>
                                    </p:animEffect>
                                  </p:childTnLst>
                                </p:cTn>
                              </p:par>
                              <p:par>
                                <p:cTn id="55" presetID="10" presetClass="entr" presetSubtype="0" fill="hold" nodeType="withEffect">
                                  <p:stCondLst>
                                    <p:cond delay="0"/>
                                  </p:stCondLst>
                                  <p:childTnLst>
                                    <p:set>
                                      <p:cBhvr>
                                        <p:cTn id="56" dur="1" fill="hold">
                                          <p:stCondLst>
                                            <p:cond delay="0"/>
                                          </p:stCondLst>
                                        </p:cTn>
                                        <p:tgtEl>
                                          <p:spTgt spid="180484"/>
                                        </p:tgtEl>
                                        <p:attrNameLst>
                                          <p:attrName>style.visibility</p:attrName>
                                        </p:attrNameLst>
                                      </p:cBhvr>
                                      <p:to>
                                        <p:strVal val="visible"/>
                                      </p:to>
                                    </p:set>
                                    <p:animEffect transition="in" filter="fade">
                                      <p:cBhvr>
                                        <p:cTn id="57" dur="1000"/>
                                        <p:tgtEl>
                                          <p:spTgt spid="180484"/>
                                        </p:tgtEl>
                                      </p:cBhvr>
                                    </p:animEffect>
                                  </p:childTnLst>
                                </p:cTn>
                              </p:par>
                              <p:par>
                                <p:cTn id="58" presetID="10" presetClass="entr" presetSubtype="0" fill="hold" nodeType="withEffect">
                                  <p:stCondLst>
                                    <p:cond delay="0"/>
                                  </p:stCondLst>
                                  <p:childTnLst>
                                    <p:set>
                                      <p:cBhvr>
                                        <p:cTn id="59" dur="1" fill="hold">
                                          <p:stCondLst>
                                            <p:cond delay="0"/>
                                          </p:stCondLst>
                                        </p:cTn>
                                        <p:tgtEl>
                                          <p:spTgt spid="180529"/>
                                        </p:tgtEl>
                                        <p:attrNameLst>
                                          <p:attrName>style.visibility</p:attrName>
                                        </p:attrNameLst>
                                      </p:cBhvr>
                                      <p:to>
                                        <p:strVal val="visible"/>
                                      </p:to>
                                    </p:set>
                                    <p:animEffect transition="in" filter="fade">
                                      <p:cBhvr>
                                        <p:cTn id="60" dur="1000"/>
                                        <p:tgtEl>
                                          <p:spTgt spid="180529"/>
                                        </p:tgtEl>
                                      </p:cBhvr>
                                    </p:animEffect>
                                  </p:childTnLst>
                                </p:cTn>
                              </p:par>
                              <p:par>
                                <p:cTn id="61" presetID="10" presetClass="entr" presetSubtype="0" fill="hold" nodeType="withEffect">
                                  <p:stCondLst>
                                    <p:cond delay="0"/>
                                  </p:stCondLst>
                                  <p:childTnLst>
                                    <p:set>
                                      <p:cBhvr>
                                        <p:cTn id="62" dur="1" fill="hold">
                                          <p:stCondLst>
                                            <p:cond delay="0"/>
                                          </p:stCondLst>
                                        </p:cTn>
                                        <p:tgtEl>
                                          <p:spTgt spid="180546"/>
                                        </p:tgtEl>
                                        <p:attrNameLst>
                                          <p:attrName>style.visibility</p:attrName>
                                        </p:attrNameLst>
                                      </p:cBhvr>
                                      <p:to>
                                        <p:strVal val="visible"/>
                                      </p:to>
                                    </p:set>
                                    <p:animEffect transition="in" filter="fade">
                                      <p:cBhvr>
                                        <p:cTn id="63" dur="1000"/>
                                        <p:tgtEl>
                                          <p:spTgt spid="18054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80540"/>
                                        </p:tgtEl>
                                        <p:attrNameLst>
                                          <p:attrName>style.visibility</p:attrName>
                                        </p:attrNameLst>
                                      </p:cBhvr>
                                      <p:to>
                                        <p:strVal val="visible"/>
                                      </p:to>
                                    </p:set>
                                    <p:animEffect transition="in" filter="fade">
                                      <p:cBhvr>
                                        <p:cTn id="66" dur="1000"/>
                                        <p:tgtEl>
                                          <p:spTgt spid="180540"/>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grpId="0" nodeType="clickEffect">
                                  <p:stCondLst>
                                    <p:cond delay="0"/>
                                  </p:stCondLst>
                                  <p:childTnLst>
                                    <p:set>
                                      <p:cBhvr>
                                        <p:cTn id="70" dur="1" fill="hold">
                                          <p:stCondLst>
                                            <p:cond delay="0"/>
                                          </p:stCondLst>
                                        </p:cTn>
                                        <p:tgtEl>
                                          <p:spTgt spid="180539"/>
                                        </p:tgtEl>
                                        <p:attrNameLst>
                                          <p:attrName>style.visibility</p:attrName>
                                        </p:attrNameLst>
                                      </p:cBhvr>
                                      <p:to>
                                        <p:strVal val="visible"/>
                                      </p:to>
                                    </p:set>
                                    <p:anim calcmode="lin" valueType="num">
                                      <p:cBhvr additive="base">
                                        <p:cTn id="71" dur="500" fill="hold"/>
                                        <p:tgtEl>
                                          <p:spTgt spid="180539"/>
                                        </p:tgtEl>
                                        <p:attrNameLst>
                                          <p:attrName>ppt_x</p:attrName>
                                        </p:attrNameLst>
                                      </p:cBhvr>
                                      <p:tavLst>
                                        <p:tav tm="0">
                                          <p:val>
                                            <p:strVal val="0-#ppt_w/2"/>
                                          </p:val>
                                        </p:tav>
                                        <p:tav tm="100000">
                                          <p:val>
                                            <p:strVal val="#ppt_x"/>
                                          </p:val>
                                        </p:tav>
                                      </p:tavLst>
                                    </p:anim>
                                    <p:anim calcmode="lin" valueType="num">
                                      <p:cBhvr additive="base">
                                        <p:cTn id="72" dur="500" fill="hold"/>
                                        <p:tgtEl>
                                          <p:spTgt spid="180539"/>
                                        </p:tgtEl>
                                        <p:attrNameLst>
                                          <p:attrName>ppt_y</p:attrName>
                                        </p:attrNameLst>
                                      </p:cBhvr>
                                      <p:tavLst>
                                        <p:tav tm="0">
                                          <p:val>
                                            <p:strVal val="#ppt_y"/>
                                          </p:val>
                                        </p:tav>
                                        <p:tav tm="100000">
                                          <p:val>
                                            <p:strVal val="#ppt_y"/>
                                          </p:val>
                                        </p:tav>
                                      </p:tavLst>
                                    </p:anim>
                                  </p:childTnLst>
                                </p:cTn>
                              </p:par>
                            </p:childTnLst>
                          </p:cTn>
                        </p:par>
                        <p:par>
                          <p:cTn id="73" fill="hold">
                            <p:stCondLst>
                              <p:cond delay="500"/>
                            </p:stCondLst>
                            <p:childTnLst>
                              <p:par>
                                <p:cTn id="74" presetID="53" presetClass="entr" presetSubtype="0" fill="hold" grpId="0" nodeType="afterEffect">
                                  <p:stCondLst>
                                    <p:cond delay="0"/>
                                  </p:stCondLst>
                                  <p:childTnLst>
                                    <p:set>
                                      <p:cBhvr>
                                        <p:cTn id="75" dur="1" fill="hold">
                                          <p:stCondLst>
                                            <p:cond delay="0"/>
                                          </p:stCondLst>
                                        </p:cTn>
                                        <p:tgtEl>
                                          <p:spTgt spid="180542"/>
                                        </p:tgtEl>
                                        <p:attrNameLst>
                                          <p:attrName>style.visibility</p:attrName>
                                        </p:attrNameLst>
                                      </p:cBhvr>
                                      <p:to>
                                        <p:strVal val="visible"/>
                                      </p:to>
                                    </p:set>
                                    <p:anim calcmode="lin" valueType="num">
                                      <p:cBhvr>
                                        <p:cTn id="76" dur="500" fill="hold"/>
                                        <p:tgtEl>
                                          <p:spTgt spid="180542"/>
                                        </p:tgtEl>
                                        <p:attrNameLst>
                                          <p:attrName>ppt_w</p:attrName>
                                        </p:attrNameLst>
                                      </p:cBhvr>
                                      <p:tavLst>
                                        <p:tav tm="0">
                                          <p:val>
                                            <p:fltVal val="0"/>
                                          </p:val>
                                        </p:tav>
                                        <p:tav tm="100000">
                                          <p:val>
                                            <p:strVal val="#ppt_w"/>
                                          </p:val>
                                        </p:tav>
                                      </p:tavLst>
                                    </p:anim>
                                    <p:anim calcmode="lin" valueType="num">
                                      <p:cBhvr>
                                        <p:cTn id="77" dur="500" fill="hold"/>
                                        <p:tgtEl>
                                          <p:spTgt spid="180542"/>
                                        </p:tgtEl>
                                        <p:attrNameLst>
                                          <p:attrName>ppt_h</p:attrName>
                                        </p:attrNameLst>
                                      </p:cBhvr>
                                      <p:tavLst>
                                        <p:tav tm="0">
                                          <p:val>
                                            <p:fltVal val="0"/>
                                          </p:val>
                                        </p:tav>
                                        <p:tav tm="100000">
                                          <p:val>
                                            <p:strVal val="#ppt_h"/>
                                          </p:val>
                                        </p:tav>
                                      </p:tavLst>
                                    </p:anim>
                                    <p:animEffect transition="in" filter="fade">
                                      <p:cBhvr>
                                        <p:cTn id="78" dur="500"/>
                                        <p:tgtEl>
                                          <p:spTgt spid="180542"/>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2" fill="hold" grpId="0" nodeType="clickEffect">
                                  <p:stCondLst>
                                    <p:cond delay="0"/>
                                  </p:stCondLst>
                                  <p:childTnLst>
                                    <p:set>
                                      <p:cBhvr>
                                        <p:cTn id="82" dur="1" fill="hold">
                                          <p:stCondLst>
                                            <p:cond delay="0"/>
                                          </p:stCondLst>
                                        </p:cTn>
                                        <p:tgtEl>
                                          <p:spTgt spid="180541"/>
                                        </p:tgtEl>
                                        <p:attrNameLst>
                                          <p:attrName>style.visibility</p:attrName>
                                        </p:attrNameLst>
                                      </p:cBhvr>
                                      <p:to>
                                        <p:strVal val="visible"/>
                                      </p:to>
                                    </p:set>
                                    <p:anim calcmode="lin" valueType="num">
                                      <p:cBhvr additive="base">
                                        <p:cTn id="83" dur="500" fill="hold"/>
                                        <p:tgtEl>
                                          <p:spTgt spid="180541"/>
                                        </p:tgtEl>
                                        <p:attrNameLst>
                                          <p:attrName>ppt_x</p:attrName>
                                        </p:attrNameLst>
                                      </p:cBhvr>
                                      <p:tavLst>
                                        <p:tav tm="0">
                                          <p:val>
                                            <p:strVal val="1+#ppt_w/2"/>
                                          </p:val>
                                        </p:tav>
                                        <p:tav tm="100000">
                                          <p:val>
                                            <p:strVal val="#ppt_x"/>
                                          </p:val>
                                        </p:tav>
                                      </p:tavLst>
                                    </p:anim>
                                    <p:anim calcmode="lin" valueType="num">
                                      <p:cBhvr additive="base">
                                        <p:cTn id="84" dur="500" fill="hold"/>
                                        <p:tgtEl>
                                          <p:spTgt spid="180541"/>
                                        </p:tgtEl>
                                        <p:attrNameLst>
                                          <p:attrName>ppt_y</p:attrName>
                                        </p:attrNameLst>
                                      </p:cBhvr>
                                      <p:tavLst>
                                        <p:tav tm="0">
                                          <p:val>
                                            <p:strVal val="#ppt_y"/>
                                          </p:val>
                                        </p:tav>
                                        <p:tav tm="100000">
                                          <p:val>
                                            <p:strVal val="#ppt_y"/>
                                          </p:val>
                                        </p:tav>
                                      </p:tavLst>
                                    </p:anim>
                                  </p:childTnLst>
                                </p:cTn>
                              </p:par>
                              <p:par>
                                <p:cTn id="85" presetID="53" presetClass="entr" presetSubtype="0" fill="hold" grpId="0" nodeType="withEffect">
                                  <p:stCondLst>
                                    <p:cond delay="0"/>
                                  </p:stCondLst>
                                  <p:childTnLst>
                                    <p:set>
                                      <p:cBhvr>
                                        <p:cTn id="86" dur="1" fill="hold">
                                          <p:stCondLst>
                                            <p:cond delay="0"/>
                                          </p:stCondLst>
                                        </p:cTn>
                                        <p:tgtEl>
                                          <p:spTgt spid="180544"/>
                                        </p:tgtEl>
                                        <p:attrNameLst>
                                          <p:attrName>style.visibility</p:attrName>
                                        </p:attrNameLst>
                                      </p:cBhvr>
                                      <p:to>
                                        <p:strVal val="visible"/>
                                      </p:to>
                                    </p:set>
                                    <p:anim calcmode="lin" valueType="num">
                                      <p:cBhvr>
                                        <p:cTn id="87" dur="500" fill="hold"/>
                                        <p:tgtEl>
                                          <p:spTgt spid="180544"/>
                                        </p:tgtEl>
                                        <p:attrNameLst>
                                          <p:attrName>ppt_w</p:attrName>
                                        </p:attrNameLst>
                                      </p:cBhvr>
                                      <p:tavLst>
                                        <p:tav tm="0">
                                          <p:val>
                                            <p:fltVal val="0"/>
                                          </p:val>
                                        </p:tav>
                                        <p:tav tm="100000">
                                          <p:val>
                                            <p:strVal val="#ppt_w"/>
                                          </p:val>
                                        </p:tav>
                                      </p:tavLst>
                                    </p:anim>
                                    <p:anim calcmode="lin" valueType="num">
                                      <p:cBhvr>
                                        <p:cTn id="88" dur="500" fill="hold"/>
                                        <p:tgtEl>
                                          <p:spTgt spid="180544"/>
                                        </p:tgtEl>
                                        <p:attrNameLst>
                                          <p:attrName>ppt_h</p:attrName>
                                        </p:attrNameLst>
                                      </p:cBhvr>
                                      <p:tavLst>
                                        <p:tav tm="0">
                                          <p:val>
                                            <p:fltVal val="0"/>
                                          </p:val>
                                        </p:tav>
                                        <p:tav tm="100000">
                                          <p:val>
                                            <p:strVal val="#ppt_h"/>
                                          </p:val>
                                        </p:tav>
                                      </p:tavLst>
                                    </p:anim>
                                    <p:animEffect transition="in" filter="fade">
                                      <p:cBhvr>
                                        <p:cTn id="89" dur="500"/>
                                        <p:tgtEl>
                                          <p:spTgt spid="180544"/>
                                        </p:tgtEl>
                                      </p:cBhvr>
                                    </p:animEffect>
                                  </p:childTnLst>
                                </p:cTn>
                              </p:par>
                              <p:par>
                                <p:cTn id="90" presetID="53" presetClass="entr" presetSubtype="0" fill="hold" grpId="0" nodeType="withEffect">
                                  <p:stCondLst>
                                    <p:cond delay="0"/>
                                  </p:stCondLst>
                                  <p:childTnLst>
                                    <p:set>
                                      <p:cBhvr>
                                        <p:cTn id="91" dur="1" fill="hold">
                                          <p:stCondLst>
                                            <p:cond delay="0"/>
                                          </p:stCondLst>
                                        </p:cTn>
                                        <p:tgtEl>
                                          <p:spTgt spid="180543"/>
                                        </p:tgtEl>
                                        <p:attrNameLst>
                                          <p:attrName>style.visibility</p:attrName>
                                        </p:attrNameLst>
                                      </p:cBhvr>
                                      <p:to>
                                        <p:strVal val="visible"/>
                                      </p:to>
                                    </p:set>
                                    <p:anim calcmode="lin" valueType="num">
                                      <p:cBhvr>
                                        <p:cTn id="92" dur="500" fill="hold"/>
                                        <p:tgtEl>
                                          <p:spTgt spid="180543"/>
                                        </p:tgtEl>
                                        <p:attrNameLst>
                                          <p:attrName>ppt_w</p:attrName>
                                        </p:attrNameLst>
                                      </p:cBhvr>
                                      <p:tavLst>
                                        <p:tav tm="0">
                                          <p:val>
                                            <p:fltVal val="0"/>
                                          </p:val>
                                        </p:tav>
                                        <p:tav tm="100000">
                                          <p:val>
                                            <p:strVal val="#ppt_w"/>
                                          </p:val>
                                        </p:tav>
                                      </p:tavLst>
                                    </p:anim>
                                    <p:anim calcmode="lin" valueType="num">
                                      <p:cBhvr>
                                        <p:cTn id="93" dur="500" fill="hold"/>
                                        <p:tgtEl>
                                          <p:spTgt spid="180543"/>
                                        </p:tgtEl>
                                        <p:attrNameLst>
                                          <p:attrName>ppt_h</p:attrName>
                                        </p:attrNameLst>
                                      </p:cBhvr>
                                      <p:tavLst>
                                        <p:tav tm="0">
                                          <p:val>
                                            <p:fltVal val="0"/>
                                          </p:val>
                                        </p:tav>
                                        <p:tav tm="100000">
                                          <p:val>
                                            <p:strVal val="#ppt_h"/>
                                          </p:val>
                                        </p:tav>
                                      </p:tavLst>
                                    </p:anim>
                                    <p:animEffect transition="in" filter="fade">
                                      <p:cBhvr>
                                        <p:cTn id="94" dur="500"/>
                                        <p:tgtEl>
                                          <p:spTgt spid="180543"/>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1" nodeType="clickEffect">
                                  <p:stCondLst>
                                    <p:cond delay="0"/>
                                  </p:stCondLst>
                                  <p:childTnLst>
                                    <p:animEffect transition="out" filter="fade">
                                      <p:cBhvr>
                                        <p:cTn id="98" dur="1000"/>
                                        <p:tgtEl>
                                          <p:spTgt spid="180542"/>
                                        </p:tgtEl>
                                      </p:cBhvr>
                                    </p:animEffect>
                                    <p:set>
                                      <p:cBhvr>
                                        <p:cTn id="99" dur="1" fill="hold">
                                          <p:stCondLst>
                                            <p:cond delay="999"/>
                                          </p:stCondLst>
                                        </p:cTn>
                                        <p:tgtEl>
                                          <p:spTgt spid="180542"/>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1000"/>
                                        <p:tgtEl>
                                          <p:spTgt spid="180539"/>
                                        </p:tgtEl>
                                      </p:cBhvr>
                                    </p:animEffect>
                                    <p:set>
                                      <p:cBhvr>
                                        <p:cTn id="102" dur="1" fill="hold">
                                          <p:stCondLst>
                                            <p:cond delay="999"/>
                                          </p:stCondLst>
                                        </p:cTn>
                                        <p:tgtEl>
                                          <p:spTgt spid="180539"/>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1000"/>
                                        <p:tgtEl>
                                          <p:spTgt spid="180541"/>
                                        </p:tgtEl>
                                      </p:cBhvr>
                                    </p:animEffect>
                                    <p:set>
                                      <p:cBhvr>
                                        <p:cTn id="105" dur="1" fill="hold">
                                          <p:stCondLst>
                                            <p:cond delay="999"/>
                                          </p:stCondLst>
                                        </p:cTn>
                                        <p:tgtEl>
                                          <p:spTgt spid="180541"/>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1000"/>
                                        <p:tgtEl>
                                          <p:spTgt spid="180544"/>
                                        </p:tgtEl>
                                      </p:cBhvr>
                                    </p:animEffect>
                                    <p:set>
                                      <p:cBhvr>
                                        <p:cTn id="108" dur="1" fill="hold">
                                          <p:stCondLst>
                                            <p:cond delay="999"/>
                                          </p:stCondLst>
                                        </p:cTn>
                                        <p:tgtEl>
                                          <p:spTgt spid="180544"/>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1000"/>
                                        <p:tgtEl>
                                          <p:spTgt spid="180543"/>
                                        </p:tgtEl>
                                      </p:cBhvr>
                                    </p:animEffect>
                                    <p:set>
                                      <p:cBhvr>
                                        <p:cTn id="111" dur="1" fill="hold">
                                          <p:stCondLst>
                                            <p:cond delay="999"/>
                                          </p:stCondLst>
                                        </p:cTn>
                                        <p:tgtEl>
                                          <p:spTgt spid="180543"/>
                                        </p:tgtEl>
                                        <p:attrNameLst>
                                          <p:attrName>style.visibility</p:attrName>
                                        </p:attrNameLst>
                                      </p:cBhvr>
                                      <p:to>
                                        <p:strVal val="hidden"/>
                                      </p:to>
                                    </p:set>
                                  </p:childTnLst>
                                </p:cTn>
                              </p:par>
                            </p:childTnLst>
                          </p:cTn>
                        </p:par>
                        <p:par>
                          <p:cTn id="112" fill="hold">
                            <p:stCondLst>
                              <p:cond delay="1000"/>
                            </p:stCondLst>
                            <p:childTnLst>
                              <p:par>
                                <p:cTn id="113" presetID="63" presetClass="path" presetSubtype="0" accel="50000" decel="50000" fill="hold" nodeType="afterEffect">
                                  <p:stCondLst>
                                    <p:cond delay="0"/>
                                  </p:stCondLst>
                                  <p:childTnLst>
                                    <p:animMotion origin="layout" path="M 3.61111E-6 3.7037E-7 L 0.11059 0.00347 " pathEditMode="relative" rAng="0" ptsTypes="AA">
                                      <p:cBhvr>
                                        <p:cTn id="114" dur="2000" fill="hold"/>
                                        <p:tgtEl>
                                          <p:spTgt spid="180433"/>
                                        </p:tgtEl>
                                        <p:attrNameLst>
                                          <p:attrName>ppt_x</p:attrName>
                                          <p:attrName>ppt_y</p:attrName>
                                        </p:attrNameLst>
                                      </p:cBhvr>
                                      <p:rCtr x="55" y="2"/>
                                    </p:animMotion>
                                  </p:childTnLst>
                                </p:cTn>
                              </p:par>
                              <p:par>
                                <p:cTn id="115" presetID="63" presetClass="path" presetSubtype="0" accel="50000" decel="50000" fill="hold" nodeType="withEffect">
                                  <p:stCondLst>
                                    <p:cond delay="0"/>
                                  </p:stCondLst>
                                  <p:childTnLst>
                                    <p:animMotion origin="layout" path="M 3.88889E-6 3.7037E-6 L 0.11302 0.00023 " pathEditMode="relative" rAng="0" ptsTypes="AA">
                                      <p:cBhvr>
                                        <p:cTn id="116" dur="2000" fill="hold"/>
                                        <p:tgtEl>
                                          <p:spTgt spid="180546"/>
                                        </p:tgtEl>
                                        <p:attrNameLst>
                                          <p:attrName>ppt_x</p:attrName>
                                          <p:attrName>ppt_y</p:attrName>
                                        </p:attrNameLst>
                                      </p:cBhvr>
                                      <p:rCtr x="56" y="0"/>
                                    </p:animMotion>
                                  </p:childTnLst>
                                </p:cTn>
                              </p:par>
                              <p:par>
                                <p:cTn id="117" presetID="35" presetClass="path" presetSubtype="0" accel="50000" decel="50000" fill="hold" nodeType="withEffect">
                                  <p:stCondLst>
                                    <p:cond delay="0"/>
                                  </p:stCondLst>
                                  <p:childTnLst>
                                    <p:animMotion origin="layout" path="M -3.61111E-6 3.7037E-6 L -0.1342 0.00347 " pathEditMode="relative" rAng="0" ptsTypes="AA">
                                      <p:cBhvr>
                                        <p:cTn id="118" dur="2000" fill="hold"/>
                                        <p:tgtEl>
                                          <p:spTgt spid="180484"/>
                                        </p:tgtEl>
                                        <p:attrNameLst>
                                          <p:attrName>ppt_x</p:attrName>
                                          <p:attrName>ppt_y</p:attrName>
                                        </p:attrNameLst>
                                      </p:cBhvr>
                                      <p:rCtr x="-67" y="2"/>
                                    </p:animMotion>
                                  </p:childTnLst>
                                </p:cTn>
                              </p:par>
                              <p:par>
                                <p:cTn id="119" presetID="35" presetClass="path" presetSubtype="0" accel="50000" decel="50000" fill="hold" nodeType="withEffect">
                                  <p:stCondLst>
                                    <p:cond delay="0"/>
                                  </p:stCondLst>
                                  <p:childTnLst>
                                    <p:animMotion origin="layout" path="M -3.88889E-6 3.7037E-7 L -0.121 0.00347 " pathEditMode="relative" rAng="0" ptsTypes="AA">
                                      <p:cBhvr>
                                        <p:cTn id="120" dur="2000" fill="hold"/>
                                        <p:tgtEl>
                                          <p:spTgt spid="180407"/>
                                        </p:tgtEl>
                                        <p:attrNameLst>
                                          <p:attrName>ppt_x</p:attrName>
                                          <p:attrName>ppt_y</p:attrName>
                                        </p:attrNameLst>
                                      </p:cBhvr>
                                      <p:rCtr x="-61" y="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379" grpId="0" animBg="1"/>
      <p:bldP spid="180379" grpId="1" animBg="1"/>
      <p:bldP spid="180380" grpId="0"/>
      <p:bldP spid="180381" grpId="0" animBg="1"/>
      <p:bldP spid="180381" grpId="1" animBg="1"/>
      <p:bldP spid="180382" grpId="0"/>
      <p:bldP spid="180382" grpId="1"/>
      <p:bldP spid="180383" grpId="0"/>
      <p:bldP spid="180383" grpId="1"/>
      <p:bldP spid="180539" grpId="0" animBg="1"/>
      <p:bldP spid="180539" grpId="1" animBg="1"/>
      <p:bldP spid="180540" grpId="0"/>
      <p:bldP spid="180541" grpId="0" animBg="1"/>
      <p:bldP spid="180541" grpId="1" animBg="1"/>
      <p:bldP spid="180542" grpId="0"/>
      <p:bldP spid="180542" grpId="1"/>
      <p:bldP spid="180543" grpId="0"/>
      <p:bldP spid="180543" grpId="1"/>
      <p:bldP spid="180544" grpId="0"/>
      <p:bldP spid="18054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ext Box 2"/>
          <p:cNvSpPr txBox="1">
            <a:spLocks noChangeArrowheads="1"/>
          </p:cNvSpPr>
          <p:nvPr/>
        </p:nvSpPr>
        <p:spPr bwMode="auto">
          <a:xfrm>
            <a:off x="0" y="28575"/>
            <a:ext cx="9067800" cy="1311275"/>
          </a:xfrm>
          <a:prstGeom prst="rect">
            <a:avLst/>
          </a:prstGeom>
          <a:solidFill>
            <a:schemeClr val="accent2"/>
          </a:solidFill>
          <a:ln w="9525">
            <a:noFill/>
            <a:miter lim="800000"/>
            <a:headEnd/>
            <a:tailEnd/>
          </a:ln>
          <a:effectLst>
            <a:outerShdw dist="35921" dir="2700000" algn="ctr" rotWithShape="0">
              <a:srgbClr val="000000"/>
            </a:outerShdw>
          </a:effectLst>
        </p:spPr>
        <p:txBody>
          <a:bodyPr>
            <a:spAutoFit/>
          </a:bodyPr>
          <a:lstStyle/>
          <a:p>
            <a:pPr marL="241300">
              <a:spcBef>
                <a:spcPct val="50000"/>
              </a:spcBef>
              <a:defRPr/>
            </a:pPr>
            <a:r>
              <a:rPr lang="en-US" sz="4000" b="1" dirty="0" smtClean="0">
                <a:solidFill>
                  <a:srgbClr val="FFFF00"/>
                </a:solidFill>
                <a:latin typeface="Comic Sans MS" pitchFamily="66" charset="0"/>
                <a:cs typeface="Arial" charset="0"/>
              </a:rPr>
              <a:t>Gel electrophoresis </a:t>
            </a:r>
            <a:r>
              <a:rPr lang="en-US" sz="4000" b="1" dirty="0" smtClean="0">
                <a:solidFill>
                  <a:schemeClr val="bg1"/>
                </a:solidFill>
                <a:latin typeface="Comic Sans MS" pitchFamily="66" charset="0"/>
                <a:cs typeface="Arial" charset="0"/>
              </a:rPr>
              <a:t>– </a:t>
            </a:r>
            <a:r>
              <a:rPr lang="en-US" sz="4000" b="1" dirty="0">
                <a:solidFill>
                  <a:schemeClr val="bg1"/>
                </a:solidFill>
                <a:latin typeface="Comic Sans MS" pitchFamily="66" charset="0"/>
                <a:cs typeface="Arial" charset="0"/>
              </a:rPr>
              <a:t>separates DNA fragments of different </a:t>
            </a:r>
            <a:r>
              <a:rPr lang="en-US" sz="4000" b="1" dirty="0" smtClean="0">
                <a:solidFill>
                  <a:schemeClr val="bg1"/>
                </a:solidFill>
                <a:latin typeface="Comic Sans MS" pitchFamily="66" charset="0"/>
                <a:cs typeface="Arial" charset="0"/>
              </a:rPr>
              <a:t>____</a:t>
            </a:r>
            <a:endParaRPr lang="en-US" sz="4000" b="1" dirty="0">
              <a:solidFill>
                <a:schemeClr val="bg1"/>
              </a:solidFill>
              <a:latin typeface="Comic Sans MS" pitchFamily="66" charset="0"/>
              <a:cs typeface="Arial" charset="0"/>
            </a:endParaRPr>
          </a:p>
        </p:txBody>
      </p:sp>
      <p:grpSp>
        <p:nvGrpSpPr>
          <p:cNvPr id="2" name="Group 4"/>
          <p:cNvGrpSpPr>
            <a:grpSpLocks/>
          </p:cNvGrpSpPr>
          <p:nvPr/>
        </p:nvGrpSpPr>
        <p:grpSpPr bwMode="auto">
          <a:xfrm>
            <a:off x="946150" y="1458913"/>
            <a:ext cx="7054850" cy="4789487"/>
            <a:chOff x="2652" y="909"/>
            <a:chExt cx="3108" cy="2610"/>
          </a:xfrm>
        </p:grpSpPr>
        <p:pic>
          <p:nvPicPr>
            <p:cNvPr id="15364" name="Picture 5" descr="06_03"/>
            <p:cNvPicPr>
              <a:picLocks noChangeAspect="1" noChangeArrowheads="1"/>
            </p:cNvPicPr>
            <p:nvPr/>
          </p:nvPicPr>
          <p:blipFill>
            <a:blip r:embed="rId3" cstate="print"/>
            <a:srcRect b="59653"/>
            <a:stretch>
              <a:fillRect/>
            </a:stretch>
          </p:blipFill>
          <p:spPr bwMode="auto">
            <a:xfrm>
              <a:off x="2652" y="909"/>
              <a:ext cx="3108" cy="2607"/>
            </a:xfrm>
            <a:prstGeom prst="rect">
              <a:avLst/>
            </a:prstGeom>
            <a:noFill/>
            <a:ln w="9525">
              <a:solidFill>
                <a:srgbClr val="0000FF"/>
              </a:solidFill>
              <a:miter lim="800000"/>
              <a:headEnd/>
              <a:tailEnd/>
            </a:ln>
          </p:spPr>
        </p:pic>
        <p:sp>
          <p:nvSpPr>
            <p:cNvPr id="15365" name="Rectangle 6"/>
            <p:cNvSpPr>
              <a:spLocks noChangeArrowheads="1"/>
            </p:cNvSpPr>
            <p:nvPr/>
          </p:nvSpPr>
          <p:spPr bwMode="auto">
            <a:xfrm>
              <a:off x="3468" y="3255"/>
              <a:ext cx="102" cy="264"/>
            </a:xfrm>
            <a:prstGeom prst="rect">
              <a:avLst/>
            </a:prstGeom>
            <a:solidFill>
              <a:schemeClr val="bg1"/>
            </a:solidFill>
            <a:ln w="9525">
              <a:solidFill>
                <a:srgbClr val="0000FF"/>
              </a:solidFill>
              <a:miter lim="800000"/>
              <a:headEnd/>
              <a:tailEnd/>
            </a:ln>
          </p:spPr>
          <p:txBody>
            <a:bodyPr wrap="none" anchor="ctr"/>
            <a:lstStyle/>
            <a:p>
              <a:endParaRPr lang="en-US"/>
            </a:p>
          </p:txBody>
        </p:sp>
        <p:sp>
          <p:nvSpPr>
            <p:cNvPr id="182279" name="Rectangle 7"/>
            <p:cNvSpPr>
              <a:spLocks noChangeArrowheads="1"/>
            </p:cNvSpPr>
            <p:nvPr/>
          </p:nvSpPr>
          <p:spPr bwMode="auto">
            <a:xfrm>
              <a:off x="3462" y="3216"/>
              <a:ext cx="132" cy="90"/>
            </a:xfrm>
            <a:prstGeom prst="rect">
              <a:avLst/>
            </a:prstGeom>
            <a:gradFill rotWithShape="1">
              <a:gsLst>
                <a:gs pos="0">
                  <a:schemeClr val="bg1">
                    <a:gamma/>
                    <a:shade val="56078"/>
                    <a:invGamma/>
                  </a:schemeClr>
                </a:gs>
                <a:gs pos="100000">
                  <a:schemeClr val="bg1"/>
                </a:gs>
              </a:gsLst>
              <a:lin ang="5400000" scaled="1"/>
            </a:gradFill>
            <a:ln w="9525">
              <a:solidFill>
                <a:srgbClr val="0000FF"/>
              </a:solidFill>
              <a:miter lim="800000"/>
              <a:headEnd/>
              <a:tailEnd/>
            </a:ln>
            <a:effectLst/>
          </p:spPr>
          <p:txBody>
            <a:bodyPr wrap="none" anchor="ctr"/>
            <a:lstStyle/>
            <a:p>
              <a:pPr>
                <a:defRPr/>
              </a:pPr>
              <a:endParaRPr lang="en-US"/>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l_electrophoresis_2.jpg"/>
          <p:cNvPicPr>
            <a:picLocks noChangeAspect="1"/>
          </p:cNvPicPr>
          <p:nvPr/>
        </p:nvPicPr>
        <p:blipFill>
          <a:blip r:embed="rId3" cstate="print"/>
          <a:stretch>
            <a:fillRect/>
          </a:stretch>
        </p:blipFill>
        <p:spPr>
          <a:xfrm>
            <a:off x="0" y="0"/>
            <a:ext cx="9144000" cy="6858000"/>
          </a:xfrm>
          <a:prstGeom prst="rect">
            <a:avLst/>
          </a:prstGeom>
        </p:spPr>
      </p:pic>
      <p:sp>
        <p:nvSpPr>
          <p:cNvPr id="3" name="TextBox 2"/>
          <p:cNvSpPr txBox="1"/>
          <p:nvPr/>
        </p:nvSpPr>
        <p:spPr>
          <a:xfrm>
            <a:off x="1752600" y="1671935"/>
            <a:ext cx="447558" cy="523220"/>
          </a:xfrm>
          <a:prstGeom prst="rect">
            <a:avLst/>
          </a:prstGeom>
          <a:noFill/>
        </p:spPr>
        <p:txBody>
          <a:bodyPr wrap="none" rtlCol="0">
            <a:spAutoFit/>
          </a:bodyPr>
          <a:lstStyle/>
          <a:p>
            <a:r>
              <a:rPr lang="en-US" sz="2800" b="1" dirty="0" smtClean="0">
                <a:solidFill>
                  <a:schemeClr val="bg1"/>
                </a:solidFill>
                <a:latin typeface="Comic Sans MS" pitchFamily="66" charset="0"/>
              </a:rPr>
              <a:t>A</a:t>
            </a:r>
            <a:endParaRPr lang="en-US" sz="2800" b="1" dirty="0">
              <a:solidFill>
                <a:schemeClr val="bg1"/>
              </a:solidFill>
              <a:latin typeface="Comic Sans MS" pitchFamily="66" charset="0"/>
            </a:endParaRPr>
          </a:p>
        </p:txBody>
      </p:sp>
      <p:sp>
        <p:nvSpPr>
          <p:cNvPr id="4" name="TextBox 3"/>
          <p:cNvSpPr txBox="1"/>
          <p:nvPr/>
        </p:nvSpPr>
        <p:spPr>
          <a:xfrm>
            <a:off x="3200400" y="3581400"/>
            <a:ext cx="410690" cy="523220"/>
          </a:xfrm>
          <a:prstGeom prst="rect">
            <a:avLst/>
          </a:prstGeom>
          <a:noFill/>
        </p:spPr>
        <p:txBody>
          <a:bodyPr wrap="none" rtlCol="0">
            <a:spAutoFit/>
          </a:bodyPr>
          <a:lstStyle/>
          <a:p>
            <a:r>
              <a:rPr lang="en-US" sz="2800" b="1" dirty="0" smtClean="0">
                <a:solidFill>
                  <a:schemeClr val="bg1"/>
                </a:solidFill>
                <a:latin typeface="Comic Sans MS" pitchFamily="66" charset="0"/>
              </a:rPr>
              <a:t>B</a:t>
            </a:r>
            <a:endParaRPr lang="en-US" sz="2800" b="1" dirty="0">
              <a:solidFill>
                <a:schemeClr val="bg1"/>
              </a:solidFill>
              <a:latin typeface="Comic Sans MS" pitchFamily="66" charset="0"/>
            </a:endParaRPr>
          </a:p>
        </p:txBody>
      </p:sp>
      <p:sp>
        <p:nvSpPr>
          <p:cNvPr id="5" name="TextBox 4"/>
          <p:cNvSpPr txBox="1"/>
          <p:nvPr/>
        </p:nvSpPr>
        <p:spPr>
          <a:xfrm>
            <a:off x="4648200" y="5791200"/>
            <a:ext cx="444352" cy="523220"/>
          </a:xfrm>
          <a:prstGeom prst="rect">
            <a:avLst/>
          </a:prstGeom>
          <a:noFill/>
        </p:spPr>
        <p:txBody>
          <a:bodyPr wrap="none" rtlCol="0">
            <a:spAutoFit/>
          </a:bodyPr>
          <a:lstStyle/>
          <a:p>
            <a:r>
              <a:rPr lang="en-US" sz="2800" b="1" dirty="0" smtClean="0">
                <a:solidFill>
                  <a:schemeClr val="bg1"/>
                </a:solidFill>
                <a:latin typeface="Comic Sans MS" pitchFamily="66" charset="0"/>
              </a:rPr>
              <a:t>D</a:t>
            </a:r>
            <a:endParaRPr lang="en-US" sz="2800" b="1" dirty="0">
              <a:solidFill>
                <a:schemeClr val="bg1"/>
              </a:solidFill>
              <a:latin typeface="Comic Sans MS" pitchFamily="66" charset="0"/>
            </a:endParaRPr>
          </a:p>
        </p:txBody>
      </p:sp>
      <p:sp>
        <p:nvSpPr>
          <p:cNvPr id="6" name="TextBox 5"/>
          <p:cNvSpPr txBox="1"/>
          <p:nvPr/>
        </p:nvSpPr>
        <p:spPr>
          <a:xfrm>
            <a:off x="6248400" y="3429000"/>
            <a:ext cx="407484" cy="523220"/>
          </a:xfrm>
          <a:prstGeom prst="rect">
            <a:avLst/>
          </a:prstGeom>
          <a:noFill/>
        </p:spPr>
        <p:txBody>
          <a:bodyPr wrap="none" rtlCol="0">
            <a:spAutoFit/>
          </a:bodyPr>
          <a:lstStyle/>
          <a:p>
            <a:r>
              <a:rPr lang="en-US" sz="2800" b="1" dirty="0" smtClean="0">
                <a:solidFill>
                  <a:schemeClr val="bg1"/>
                </a:solidFill>
                <a:latin typeface="Comic Sans MS" pitchFamily="66" charset="0"/>
              </a:rPr>
              <a:t>C</a:t>
            </a:r>
            <a:endParaRPr lang="en-US" sz="2800" b="1"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AutoShape 2" descr="http://www.uniklinikum-giessen.de/bio/ag_niepmann/images/Native_gel_picture.gif"/>
          <p:cNvSpPr>
            <a:spLocks noChangeAspect="1" noChangeArrowheads="1"/>
          </p:cNvSpPr>
          <p:nvPr/>
        </p:nvSpPr>
        <p:spPr bwMode="auto">
          <a:xfrm>
            <a:off x="63500" y="-136525"/>
            <a:ext cx="6600825" cy="4876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9268" name="AutoShape 4" descr="http://www.uniklinikum-giessen.de/bio/ag_niepmann/images/Native_gel_picture.gif"/>
          <p:cNvSpPr>
            <a:spLocks noChangeAspect="1" noChangeArrowheads="1"/>
          </p:cNvSpPr>
          <p:nvPr/>
        </p:nvSpPr>
        <p:spPr bwMode="auto">
          <a:xfrm>
            <a:off x="63500" y="-136525"/>
            <a:ext cx="6600825" cy="4876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9270" name="AutoShape 6" descr="http://www.uniklinikum-giessen.de/bio/ag_niepmann/images/Native_gel_picture.gif"/>
          <p:cNvSpPr>
            <a:spLocks noChangeAspect="1" noChangeArrowheads="1"/>
          </p:cNvSpPr>
          <p:nvPr/>
        </p:nvSpPr>
        <p:spPr bwMode="auto">
          <a:xfrm>
            <a:off x="63500" y="-136525"/>
            <a:ext cx="6600825" cy="4876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9272" name="AutoShape 8" descr="http://www.biologyreference.com/images/biol_02_img0140.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9274" name="AutoShape 10" descr="http://www.biologyreference.com/images/biol_02_img0140.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Picture 6" descr="biol_02_img0140.jpg"/>
          <p:cNvPicPr>
            <a:picLocks noChangeAspect="1"/>
          </p:cNvPicPr>
          <p:nvPr/>
        </p:nvPicPr>
        <p:blipFill>
          <a:blip r:embed="rId3" cstate="print"/>
          <a:stretch>
            <a:fillRect/>
          </a:stretch>
        </p:blipFill>
        <p:spPr>
          <a:xfrm>
            <a:off x="4699000" y="1295400"/>
            <a:ext cx="4445000" cy="5308600"/>
          </a:xfrm>
          <a:prstGeom prst="rect">
            <a:avLst/>
          </a:prstGeom>
        </p:spPr>
      </p:pic>
      <p:pic>
        <p:nvPicPr>
          <p:cNvPr id="8" name="Picture 7" descr="Native_gel_picture.gif"/>
          <p:cNvPicPr>
            <a:picLocks noChangeAspect="1"/>
          </p:cNvPicPr>
          <p:nvPr/>
        </p:nvPicPr>
        <p:blipFill>
          <a:blip r:embed="rId4" cstate="print"/>
          <a:stretch>
            <a:fillRect/>
          </a:stretch>
        </p:blipFill>
        <p:spPr>
          <a:xfrm>
            <a:off x="0" y="2286000"/>
            <a:ext cx="4740307" cy="3500438"/>
          </a:xfrm>
          <a:prstGeom prst="rect">
            <a:avLst/>
          </a:prstGeom>
        </p:spPr>
      </p:pic>
      <p:sp>
        <p:nvSpPr>
          <p:cNvPr id="9" name="TextBox 8"/>
          <p:cNvSpPr txBox="1"/>
          <p:nvPr/>
        </p:nvSpPr>
        <p:spPr>
          <a:xfrm>
            <a:off x="1219200" y="228600"/>
            <a:ext cx="6803466" cy="923330"/>
          </a:xfrm>
          <a:prstGeom prst="rect">
            <a:avLst/>
          </a:prstGeom>
          <a:noFill/>
        </p:spPr>
        <p:txBody>
          <a:bodyPr wrap="none" rtlCol="0">
            <a:spAutoFit/>
          </a:bodyPr>
          <a:lstStyle/>
          <a:p>
            <a:r>
              <a:rPr lang="en-US" sz="5400" dirty="0" smtClean="0">
                <a:latin typeface="Comic Sans MS" pitchFamily="66" charset="0"/>
              </a:rPr>
              <a:t>Protein vs. DNA gels</a:t>
            </a:r>
            <a:endParaRPr lang="en-US" sz="5400" dirty="0">
              <a:latin typeface="Comic Sans MS" pitchFamily="66"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90000"/>
          </a:schemeClr>
        </a:solidFill>
        <a:effectLst/>
      </p:bgPr>
    </p:bg>
    <p:spTree>
      <p:nvGrpSpPr>
        <p:cNvPr id="1" name=""/>
        <p:cNvGrpSpPr/>
        <p:nvPr/>
      </p:nvGrpSpPr>
      <p:grpSpPr>
        <a:xfrm>
          <a:off x="0" y="0"/>
          <a:ext cx="0" cy="0"/>
          <a:chOff x="0" y="0"/>
          <a:chExt cx="0" cy="0"/>
        </a:xfrm>
      </p:grpSpPr>
      <p:sp>
        <p:nvSpPr>
          <p:cNvPr id="291842" name="TPQuestion"/>
          <p:cNvSpPr>
            <a:spLocks noGrp="1"/>
          </p:cNvSpPr>
          <p:nvPr>
            <p:ph type="title" idx="4294967295"/>
          </p:nvPr>
        </p:nvSpPr>
        <p:spPr>
          <a:xfrm>
            <a:off x="228600" y="639762"/>
            <a:ext cx="8915400" cy="960438"/>
          </a:xfrm>
        </p:spPr>
        <p:txBody>
          <a:bodyPr/>
          <a:lstStyle/>
          <a:p>
            <a:pPr algn="l" eaLnBrk="1" hangingPunct="1"/>
            <a:r>
              <a:rPr lang="en-US" sz="3600" dirty="0" smtClean="0">
                <a:latin typeface="Comic Sans MS" pitchFamily="66" charset="0"/>
              </a:rPr>
              <a:t>Using the DNA fingerprint information below, determine which suspect was present at the crime scene?</a:t>
            </a:r>
          </a:p>
        </p:txBody>
      </p:sp>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381000"/>
            <a:ext cx="6978192" cy="769441"/>
          </a:xfrm>
          <a:prstGeom prst="rect">
            <a:avLst/>
          </a:prstGeom>
          <a:noFill/>
        </p:spPr>
        <p:txBody>
          <a:bodyPr wrap="none" rtlCol="0">
            <a:spAutoFit/>
          </a:bodyPr>
          <a:lstStyle/>
          <a:p>
            <a:r>
              <a:rPr lang="en-US" sz="4400" dirty="0" smtClean="0">
                <a:latin typeface="Comic Sans MS" pitchFamily="66" charset="0"/>
              </a:rPr>
              <a:t>Similarities in our genome</a:t>
            </a:r>
            <a:endParaRPr lang="en-US" sz="4400" dirty="0">
              <a:latin typeface="Comic Sans MS" pitchFamily="66" charset="0"/>
            </a:endParaRPr>
          </a:p>
        </p:txBody>
      </p:sp>
      <p:pic>
        <p:nvPicPr>
          <p:cNvPr id="3" name="Picture 2" descr="Tuesday, October 26, 2010 (4).jpg"/>
          <p:cNvPicPr>
            <a:picLocks noChangeAspect="1"/>
          </p:cNvPicPr>
          <p:nvPr/>
        </p:nvPicPr>
        <p:blipFill>
          <a:blip r:embed="rId3" cstate="print"/>
          <a:srcRect l="13333" t="10000" r="71389" b="30000"/>
          <a:stretch>
            <a:fillRect/>
          </a:stretch>
        </p:blipFill>
        <p:spPr>
          <a:xfrm rot="16200000">
            <a:off x="3725334" y="-1667933"/>
            <a:ext cx="1693334" cy="9144001"/>
          </a:xfrm>
          <a:prstGeom prst="rect">
            <a:avLst/>
          </a:prstGeom>
        </p:spPr>
      </p:pic>
      <p:sp>
        <p:nvSpPr>
          <p:cNvPr id="4" name="TextBox 3"/>
          <p:cNvSpPr txBox="1"/>
          <p:nvPr/>
        </p:nvSpPr>
        <p:spPr>
          <a:xfrm>
            <a:off x="228600" y="4495800"/>
            <a:ext cx="8382000" cy="1384995"/>
          </a:xfrm>
          <a:prstGeom prst="rect">
            <a:avLst/>
          </a:prstGeom>
          <a:noFill/>
        </p:spPr>
        <p:txBody>
          <a:bodyPr wrap="square" rtlCol="0">
            <a:spAutoFit/>
          </a:bodyPr>
          <a:lstStyle/>
          <a:p>
            <a:pPr algn="just"/>
            <a:r>
              <a:rPr lang="en-US" sz="2800" dirty="0" smtClean="0">
                <a:latin typeface="Comic Sans MS" pitchFamily="66" charset="0"/>
              </a:rPr>
              <a:t>With these similarities and the size of our genome (i.e. billions of bases), how useful is DNA fingerprinting?</a:t>
            </a:r>
            <a:endParaRPr lang="en-US" sz="2800" dirty="0">
              <a:latin typeface="Comic Sans MS" pitchFamily="66"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AutoShape 2" descr="http://www.scielo.br/img/revistas/mioc/v101n4/549401.gif"/>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3364" name="AutoShape 4" descr="http://wheat.pw.usda.gov/~lazo/docs/xmal/gif/panb.gif"/>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 name="Picture 4" descr="panb.gif"/>
          <p:cNvPicPr>
            <a:picLocks noChangeAspect="1"/>
          </p:cNvPicPr>
          <p:nvPr/>
        </p:nvPicPr>
        <p:blipFill>
          <a:blip r:embed="rId3" cstate="print"/>
          <a:stretch>
            <a:fillRect/>
          </a:stretch>
        </p:blipFill>
        <p:spPr>
          <a:xfrm>
            <a:off x="812799" y="685800"/>
            <a:ext cx="7416800" cy="55626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igure_05_46"/>
          <p:cNvPicPr>
            <a:picLocks noChangeAspect="1" noChangeArrowheads="1"/>
          </p:cNvPicPr>
          <p:nvPr/>
        </p:nvPicPr>
        <p:blipFill>
          <a:blip r:embed="rId3" cstate="print"/>
          <a:srcRect/>
          <a:stretch>
            <a:fillRect/>
          </a:stretch>
        </p:blipFill>
        <p:spPr bwMode="auto">
          <a:xfrm>
            <a:off x="2438400" y="152400"/>
            <a:ext cx="4143375" cy="65944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Title 1"/>
          <p:cNvSpPr>
            <a:spLocks noGrp="1"/>
          </p:cNvSpPr>
          <p:nvPr>
            <p:ph type="ctrTitle"/>
          </p:nvPr>
        </p:nvSpPr>
        <p:spPr>
          <a:xfrm>
            <a:off x="228600" y="228600"/>
            <a:ext cx="8686800" cy="1066800"/>
          </a:xfrm>
        </p:spPr>
        <p:txBody>
          <a:bodyPr/>
          <a:lstStyle/>
          <a:p>
            <a:pPr eaLnBrk="1" hangingPunct="1"/>
            <a:r>
              <a:rPr lang="en-US" sz="4000" b="1" dirty="0" smtClean="0">
                <a:solidFill>
                  <a:schemeClr val="bg1"/>
                </a:solidFill>
                <a:latin typeface="Comic Sans MS" pitchFamily="66" charset="0"/>
              </a:rPr>
              <a:t>Chapter 7: Biotechnology</a:t>
            </a:r>
          </a:p>
        </p:txBody>
      </p:sp>
      <p:sp>
        <p:nvSpPr>
          <p:cNvPr id="5" name="TextBox 4"/>
          <p:cNvSpPr txBox="1"/>
          <p:nvPr/>
        </p:nvSpPr>
        <p:spPr>
          <a:xfrm>
            <a:off x="228600" y="5638800"/>
            <a:ext cx="8763000" cy="1077218"/>
          </a:xfrm>
          <a:prstGeom prst="rect">
            <a:avLst/>
          </a:prstGeom>
          <a:noFill/>
        </p:spPr>
        <p:txBody>
          <a:bodyPr wrap="square" rtlCol="0">
            <a:spAutoFit/>
          </a:bodyPr>
          <a:lstStyle/>
          <a:p>
            <a:pPr algn="ctr"/>
            <a:r>
              <a:rPr lang="en-US" sz="3200" b="1" dirty="0" smtClean="0">
                <a:solidFill>
                  <a:schemeClr val="bg1"/>
                </a:solidFill>
                <a:latin typeface="Comic Sans MS" pitchFamily="66" charset="0"/>
              </a:rPr>
              <a:t>Harnessing the genetic code for medicine, agriculture, and more</a:t>
            </a:r>
            <a:endParaRPr lang="en-US" sz="3200" b="1" dirty="0">
              <a:solidFill>
                <a:schemeClr val="bg1"/>
              </a:solidFill>
              <a:latin typeface="Comic Sans MS" pitchFamily="66" charset="0"/>
            </a:endParaRPr>
          </a:p>
        </p:txBody>
      </p:sp>
      <p:pic>
        <p:nvPicPr>
          <p:cNvPr id="6" name="Picture 5" descr="A photo shows an aerial view of a landscape with barren lands on the right side and grassland with trees on the left side. A pathway is shown in the shape of a DNA strand."/>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048000" y="1257142"/>
            <a:ext cx="2855976" cy="4381658"/>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 y="2438400"/>
            <a:ext cx="4114800" cy="1143000"/>
          </a:xfrm>
        </p:spPr>
        <p:txBody>
          <a:bodyPr>
            <a:noAutofit/>
          </a:bodyPr>
          <a:lstStyle/>
          <a:p>
            <a:pPr algn="l" eaLnBrk="1" hangingPunct="1"/>
            <a:r>
              <a:rPr lang="en-US" sz="4000" b="1" dirty="0" smtClean="0">
                <a:latin typeface="Comic Sans MS" pitchFamily="66" charset="0"/>
              </a:rPr>
              <a:t>What is a DNA fingerprint?</a:t>
            </a:r>
            <a:endParaRPr lang="en-US" sz="4000" dirty="0" smtClean="0">
              <a:latin typeface="Comic Sans MS" pitchFamily="66" charset="0"/>
            </a:endParaRPr>
          </a:p>
        </p:txBody>
      </p:sp>
      <p:pic>
        <p:nvPicPr>
          <p:cNvPr id="224260" name="Picture 4" descr="figure_05_41"/>
          <p:cNvPicPr>
            <a:picLocks noChangeAspect="1" noChangeArrowheads="1"/>
          </p:cNvPicPr>
          <p:nvPr/>
        </p:nvPicPr>
        <p:blipFill>
          <a:blip r:embed="rId3" cstate="print"/>
          <a:srcRect/>
          <a:stretch>
            <a:fillRect/>
          </a:stretch>
        </p:blipFill>
        <p:spPr bwMode="auto">
          <a:xfrm>
            <a:off x="4316413" y="161925"/>
            <a:ext cx="3760787" cy="653415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AutoShape 2" descr="http://www.scq.ubc.ca/wp-content/DNAfingerprintassault.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descr="DNAfingerprintassault.gif"/>
          <p:cNvPicPr>
            <a:picLocks noChangeAspect="1"/>
          </p:cNvPicPr>
          <p:nvPr/>
        </p:nvPicPr>
        <p:blipFill>
          <a:blip r:embed="rId3" cstate="print"/>
          <a:stretch>
            <a:fillRect/>
          </a:stretch>
        </p:blipFill>
        <p:spPr>
          <a:xfrm>
            <a:off x="2362200" y="381000"/>
            <a:ext cx="4267200" cy="6211748"/>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90000"/>
          </a:schemeClr>
        </a:solidFill>
        <a:effectLst/>
      </p:bgPr>
    </p:bg>
    <p:spTree>
      <p:nvGrpSpPr>
        <p:cNvPr id="1" name=""/>
        <p:cNvGrpSpPr/>
        <p:nvPr/>
      </p:nvGrpSpPr>
      <p:grpSpPr>
        <a:xfrm>
          <a:off x="0" y="0"/>
          <a:ext cx="0" cy="0"/>
          <a:chOff x="0" y="0"/>
          <a:chExt cx="0" cy="0"/>
        </a:xfrm>
      </p:grpSpPr>
      <p:sp>
        <p:nvSpPr>
          <p:cNvPr id="2" name="TextBox 1"/>
          <p:cNvSpPr txBox="1"/>
          <p:nvPr/>
        </p:nvSpPr>
        <p:spPr>
          <a:xfrm>
            <a:off x="228600" y="323671"/>
            <a:ext cx="8534400" cy="1200329"/>
          </a:xfrm>
          <a:prstGeom prst="rect">
            <a:avLst/>
          </a:prstGeom>
          <a:noFill/>
        </p:spPr>
        <p:txBody>
          <a:bodyPr wrap="square" rtlCol="0">
            <a:spAutoFit/>
          </a:bodyPr>
          <a:lstStyle/>
          <a:p>
            <a:r>
              <a:rPr lang="en-US" sz="3600" dirty="0" smtClean="0">
                <a:latin typeface="Comic Sans MS" pitchFamily="66" charset="0"/>
              </a:rPr>
              <a:t>Which of the following is an additional application of DNA fingerprinting?</a:t>
            </a:r>
            <a:endParaRPr lang="en-US" sz="3600" dirty="0">
              <a:latin typeface="Comic Sans MS" pitchFamily="66"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NAfingerprintfamily.gif"/>
          <p:cNvPicPr>
            <a:picLocks noChangeAspect="1"/>
          </p:cNvPicPr>
          <p:nvPr/>
        </p:nvPicPr>
        <p:blipFill>
          <a:blip r:embed="rId3" cstate="print"/>
          <a:stretch>
            <a:fillRect/>
          </a:stretch>
        </p:blipFill>
        <p:spPr>
          <a:xfrm>
            <a:off x="1447800" y="990600"/>
            <a:ext cx="6324600" cy="4821532"/>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Content Placeholder 2"/>
          <p:cNvSpPr>
            <a:spLocks noGrp="1"/>
          </p:cNvSpPr>
          <p:nvPr>
            <p:ph idx="4294967295"/>
          </p:nvPr>
        </p:nvSpPr>
        <p:spPr>
          <a:xfrm>
            <a:off x="457200" y="2667000"/>
            <a:ext cx="8229600" cy="1706563"/>
          </a:xfrm>
        </p:spPr>
        <p:txBody>
          <a:bodyPr/>
          <a:lstStyle/>
          <a:p>
            <a:pPr eaLnBrk="1" hangingPunct="1">
              <a:buSzPct val="75000"/>
              <a:buFont typeface="Wingdings" pitchFamily="2" charset="2"/>
              <a:buChar char="q"/>
            </a:pPr>
            <a:r>
              <a:rPr lang="en-US" dirty="0" smtClean="0">
                <a:latin typeface="Comic Sans MS" pitchFamily="66" charset="0"/>
              </a:rPr>
              <a:t>Adding, deleting, or transplanting genes from one organism to another, to alter the organisms in useful ways</a:t>
            </a:r>
          </a:p>
          <a:p>
            <a:pPr eaLnBrk="1" hangingPunct="1">
              <a:buSzPct val="75000"/>
              <a:buFont typeface="Wingdings" pitchFamily="2" charset="2"/>
              <a:buChar char="q"/>
            </a:pPr>
            <a:endParaRPr lang="en-US" dirty="0" smtClean="0">
              <a:latin typeface="Comic Sans MS" pitchFamily="66" charset="0"/>
            </a:endParaRPr>
          </a:p>
          <a:p>
            <a:pPr lvl="1" eaLnBrk="1" hangingPunct="1">
              <a:buSzPct val="75000"/>
              <a:buFont typeface="Wingdings" pitchFamily="2" charset="2"/>
              <a:buChar char="q"/>
            </a:pPr>
            <a:r>
              <a:rPr lang="en-US" dirty="0" smtClean="0">
                <a:latin typeface="Comic Sans MS" pitchFamily="66" charset="0"/>
              </a:rPr>
              <a:t>Treating diseases</a:t>
            </a:r>
          </a:p>
          <a:p>
            <a:pPr lvl="1" eaLnBrk="1" hangingPunct="1">
              <a:buSzPct val="75000"/>
              <a:buFont typeface="Wingdings" pitchFamily="2" charset="2"/>
              <a:buChar char="q"/>
            </a:pPr>
            <a:r>
              <a:rPr lang="en-US" dirty="0" smtClean="0">
                <a:latin typeface="Comic Sans MS" pitchFamily="66" charset="0"/>
              </a:rPr>
              <a:t>Making medicines</a:t>
            </a:r>
          </a:p>
          <a:p>
            <a:pPr lvl="1" eaLnBrk="1" hangingPunct="1">
              <a:buSzPct val="75000"/>
              <a:buFont typeface="Wingdings" pitchFamily="2" charset="2"/>
              <a:buChar char="q"/>
            </a:pPr>
            <a:r>
              <a:rPr lang="en-US" dirty="0" smtClean="0">
                <a:latin typeface="Comic Sans MS" pitchFamily="66" charset="0"/>
              </a:rPr>
              <a:t>Producing better crops</a:t>
            </a:r>
          </a:p>
        </p:txBody>
      </p:sp>
      <p:sp>
        <p:nvSpPr>
          <p:cNvPr id="118788" name="Subtitle 2"/>
          <p:cNvSpPr>
            <a:spLocks/>
          </p:cNvSpPr>
          <p:nvPr/>
        </p:nvSpPr>
        <p:spPr bwMode="auto">
          <a:xfrm>
            <a:off x="381000" y="304800"/>
            <a:ext cx="8458200" cy="914400"/>
          </a:xfrm>
          <a:prstGeom prst="rect">
            <a:avLst/>
          </a:prstGeom>
          <a:noFill/>
          <a:ln w="9525">
            <a:noFill/>
            <a:miter lim="800000"/>
            <a:headEnd/>
            <a:tailEnd/>
          </a:ln>
        </p:spPr>
        <p:txBody>
          <a:bodyPr/>
          <a:lstStyle/>
          <a:p>
            <a:pPr algn="ctr">
              <a:spcBef>
                <a:spcPct val="20000"/>
              </a:spcBef>
              <a:buFont typeface="Arial" charset="0"/>
              <a:buNone/>
            </a:pPr>
            <a:r>
              <a:rPr lang="en-US" sz="4800" b="1" i="1" dirty="0" smtClean="0">
                <a:latin typeface="Comic Sans MS" pitchFamily="66" charset="0"/>
              </a:rPr>
              <a:t>What </a:t>
            </a:r>
            <a:r>
              <a:rPr lang="en-US" sz="4800" b="1" i="1" dirty="0">
                <a:latin typeface="Comic Sans MS" pitchFamily="66" charset="0"/>
              </a:rPr>
              <a:t>is </a:t>
            </a:r>
            <a:r>
              <a:rPr lang="en-US" sz="4800" b="1" i="1" dirty="0" smtClean="0">
                <a:latin typeface="Comic Sans MS" pitchFamily="66" charset="0"/>
              </a:rPr>
              <a:t>______ _______?</a:t>
            </a:r>
            <a:endParaRPr lang="en-US" sz="4800" b="1" i="1"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8787">
                                            <p:txEl>
                                              <p:pRg st="2" end="2"/>
                                            </p:txEl>
                                          </p:spTgt>
                                        </p:tgtEl>
                                        <p:attrNameLst>
                                          <p:attrName>style.visibility</p:attrName>
                                        </p:attrNameLst>
                                      </p:cBhvr>
                                      <p:to>
                                        <p:strVal val="visible"/>
                                      </p:to>
                                    </p:set>
                                    <p:animEffect transition="in" filter="dissolve">
                                      <p:cBhvr>
                                        <p:cTn id="7" dur="500"/>
                                        <p:tgtEl>
                                          <p:spTgt spid="118787">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18787">
                                            <p:txEl>
                                              <p:pRg st="3" end="3"/>
                                            </p:txEl>
                                          </p:spTgt>
                                        </p:tgtEl>
                                        <p:attrNameLst>
                                          <p:attrName>style.visibility</p:attrName>
                                        </p:attrNameLst>
                                      </p:cBhvr>
                                      <p:to>
                                        <p:strVal val="visible"/>
                                      </p:to>
                                    </p:set>
                                    <p:animEffect transition="in" filter="dissolve">
                                      <p:cBhvr>
                                        <p:cTn id="10" dur="500"/>
                                        <p:tgtEl>
                                          <p:spTgt spid="118787">
                                            <p:txEl>
                                              <p:pRg st="3" end="3"/>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18787">
                                            <p:txEl>
                                              <p:pRg st="4" end="4"/>
                                            </p:txEl>
                                          </p:spTgt>
                                        </p:tgtEl>
                                        <p:attrNameLst>
                                          <p:attrName>style.visibility</p:attrName>
                                        </p:attrNameLst>
                                      </p:cBhvr>
                                      <p:to>
                                        <p:strVal val="visible"/>
                                      </p:to>
                                    </p:set>
                                    <p:animEffect transition="in" filter="dissolve">
                                      <p:cBhvr>
                                        <p:cTn id="13" dur="500"/>
                                        <p:tgtEl>
                                          <p:spTgt spid="1187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85800"/>
            <a:ext cx="4191000" cy="4832092"/>
          </a:xfrm>
          <a:prstGeom prst="rect">
            <a:avLst/>
          </a:prstGeom>
          <a:noFill/>
        </p:spPr>
        <p:txBody>
          <a:bodyPr wrap="square" rtlCol="0">
            <a:spAutoFit/>
          </a:bodyPr>
          <a:lstStyle/>
          <a:p>
            <a:pPr>
              <a:buFont typeface="Wingdings" pitchFamily="2" charset="2"/>
              <a:buChar char="q"/>
            </a:pPr>
            <a:r>
              <a:rPr lang="en-US" sz="2800" dirty="0" smtClean="0">
                <a:latin typeface="Comic Sans MS" pitchFamily="66" charset="0"/>
              </a:rPr>
              <a:t>  </a:t>
            </a:r>
            <a:r>
              <a:rPr lang="en-US" sz="2800" b="1" smtClean="0">
                <a:latin typeface="Comic Sans MS" pitchFamily="66" charset="0"/>
              </a:rPr>
              <a:t>Recombinant DNA </a:t>
            </a:r>
            <a:r>
              <a:rPr lang="en-US" sz="2800" dirty="0" smtClean="0">
                <a:latin typeface="Comic Sans MS" pitchFamily="66" charset="0"/>
              </a:rPr>
              <a:t>– combination of DNA from _____ or more sources</a:t>
            </a:r>
          </a:p>
          <a:p>
            <a:endParaRPr lang="en-US" sz="2800" dirty="0" smtClean="0">
              <a:latin typeface="Comic Sans MS" pitchFamily="66" charset="0"/>
            </a:endParaRPr>
          </a:p>
          <a:p>
            <a:pPr>
              <a:buFont typeface="Wingdings" pitchFamily="2" charset="2"/>
              <a:buChar char="q"/>
            </a:pPr>
            <a:r>
              <a:rPr lang="en-US" sz="2800" dirty="0" smtClean="0">
                <a:latin typeface="Comic Sans MS" pitchFamily="66" charset="0"/>
              </a:rPr>
              <a:t>  </a:t>
            </a:r>
            <a:r>
              <a:rPr lang="en-US" sz="2800" b="1" dirty="0" smtClean="0">
                <a:latin typeface="Comic Sans MS" pitchFamily="66" charset="0"/>
              </a:rPr>
              <a:t>_________  organism </a:t>
            </a:r>
            <a:r>
              <a:rPr lang="en-US" sz="2800" dirty="0" smtClean="0">
                <a:latin typeface="Comic Sans MS" pitchFamily="66" charset="0"/>
              </a:rPr>
              <a:t>– bioengineered organism that carries the genes of two or more organisms</a:t>
            </a:r>
            <a:endParaRPr lang="en-US" sz="2800" dirty="0">
              <a:latin typeface="Comic Sans MS" pitchFamily="66" charset="0"/>
            </a:endParaRPr>
          </a:p>
        </p:txBody>
      </p:sp>
      <p:pic>
        <p:nvPicPr>
          <p:cNvPr id="3" name="Picture 2" descr="http://www-unix.oit.umass.edu/~fholmes/comic7.gif"/>
          <p:cNvPicPr>
            <a:picLocks noChangeAspect="1" noChangeArrowheads="1"/>
          </p:cNvPicPr>
          <p:nvPr/>
        </p:nvPicPr>
        <p:blipFill>
          <a:blip r:embed="rId3" cstate="print"/>
          <a:srcRect/>
          <a:stretch>
            <a:fillRect/>
          </a:stretch>
        </p:blipFill>
        <p:spPr bwMode="auto">
          <a:xfrm>
            <a:off x="4572000" y="0"/>
            <a:ext cx="4572000" cy="6653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descr="http://mrheath.com/wp-content/uploads/2008/12/1gene_therapy.gif"/>
          <p:cNvSpPr>
            <a:spLocks noChangeAspect="1" noChangeArrowheads="1"/>
          </p:cNvSpPr>
          <p:nvPr/>
        </p:nvSpPr>
        <p:spPr bwMode="auto">
          <a:xfrm>
            <a:off x="63500" y="-136525"/>
            <a:ext cx="304800" cy="304800"/>
          </a:xfrm>
          <a:prstGeom prst="rect">
            <a:avLst/>
          </a:prstGeom>
          <a:noFill/>
          <a:ln w="9525">
            <a:noFill/>
            <a:miter lim="800000"/>
            <a:headEnd/>
            <a:tailEnd/>
          </a:ln>
        </p:spPr>
        <p:txBody>
          <a:bodyPr/>
          <a:lstStyle/>
          <a:p>
            <a:endParaRPr lang="en-US"/>
          </a:p>
        </p:txBody>
      </p:sp>
      <p:pic>
        <p:nvPicPr>
          <p:cNvPr id="32771" name="Picture 2" descr="1gene_therapy.gif"/>
          <p:cNvPicPr>
            <a:picLocks noChangeAspect="1"/>
          </p:cNvPicPr>
          <p:nvPr/>
        </p:nvPicPr>
        <p:blipFill>
          <a:blip r:embed="rId3" cstate="print"/>
          <a:srcRect/>
          <a:stretch>
            <a:fillRect/>
          </a:stretch>
        </p:blipFill>
        <p:spPr bwMode="auto">
          <a:xfrm>
            <a:off x="392113" y="1143000"/>
            <a:ext cx="8370887" cy="4775200"/>
          </a:xfrm>
          <a:prstGeom prst="rect">
            <a:avLst/>
          </a:prstGeom>
          <a:noFill/>
          <a:ln w="9525">
            <a:noFill/>
            <a:miter lim="800000"/>
            <a:headEnd/>
            <a:tailEnd/>
          </a:ln>
        </p:spPr>
      </p:pic>
      <p:sp>
        <p:nvSpPr>
          <p:cNvPr id="4" name="Title 1"/>
          <p:cNvSpPr txBox="1">
            <a:spLocks/>
          </p:cNvSpPr>
          <p:nvPr/>
        </p:nvSpPr>
        <p:spPr bwMode="auto">
          <a:xfrm>
            <a:off x="609600" y="228600"/>
            <a:ext cx="7848600" cy="1447800"/>
          </a:xfrm>
          <a:prstGeom prst="rect">
            <a:avLst/>
          </a:prstGeom>
          <a:noFill/>
          <a:ln w="9525">
            <a:noFill/>
            <a:miter lim="800000"/>
            <a:headEnd/>
            <a:tailEnd/>
          </a:ln>
        </p:spPr>
        <p:txBody>
          <a:bodyPr anchor="ctr"/>
          <a:lstStyle/>
          <a:p>
            <a:pPr algn="ctr">
              <a:defRPr/>
            </a:pPr>
            <a:r>
              <a:rPr lang="en-US" sz="4400" b="1" dirty="0">
                <a:latin typeface="Comic Sans MS" pitchFamily="66" charset="0"/>
                <a:ea typeface="+mj-ea"/>
                <a:cs typeface="+mj-cs"/>
              </a:rPr>
              <a:t>Gene </a:t>
            </a:r>
            <a:r>
              <a:rPr lang="en-US" sz="4400" b="1" dirty="0" smtClean="0">
                <a:latin typeface="Comic Sans MS" pitchFamily="66" charset="0"/>
                <a:ea typeface="+mj-ea"/>
                <a:cs typeface="+mj-cs"/>
              </a:rPr>
              <a:t>Therapy revisited</a:t>
            </a:r>
            <a:r>
              <a:rPr lang="en-US" sz="4400" dirty="0">
                <a:latin typeface="Comic Sans MS" pitchFamily="66" charset="0"/>
                <a:ea typeface="+mj-ea"/>
                <a:cs typeface="+mj-cs"/>
              </a:rPr>
              <a:t/>
            </a:r>
            <a:br>
              <a:rPr lang="en-US" sz="4400" dirty="0">
                <a:latin typeface="Comic Sans MS" pitchFamily="66" charset="0"/>
                <a:ea typeface="+mj-ea"/>
                <a:cs typeface="+mj-cs"/>
              </a:rPr>
            </a:br>
            <a:endParaRPr lang="en-US" sz="4400" dirty="0">
              <a:latin typeface="Comic Sans MS" pitchFamily="66" charset="0"/>
              <a:ea typeface="+mj-ea"/>
              <a:cs typeface="+mj-cs"/>
            </a:endParaRPr>
          </a:p>
        </p:txBody>
      </p:sp>
      <p:sp>
        <p:nvSpPr>
          <p:cNvPr id="5" name="TextBox 4"/>
          <p:cNvSpPr txBox="1"/>
          <p:nvPr/>
        </p:nvSpPr>
        <p:spPr>
          <a:xfrm>
            <a:off x="0" y="4572000"/>
            <a:ext cx="2286000" cy="1200329"/>
          </a:xfrm>
          <a:prstGeom prst="rect">
            <a:avLst/>
          </a:prstGeom>
          <a:noFill/>
        </p:spPr>
        <p:txBody>
          <a:bodyPr wrap="square" rtlCol="0">
            <a:spAutoFit/>
          </a:bodyPr>
          <a:lstStyle/>
          <a:p>
            <a:pPr algn="ctr"/>
            <a:r>
              <a:rPr lang="en-US" b="1" dirty="0" smtClean="0">
                <a:latin typeface="Comic Sans MS" pitchFamily="66" charset="0"/>
              </a:rPr>
              <a:t>Recombinant DNA</a:t>
            </a:r>
          </a:p>
          <a:p>
            <a:pPr algn="ctr"/>
            <a:r>
              <a:rPr lang="en-US" b="1" dirty="0" smtClean="0">
                <a:latin typeface="Comic Sans MS" pitchFamily="66" charset="0"/>
              </a:rPr>
              <a:t>&amp;</a:t>
            </a:r>
          </a:p>
          <a:p>
            <a:pPr algn="ctr"/>
            <a:r>
              <a:rPr lang="en-US" b="1" dirty="0" smtClean="0">
                <a:latin typeface="Comic Sans MS" pitchFamily="66" charset="0"/>
              </a:rPr>
              <a:t>Transgenic organism</a:t>
            </a:r>
            <a:endParaRPr lang="en-US" b="1" dirty="0">
              <a:latin typeface="Comic Sans MS" pitchFamily="66"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6"/>
          <p:cNvSpPr>
            <a:spLocks noChangeArrowheads="1"/>
          </p:cNvSpPr>
          <p:nvPr/>
        </p:nvSpPr>
        <p:spPr bwMode="auto">
          <a:xfrm>
            <a:off x="1219200" y="304800"/>
            <a:ext cx="7039106" cy="707886"/>
          </a:xfrm>
          <a:prstGeom prst="rect">
            <a:avLst/>
          </a:prstGeom>
          <a:solidFill>
            <a:srgbClr val="FFCC66"/>
          </a:solidFill>
          <a:ln w="9525">
            <a:noFill/>
            <a:miter lim="800000"/>
            <a:headEnd/>
            <a:tailEnd/>
          </a:ln>
        </p:spPr>
        <p:txBody>
          <a:bodyPr wrap="none">
            <a:spAutoFit/>
          </a:bodyPr>
          <a:lstStyle/>
          <a:p>
            <a:r>
              <a:rPr lang="en-US" sz="4000" b="1" dirty="0">
                <a:latin typeface="Comic Sans MS" pitchFamily="66" charset="0"/>
              </a:rPr>
              <a:t>G</a:t>
            </a:r>
            <a:r>
              <a:rPr lang="en-US" sz="4000" b="1" dirty="0" smtClean="0">
                <a:latin typeface="Comic Sans MS" pitchFamily="66" charset="0"/>
              </a:rPr>
              <a:t>rowth </a:t>
            </a:r>
            <a:r>
              <a:rPr lang="en-US" sz="4000" b="1" dirty="0">
                <a:latin typeface="Comic Sans MS" pitchFamily="66" charset="0"/>
              </a:rPr>
              <a:t>hormones (steroids)</a:t>
            </a:r>
          </a:p>
        </p:txBody>
      </p:sp>
      <p:sp>
        <p:nvSpPr>
          <p:cNvPr id="58370" name="AutoShape 2" descr="http://www.gwoltal.myfastmail.com/files/Curious%20Cows"/>
          <p:cNvSpPr>
            <a:spLocks noChangeAspect="1" noChangeArrowheads="1"/>
          </p:cNvSpPr>
          <p:nvPr/>
        </p:nvSpPr>
        <p:spPr bwMode="auto">
          <a:xfrm>
            <a:off x="63500" y="-136525"/>
            <a:ext cx="6972300" cy="46386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8372" name="AutoShape 4" descr="http://www.gwoltal.myfastmail.com/files/Curious%20Cows"/>
          <p:cNvSpPr>
            <a:spLocks noChangeAspect="1" noChangeArrowheads="1"/>
          </p:cNvSpPr>
          <p:nvPr/>
        </p:nvSpPr>
        <p:spPr bwMode="auto">
          <a:xfrm>
            <a:off x="63500" y="-136525"/>
            <a:ext cx="6972300" cy="46386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 name="Picture 5" descr="cow.jpg"/>
          <p:cNvPicPr>
            <a:picLocks noChangeAspect="1"/>
          </p:cNvPicPr>
          <p:nvPr/>
        </p:nvPicPr>
        <p:blipFill>
          <a:blip r:embed="rId3" cstate="print"/>
          <a:stretch>
            <a:fillRect/>
          </a:stretch>
        </p:blipFill>
        <p:spPr>
          <a:xfrm>
            <a:off x="914400" y="1270000"/>
            <a:ext cx="7467600" cy="49784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07_01"/>
          <p:cNvPicPr>
            <a:picLocks noChangeAspect="1" noChangeArrowheads="1"/>
          </p:cNvPicPr>
          <p:nvPr/>
        </p:nvPicPr>
        <p:blipFill>
          <a:blip r:embed="rId3" cstate="print"/>
          <a:srcRect/>
          <a:stretch>
            <a:fillRect/>
          </a:stretch>
        </p:blipFill>
        <p:spPr bwMode="auto">
          <a:xfrm>
            <a:off x="1133475" y="571500"/>
            <a:ext cx="6877050" cy="5715000"/>
          </a:xfrm>
          <a:prstGeom prst="rect">
            <a:avLst/>
          </a:prstGeom>
          <a:noFill/>
          <a:ln w="9525">
            <a:noFill/>
            <a:miter lim="800000"/>
            <a:headEnd/>
            <a:tailEnd/>
          </a:ln>
        </p:spPr>
      </p:pic>
      <p:sp>
        <p:nvSpPr>
          <p:cNvPr id="26627" name="Rectangle 6"/>
          <p:cNvSpPr>
            <a:spLocks noChangeArrowheads="1"/>
          </p:cNvSpPr>
          <p:nvPr/>
        </p:nvSpPr>
        <p:spPr bwMode="auto">
          <a:xfrm>
            <a:off x="4572000" y="609600"/>
            <a:ext cx="3429000" cy="5486400"/>
          </a:xfrm>
          <a:prstGeom prst="rect">
            <a:avLst/>
          </a:prstGeom>
          <a:solidFill>
            <a:schemeClr val="bg1"/>
          </a:solidFill>
          <a:ln w="9525">
            <a:noFill/>
            <a:miter lim="800000"/>
            <a:headEnd/>
            <a:tailEnd/>
          </a:ln>
        </p:spPr>
        <p:txBody>
          <a:bodyPr wrap="none" anchor="ctr"/>
          <a:lstStyle/>
          <a:p>
            <a:endParaRPr lang="en-US"/>
          </a:p>
        </p:txBody>
      </p:sp>
      <p:sp>
        <p:nvSpPr>
          <p:cNvPr id="6151" name="Text Box 7"/>
          <p:cNvSpPr txBox="1">
            <a:spLocks noChangeArrowheads="1"/>
          </p:cNvSpPr>
          <p:nvPr/>
        </p:nvSpPr>
        <p:spPr bwMode="auto">
          <a:xfrm>
            <a:off x="4343400" y="685800"/>
            <a:ext cx="4267200" cy="1200329"/>
          </a:xfrm>
          <a:prstGeom prst="rect">
            <a:avLst/>
          </a:prstGeom>
          <a:noFill/>
          <a:ln w="9525">
            <a:noFill/>
            <a:miter lim="800000"/>
            <a:headEnd/>
            <a:tailEnd/>
          </a:ln>
        </p:spPr>
        <p:txBody>
          <a:bodyPr>
            <a:spAutoFit/>
          </a:bodyPr>
          <a:lstStyle/>
          <a:p>
            <a:pPr algn="ctr"/>
            <a:r>
              <a:rPr lang="en-US" sz="2400" b="1" dirty="0" smtClean="0">
                <a:latin typeface="Comic Sans MS" pitchFamily="66" charset="0"/>
              </a:rPr>
              <a:t>BGH </a:t>
            </a:r>
            <a:r>
              <a:rPr lang="en-US" sz="2400" b="1" dirty="0">
                <a:latin typeface="Comic Sans MS" pitchFamily="66" charset="0"/>
              </a:rPr>
              <a:t>– harvesting of hormone from pituitary gland</a:t>
            </a:r>
          </a:p>
        </p:txBody>
      </p:sp>
      <p:sp>
        <p:nvSpPr>
          <p:cNvPr id="6152" name="Text Box 8"/>
          <p:cNvSpPr txBox="1">
            <a:spLocks noChangeArrowheads="1"/>
          </p:cNvSpPr>
          <p:nvPr/>
        </p:nvSpPr>
        <p:spPr bwMode="auto">
          <a:xfrm>
            <a:off x="4343400" y="3749675"/>
            <a:ext cx="4267200" cy="830997"/>
          </a:xfrm>
          <a:prstGeom prst="rect">
            <a:avLst/>
          </a:prstGeom>
          <a:noFill/>
          <a:ln w="9525">
            <a:noFill/>
            <a:miter lim="800000"/>
            <a:headEnd/>
            <a:tailEnd/>
          </a:ln>
        </p:spPr>
        <p:txBody>
          <a:bodyPr>
            <a:spAutoFit/>
          </a:bodyPr>
          <a:lstStyle/>
          <a:p>
            <a:pPr algn="ctr"/>
            <a:r>
              <a:rPr lang="en-US" sz="2400" b="1" dirty="0" err="1" smtClean="0">
                <a:latin typeface="Comic Sans MS" pitchFamily="66" charset="0"/>
              </a:rPr>
              <a:t>rBGH</a:t>
            </a:r>
            <a:r>
              <a:rPr lang="en-US" sz="2400" b="1" dirty="0" smtClean="0">
                <a:latin typeface="Comic Sans MS" pitchFamily="66" charset="0"/>
              </a:rPr>
              <a:t> – </a:t>
            </a:r>
            <a:r>
              <a:rPr lang="en-US" sz="2400" b="1" dirty="0">
                <a:latin typeface="Comic Sans MS" pitchFamily="66" charset="0"/>
              </a:rPr>
              <a:t>laboratory production </a:t>
            </a:r>
          </a:p>
        </p:txBody>
      </p:sp>
      <p:sp>
        <p:nvSpPr>
          <p:cNvPr id="26630" name="Text Box 9"/>
          <p:cNvSpPr txBox="1">
            <a:spLocks noChangeArrowheads="1"/>
          </p:cNvSpPr>
          <p:nvPr/>
        </p:nvSpPr>
        <p:spPr bwMode="auto">
          <a:xfrm>
            <a:off x="1058863" y="395288"/>
            <a:ext cx="3409950" cy="519112"/>
          </a:xfrm>
          <a:prstGeom prst="rect">
            <a:avLst/>
          </a:prstGeom>
          <a:solidFill>
            <a:schemeClr val="tx1"/>
          </a:solidFill>
          <a:ln w="9525">
            <a:noFill/>
            <a:miter lim="800000"/>
            <a:headEnd/>
            <a:tailEnd/>
          </a:ln>
        </p:spPr>
        <p:txBody>
          <a:bodyPr wrap="none">
            <a:spAutoFit/>
          </a:bodyPr>
          <a:lstStyle/>
          <a:p>
            <a:r>
              <a:rPr lang="en-US" sz="2800" b="1">
                <a:solidFill>
                  <a:schemeClr val="bg1"/>
                </a:solidFill>
                <a:latin typeface="Comic Sans MS" pitchFamily="66" charset="0"/>
              </a:rPr>
              <a:t>“BGH” - PROTEIN</a:t>
            </a:r>
          </a:p>
        </p:txBody>
      </p:sp>
      <p:sp>
        <p:nvSpPr>
          <p:cNvPr id="6154" name="Line 10"/>
          <p:cNvSpPr>
            <a:spLocks noChangeShapeType="1"/>
          </p:cNvSpPr>
          <p:nvPr/>
        </p:nvSpPr>
        <p:spPr bwMode="auto">
          <a:xfrm>
            <a:off x="6477000" y="1905000"/>
            <a:ext cx="0" cy="1752600"/>
          </a:xfrm>
          <a:prstGeom prst="line">
            <a:avLst/>
          </a:prstGeom>
          <a:noFill/>
          <a:ln w="57150">
            <a:solidFill>
              <a:srgbClr val="CC3300"/>
            </a:solidFill>
            <a:round/>
            <a:headEnd/>
            <a:tailEnd type="triangle" w="med" len="med"/>
          </a:ln>
        </p:spPr>
        <p:txBody>
          <a:bodyPr/>
          <a:lstStyle/>
          <a:p>
            <a:endParaRPr lang="en-US"/>
          </a:p>
        </p:txBody>
      </p:sp>
      <p:sp>
        <p:nvSpPr>
          <p:cNvPr id="6155" name="Text Box 11"/>
          <p:cNvSpPr txBox="1">
            <a:spLocks noChangeArrowheads="1"/>
          </p:cNvSpPr>
          <p:nvPr/>
        </p:nvSpPr>
        <p:spPr bwMode="auto">
          <a:xfrm>
            <a:off x="4495800" y="4603750"/>
            <a:ext cx="4267200" cy="822325"/>
          </a:xfrm>
          <a:prstGeom prst="rect">
            <a:avLst/>
          </a:prstGeom>
          <a:solidFill>
            <a:srgbClr val="FFCC66"/>
          </a:solidFill>
          <a:ln w="9525">
            <a:noFill/>
            <a:miter lim="800000"/>
            <a:headEnd/>
            <a:tailEnd/>
          </a:ln>
        </p:spPr>
        <p:txBody>
          <a:bodyPr>
            <a:spAutoFit/>
          </a:bodyPr>
          <a:lstStyle/>
          <a:p>
            <a:pPr algn="ctr"/>
            <a:r>
              <a:rPr lang="en-US" sz="2400" b="1">
                <a:latin typeface="Comic Sans MS" pitchFamily="66" charset="0"/>
              </a:rPr>
              <a:t>recombinant – manipulate DNA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51"/>
                                        </p:tgtEl>
                                        <p:attrNameLst>
                                          <p:attrName>style.visibility</p:attrName>
                                        </p:attrNameLst>
                                      </p:cBhvr>
                                      <p:to>
                                        <p:strVal val="visible"/>
                                      </p:to>
                                    </p:set>
                                    <p:animEffect transition="in" filter="wipe(down)">
                                      <p:cBhvr>
                                        <p:cTn id="7" dur="500"/>
                                        <p:tgtEl>
                                          <p:spTgt spid="61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154"/>
                                        </p:tgtEl>
                                        <p:attrNameLst>
                                          <p:attrName>style.visibility</p:attrName>
                                        </p:attrNameLst>
                                      </p:cBhvr>
                                      <p:to>
                                        <p:strVal val="visible"/>
                                      </p:to>
                                    </p:set>
                                    <p:animEffect transition="in" filter="wipe(up)">
                                      <p:cBhvr>
                                        <p:cTn id="12" dur="500"/>
                                        <p:tgtEl>
                                          <p:spTgt spid="615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152"/>
                                        </p:tgtEl>
                                        <p:attrNameLst>
                                          <p:attrName>style.visibility</p:attrName>
                                        </p:attrNameLst>
                                      </p:cBhvr>
                                      <p:to>
                                        <p:strVal val="visible"/>
                                      </p:to>
                                    </p:set>
                                    <p:animEffect transition="in" filter="wipe(down)">
                                      <p:cBhvr>
                                        <p:cTn id="15" dur="500"/>
                                        <p:tgtEl>
                                          <p:spTgt spid="615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155"/>
                                        </p:tgtEl>
                                        <p:attrNameLst>
                                          <p:attrName>style.visibility</p:attrName>
                                        </p:attrNameLst>
                                      </p:cBhvr>
                                      <p:to>
                                        <p:strVal val="visible"/>
                                      </p:to>
                                    </p:set>
                                    <p:animEffect transition="in" filter="wipe(down)">
                                      <p:cBhvr>
                                        <p:cTn id="18" dur="500"/>
                                        <p:tgtEl>
                                          <p:spTgt spid="6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p:bldP spid="6152" grpId="0"/>
      <p:bldP spid="6154" grpId="0" animBg="1"/>
      <p:bldP spid="615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07_02"/>
          <p:cNvPicPr>
            <a:picLocks noChangeAspect="1" noChangeArrowheads="1"/>
          </p:cNvPicPr>
          <p:nvPr/>
        </p:nvPicPr>
        <p:blipFill>
          <a:blip r:embed="rId3" cstate="print"/>
          <a:srcRect/>
          <a:stretch>
            <a:fillRect/>
          </a:stretch>
        </p:blipFill>
        <p:spPr bwMode="auto">
          <a:xfrm>
            <a:off x="228600" y="0"/>
            <a:ext cx="6781800" cy="6629400"/>
          </a:xfrm>
          <a:prstGeom prst="rect">
            <a:avLst/>
          </a:prstGeom>
          <a:noFill/>
          <a:ln w="9525">
            <a:noFill/>
            <a:miter lim="800000"/>
            <a:headEnd/>
            <a:tailEnd/>
          </a:ln>
        </p:spPr>
      </p:pic>
      <p:sp>
        <p:nvSpPr>
          <p:cNvPr id="7174" name="Oval 6"/>
          <p:cNvSpPr>
            <a:spLocks noChangeArrowheads="1"/>
          </p:cNvSpPr>
          <p:nvPr/>
        </p:nvSpPr>
        <p:spPr bwMode="auto">
          <a:xfrm>
            <a:off x="2514600" y="0"/>
            <a:ext cx="3733800" cy="1219200"/>
          </a:xfrm>
          <a:prstGeom prst="ellipse">
            <a:avLst/>
          </a:prstGeom>
          <a:noFill/>
          <a:ln w="57150">
            <a:solidFill>
              <a:srgbClr val="CC33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smtClean="0">
                <a:latin typeface="Comic Sans MS" pitchFamily="66" charset="0"/>
              </a:rPr>
              <a:t>Learning Objectives</a:t>
            </a:r>
            <a:endParaRPr lang="en-US" dirty="0">
              <a:latin typeface="Comic Sans MS" pitchFamily="66" charset="0"/>
            </a:endParaRPr>
          </a:p>
        </p:txBody>
      </p:sp>
      <p:sp>
        <p:nvSpPr>
          <p:cNvPr id="3" name="Content Placeholder 2"/>
          <p:cNvSpPr>
            <a:spLocks noGrp="1"/>
          </p:cNvSpPr>
          <p:nvPr>
            <p:ph idx="1"/>
          </p:nvPr>
        </p:nvSpPr>
        <p:spPr>
          <a:xfrm>
            <a:off x="228600" y="1112837"/>
            <a:ext cx="8610600" cy="4525963"/>
          </a:xfrm>
        </p:spPr>
        <p:txBody>
          <a:bodyPr/>
          <a:lstStyle/>
          <a:p>
            <a:pPr algn="just" eaLnBrk="1" hangingPunct="1">
              <a:lnSpc>
                <a:spcPct val="90000"/>
              </a:lnSpc>
              <a:spcAft>
                <a:spcPts val="1200"/>
              </a:spcAft>
              <a:buSzPct val="75000"/>
              <a:buFont typeface="Arial" pitchFamily="34" charset="0"/>
              <a:buChar char="•"/>
            </a:pPr>
            <a:r>
              <a:rPr lang="en-US" dirty="0" smtClean="0">
                <a:latin typeface="Comic Sans MS" pitchFamily="66" charset="0"/>
              </a:rPr>
              <a:t>Understand how DNA technology solves crimes.</a:t>
            </a:r>
          </a:p>
          <a:p>
            <a:pPr algn="just" eaLnBrk="1" hangingPunct="1">
              <a:lnSpc>
                <a:spcPct val="90000"/>
              </a:lnSpc>
              <a:spcAft>
                <a:spcPts val="1200"/>
              </a:spcAft>
              <a:buSzPct val="75000"/>
              <a:buFont typeface="Arial" pitchFamily="34" charset="0"/>
              <a:buChar char="•"/>
            </a:pPr>
            <a:r>
              <a:rPr lang="en-US" dirty="0" smtClean="0">
                <a:latin typeface="Comic Sans MS" pitchFamily="66" charset="0"/>
              </a:rPr>
              <a:t>Describe biotechnology and its implications for human health.</a:t>
            </a:r>
          </a:p>
          <a:p>
            <a:pPr algn="just" eaLnBrk="1" hangingPunct="1">
              <a:lnSpc>
                <a:spcPct val="90000"/>
              </a:lnSpc>
              <a:spcAft>
                <a:spcPts val="1200"/>
              </a:spcAft>
              <a:buSzPct val="75000"/>
              <a:buFont typeface="Arial" pitchFamily="34" charset="0"/>
              <a:buChar char="•"/>
            </a:pPr>
            <a:r>
              <a:rPr lang="en-US" dirty="0" smtClean="0">
                <a:latin typeface="Comic Sans MS" pitchFamily="66" charset="0"/>
              </a:rPr>
              <a:t>Discuss biotechnology in agriculture.</a:t>
            </a:r>
          </a:p>
          <a:p>
            <a:pPr algn="just" eaLnBrk="1" hangingPunct="1">
              <a:lnSpc>
                <a:spcPct val="90000"/>
              </a:lnSpc>
              <a:spcAft>
                <a:spcPts val="1200"/>
              </a:spcAft>
              <a:buSzPct val="75000"/>
              <a:buFont typeface="Arial" pitchFamily="34" charset="0"/>
              <a:buChar char="•"/>
            </a:pPr>
            <a:r>
              <a:rPr lang="en-US" dirty="0" smtClean="0">
                <a:latin typeface="Comic Sans MS" pitchFamily="66" charset="0"/>
              </a:rPr>
              <a:t>Argue the benefits and drawbacks of genetically modifying food.</a:t>
            </a:r>
          </a:p>
          <a:p>
            <a:pPr algn="just" eaLnBrk="1" hangingPunct="1">
              <a:lnSpc>
                <a:spcPct val="90000"/>
              </a:lnSpc>
              <a:spcAft>
                <a:spcPts val="1200"/>
              </a:spcAft>
              <a:buSzPct val="75000"/>
              <a:buFont typeface="Arial" pitchFamily="34" charset="0"/>
              <a:buChar char="•"/>
            </a:pPr>
            <a:r>
              <a:rPr lang="en-US" dirty="0" smtClean="0">
                <a:latin typeface="Comic Sans MS" pitchFamily="66" charset="0"/>
              </a:rPr>
              <a:t>Distinguish between embryonic and adult stem cells and describe the process of cloning.</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90000"/>
          </a:schemeClr>
        </a:solidFill>
        <a:effectLst/>
      </p:bgPr>
    </p:bg>
    <p:spTree>
      <p:nvGrpSpPr>
        <p:cNvPr id="1" name=""/>
        <p:cNvGrpSpPr/>
        <p:nvPr/>
      </p:nvGrpSpPr>
      <p:grpSpPr>
        <a:xfrm>
          <a:off x="0" y="0"/>
          <a:ext cx="0" cy="0"/>
          <a:chOff x="0" y="0"/>
          <a:chExt cx="0" cy="0"/>
        </a:xfrm>
      </p:grpSpPr>
      <p:sp>
        <p:nvSpPr>
          <p:cNvPr id="2" name="TextBox 1"/>
          <p:cNvSpPr txBox="1"/>
          <p:nvPr/>
        </p:nvSpPr>
        <p:spPr>
          <a:xfrm>
            <a:off x="304800" y="685800"/>
            <a:ext cx="8839200" cy="646331"/>
          </a:xfrm>
          <a:prstGeom prst="rect">
            <a:avLst/>
          </a:prstGeom>
          <a:noFill/>
        </p:spPr>
        <p:txBody>
          <a:bodyPr wrap="square" rtlCol="0">
            <a:spAutoFit/>
          </a:bodyPr>
          <a:lstStyle/>
          <a:p>
            <a:r>
              <a:rPr lang="en-US" sz="3600" dirty="0" smtClean="0">
                <a:latin typeface="Comic Sans MS" pitchFamily="66" charset="0"/>
              </a:rPr>
              <a:t>____ cuts DNA at a specific sequence.</a:t>
            </a:r>
            <a:endParaRPr lang="en-US" sz="3600" dirty="0">
              <a:latin typeface="Comic Sans MS" pitchFamily="66"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07_02"/>
          <p:cNvPicPr>
            <a:picLocks noChangeAspect="1" noChangeArrowheads="1"/>
          </p:cNvPicPr>
          <p:nvPr/>
        </p:nvPicPr>
        <p:blipFill>
          <a:blip r:embed="rId3" cstate="print"/>
          <a:srcRect/>
          <a:stretch>
            <a:fillRect/>
          </a:stretch>
        </p:blipFill>
        <p:spPr bwMode="auto">
          <a:xfrm>
            <a:off x="228600" y="0"/>
            <a:ext cx="6781800" cy="6629400"/>
          </a:xfrm>
          <a:prstGeom prst="rect">
            <a:avLst/>
          </a:prstGeom>
          <a:noFill/>
          <a:ln w="9525">
            <a:noFill/>
            <a:miter lim="800000"/>
            <a:headEnd/>
            <a:tailEnd/>
          </a:ln>
        </p:spPr>
      </p:pic>
      <p:sp>
        <p:nvSpPr>
          <p:cNvPr id="7174" name="Oval 6"/>
          <p:cNvSpPr>
            <a:spLocks noChangeArrowheads="1"/>
          </p:cNvSpPr>
          <p:nvPr/>
        </p:nvSpPr>
        <p:spPr bwMode="auto">
          <a:xfrm>
            <a:off x="2514600" y="0"/>
            <a:ext cx="3733800" cy="1219200"/>
          </a:xfrm>
          <a:prstGeom prst="ellipse">
            <a:avLst/>
          </a:prstGeom>
          <a:noFill/>
          <a:ln w="57150">
            <a:solidFill>
              <a:srgbClr val="CC33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pSp>
        <p:nvGrpSpPr>
          <p:cNvPr id="28674" name="Group 2"/>
          <p:cNvGrpSpPr>
            <a:grpSpLocks/>
          </p:cNvGrpSpPr>
          <p:nvPr/>
        </p:nvGrpSpPr>
        <p:grpSpPr bwMode="auto">
          <a:xfrm>
            <a:off x="1150938" y="1241425"/>
            <a:ext cx="2697162" cy="752475"/>
            <a:chOff x="725" y="782"/>
            <a:chExt cx="1699" cy="474"/>
          </a:xfrm>
        </p:grpSpPr>
        <p:grpSp>
          <p:nvGrpSpPr>
            <p:cNvPr id="28796" name="Group 3"/>
            <p:cNvGrpSpPr>
              <a:grpSpLocks/>
            </p:cNvGrpSpPr>
            <p:nvPr/>
          </p:nvGrpSpPr>
          <p:grpSpPr bwMode="auto">
            <a:xfrm>
              <a:off x="725" y="782"/>
              <a:ext cx="522" cy="474"/>
              <a:chOff x="725" y="782"/>
              <a:chExt cx="522" cy="474"/>
            </a:xfrm>
          </p:grpSpPr>
          <p:sp>
            <p:nvSpPr>
              <p:cNvPr id="211972" name="Text Box 4"/>
              <p:cNvSpPr txBox="1">
                <a:spLocks noChangeArrowheads="1"/>
              </p:cNvSpPr>
              <p:nvPr/>
            </p:nvSpPr>
            <p:spPr bwMode="auto">
              <a:xfrm>
                <a:off x="744"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T</a:t>
                </a:r>
              </a:p>
            </p:txBody>
          </p:sp>
          <p:grpSp>
            <p:nvGrpSpPr>
              <p:cNvPr id="28818" name="Group 5"/>
              <p:cNvGrpSpPr>
                <a:grpSpLocks/>
              </p:cNvGrpSpPr>
              <p:nvPr/>
            </p:nvGrpSpPr>
            <p:grpSpPr bwMode="auto">
              <a:xfrm>
                <a:off x="725" y="782"/>
                <a:ext cx="317" cy="122"/>
                <a:chOff x="672" y="2781"/>
                <a:chExt cx="317" cy="202"/>
              </a:xfrm>
            </p:grpSpPr>
            <p:sp>
              <p:nvSpPr>
                <p:cNvPr id="211974" name="Line 6"/>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1975" name="Line 7"/>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28797" name="Group 8"/>
            <p:cNvGrpSpPr>
              <a:grpSpLocks/>
            </p:cNvGrpSpPr>
            <p:nvPr/>
          </p:nvGrpSpPr>
          <p:grpSpPr bwMode="auto">
            <a:xfrm>
              <a:off x="1029" y="782"/>
              <a:ext cx="522" cy="474"/>
              <a:chOff x="1029" y="782"/>
              <a:chExt cx="522" cy="474"/>
            </a:xfrm>
          </p:grpSpPr>
          <p:sp>
            <p:nvSpPr>
              <p:cNvPr id="211977" name="Text Box 9"/>
              <p:cNvSpPr txBox="1">
                <a:spLocks noChangeArrowheads="1"/>
              </p:cNvSpPr>
              <p:nvPr/>
            </p:nvSpPr>
            <p:spPr bwMode="auto">
              <a:xfrm>
                <a:off x="1048"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T</a:t>
                </a:r>
              </a:p>
            </p:txBody>
          </p:sp>
          <p:grpSp>
            <p:nvGrpSpPr>
              <p:cNvPr id="28814" name="Group 10"/>
              <p:cNvGrpSpPr>
                <a:grpSpLocks/>
              </p:cNvGrpSpPr>
              <p:nvPr/>
            </p:nvGrpSpPr>
            <p:grpSpPr bwMode="auto">
              <a:xfrm>
                <a:off x="1029" y="782"/>
                <a:ext cx="317" cy="122"/>
                <a:chOff x="672" y="2781"/>
                <a:chExt cx="317" cy="202"/>
              </a:xfrm>
            </p:grpSpPr>
            <p:sp>
              <p:nvSpPr>
                <p:cNvPr id="211979" name="Line 11"/>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1980" name="Line 12"/>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28798" name="Group 13"/>
            <p:cNvGrpSpPr>
              <a:grpSpLocks/>
            </p:cNvGrpSpPr>
            <p:nvPr/>
          </p:nvGrpSpPr>
          <p:grpSpPr bwMode="auto">
            <a:xfrm>
              <a:off x="1315" y="782"/>
              <a:ext cx="527" cy="474"/>
              <a:chOff x="1315" y="782"/>
              <a:chExt cx="527" cy="474"/>
            </a:xfrm>
          </p:grpSpPr>
          <p:sp>
            <p:nvSpPr>
              <p:cNvPr id="211982" name="Text Box 14"/>
              <p:cNvSpPr txBox="1">
                <a:spLocks noChangeArrowheads="1"/>
              </p:cNvSpPr>
              <p:nvPr/>
            </p:nvSpPr>
            <p:spPr bwMode="auto">
              <a:xfrm>
                <a:off x="1339"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A</a:t>
                </a:r>
              </a:p>
            </p:txBody>
          </p:sp>
          <p:grpSp>
            <p:nvGrpSpPr>
              <p:cNvPr id="28810" name="Group 15"/>
              <p:cNvGrpSpPr>
                <a:grpSpLocks/>
              </p:cNvGrpSpPr>
              <p:nvPr/>
            </p:nvGrpSpPr>
            <p:grpSpPr bwMode="auto">
              <a:xfrm>
                <a:off x="1315" y="782"/>
                <a:ext cx="317" cy="122"/>
                <a:chOff x="672" y="2781"/>
                <a:chExt cx="317" cy="202"/>
              </a:xfrm>
            </p:grpSpPr>
            <p:sp>
              <p:nvSpPr>
                <p:cNvPr id="211984" name="Line 16"/>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1985" name="Line 17"/>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28799" name="Group 18"/>
            <p:cNvGrpSpPr>
              <a:grpSpLocks/>
            </p:cNvGrpSpPr>
            <p:nvPr/>
          </p:nvGrpSpPr>
          <p:grpSpPr bwMode="auto">
            <a:xfrm>
              <a:off x="1619" y="782"/>
              <a:ext cx="514" cy="474"/>
              <a:chOff x="1619" y="782"/>
              <a:chExt cx="514" cy="474"/>
            </a:xfrm>
          </p:grpSpPr>
          <p:sp>
            <p:nvSpPr>
              <p:cNvPr id="211987" name="Text Box 19"/>
              <p:cNvSpPr txBox="1">
                <a:spLocks noChangeArrowheads="1"/>
              </p:cNvSpPr>
              <p:nvPr/>
            </p:nvSpPr>
            <p:spPr bwMode="auto">
              <a:xfrm>
                <a:off x="1630"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C</a:t>
                </a:r>
              </a:p>
            </p:txBody>
          </p:sp>
          <p:grpSp>
            <p:nvGrpSpPr>
              <p:cNvPr id="28806" name="Group 20"/>
              <p:cNvGrpSpPr>
                <a:grpSpLocks/>
              </p:cNvGrpSpPr>
              <p:nvPr/>
            </p:nvGrpSpPr>
            <p:grpSpPr bwMode="auto">
              <a:xfrm>
                <a:off x="1619" y="782"/>
                <a:ext cx="317" cy="122"/>
                <a:chOff x="672" y="2781"/>
                <a:chExt cx="317" cy="202"/>
              </a:xfrm>
            </p:grpSpPr>
            <p:sp>
              <p:nvSpPr>
                <p:cNvPr id="211989" name="Line 21"/>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1990" name="Line 22"/>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28800" name="Group 23"/>
            <p:cNvGrpSpPr>
              <a:grpSpLocks/>
            </p:cNvGrpSpPr>
            <p:nvPr/>
          </p:nvGrpSpPr>
          <p:grpSpPr bwMode="auto">
            <a:xfrm>
              <a:off x="1905" y="782"/>
              <a:ext cx="519" cy="474"/>
              <a:chOff x="1905" y="782"/>
              <a:chExt cx="519" cy="474"/>
            </a:xfrm>
          </p:grpSpPr>
          <p:sp>
            <p:nvSpPr>
              <p:cNvPr id="211992" name="Text Box 24"/>
              <p:cNvSpPr txBox="1">
                <a:spLocks noChangeArrowheads="1"/>
              </p:cNvSpPr>
              <p:nvPr/>
            </p:nvSpPr>
            <p:spPr bwMode="auto">
              <a:xfrm>
                <a:off x="1921"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T</a:t>
                </a:r>
              </a:p>
            </p:txBody>
          </p:sp>
          <p:grpSp>
            <p:nvGrpSpPr>
              <p:cNvPr id="28802" name="Group 25"/>
              <p:cNvGrpSpPr>
                <a:grpSpLocks/>
              </p:cNvGrpSpPr>
              <p:nvPr/>
            </p:nvGrpSpPr>
            <p:grpSpPr bwMode="auto">
              <a:xfrm>
                <a:off x="1905" y="782"/>
                <a:ext cx="317" cy="122"/>
                <a:chOff x="672" y="2781"/>
                <a:chExt cx="317" cy="202"/>
              </a:xfrm>
            </p:grpSpPr>
            <p:sp>
              <p:nvSpPr>
                <p:cNvPr id="211994" name="Line 26"/>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1995" name="Line 27"/>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sp>
        <p:nvSpPr>
          <p:cNvPr id="211996" name="Text Box 28"/>
          <p:cNvSpPr txBox="1">
            <a:spLocks noChangeArrowheads="1"/>
          </p:cNvSpPr>
          <p:nvPr/>
        </p:nvSpPr>
        <p:spPr bwMode="auto">
          <a:xfrm>
            <a:off x="3511550" y="1414463"/>
            <a:ext cx="798513" cy="579437"/>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C</a:t>
            </a:r>
          </a:p>
        </p:txBody>
      </p:sp>
      <p:sp>
        <p:nvSpPr>
          <p:cNvPr id="211997" name="Text Box 29"/>
          <p:cNvSpPr txBox="1">
            <a:spLocks noChangeArrowheads="1"/>
          </p:cNvSpPr>
          <p:nvPr/>
        </p:nvSpPr>
        <p:spPr bwMode="auto">
          <a:xfrm>
            <a:off x="3973513" y="1414463"/>
            <a:ext cx="798512" cy="579437"/>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G</a:t>
            </a:r>
          </a:p>
        </p:txBody>
      </p:sp>
      <p:sp>
        <p:nvSpPr>
          <p:cNvPr id="211998" name="Text Box 30"/>
          <p:cNvSpPr txBox="1">
            <a:spLocks noChangeArrowheads="1"/>
          </p:cNvSpPr>
          <p:nvPr/>
        </p:nvSpPr>
        <p:spPr bwMode="auto">
          <a:xfrm>
            <a:off x="4435475" y="1414463"/>
            <a:ext cx="798513" cy="579437"/>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T</a:t>
            </a:r>
          </a:p>
        </p:txBody>
      </p:sp>
      <p:sp>
        <p:nvSpPr>
          <p:cNvPr id="211999" name="Text Box 31"/>
          <p:cNvSpPr txBox="1">
            <a:spLocks noChangeArrowheads="1"/>
          </p:cNvSpPr>
          <p:nvPr/>
        </p:nvSpPr>
        <p:spPr bwMode="auto">
          <a:xfrm>
            <a:off x="4897438" y="1414463"/>
            <a:ext cx="798512" cy="579437"/>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A</a:t>
            </a:r>
          </a:p>
        </p:txBody>
      </p:sp>
      <p:sp>
        <p:nvSpPr>
          <p:cNvPr id="212000" name="Text Box 32"/>
          <p:cNvSpPr txBox="1">
            <a:spLocks noChangeArrowheads="1"/>
          </p:cNvSpPr>
          <p:nvPr/>
        </p:nvSpPr>
        <p:spPr bwMode="auto">
          <a:xfrm>
            <a:off x="5359400" y="1414463"/>
            <a:ext cx="798513" cy="579437"/>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C</a:t>
            </a:r>
          </a:p>
        </p:txBody>
      </p:sp>
      <p:sp>
        <p:nvSpPr>
          <p:cNvPr id="212001" name="Text Box 33"/>
          <p:cNvSpPr txBox="1">
            <a:spLocks noChangeArrowheads="1"/>
          </p:cNvSpPr>
          <p:nvPr/>
        </p:nvSpPr>
        <p:spPr bwMode="auto">
          <a:xfrm>
            <a:off x="5821363" y="1414463"/>
            <a:ext cx="798512" cy="579437"/>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G</a:t>
            </a:r>
          </a:p>
        </p:txBody>
      </p:sp>
      <p:grpSp>
        <p:nvGrpSpPr>
          <p:cNvPr id="28681" name="Group 34"/>
          <p:cNvGrpSpPr>
            <a:grpSpLocks/>
          </p:cNvGrpSpPr>
          <p:nvPr/>
        </p:nvGrpSpPr>
        <p:grpSpPr bwMode="auto">
          <a:xfrm>
            <a:off x="3470275" y="1241425"/>
            <a:ext cx="2822575" cy="193675"/>
            <a:chOff x="2186" y="782"/>
            <a:chExt cx="1778" cy="122"/>
          </a:xfrm>
        </p:grpSpPr>
        <p:grpSp>
          <p:nvGrpSpPr>
            <p:cNvPr id="28778" name="Group 35"/>
            <p:cNvGrpSpPr>
              <a:grpSpLocks/>
            </p:cNvGrpSpPr>
            <p:nvPr/>
          </p:nvGrpSpPr>
          <p:grpSpPr bwMode="auto">
            <a:xfrm>
              <a:off x="2186" y="782"/>
              <a:ext cx="317" cy="122"/>
              <a:chOff x="672" y="2781"/>
              <a:chExt cx="317" cy="202"/>
            </a:xfrm>
          </p:grpSpPr>
          <p:sp>
            <p:nvSpPr>
              <p:cNvPr id="212004" name="Line 36"/>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2005" name="Line 37"/>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nvGrpSpPr>
            <p:cNvPr id="28779" name="Group 38"/>
            <p:cNvGrpSpPr>
              <a:grpSpLocks/>
            </p:cNvGrpSpPr>
            <p:nvPr/>
          </p:nvGrpSpPr>
          <p:grpSpPr bwMode="auto">
            <a:xfrm>
              <a:off x="2490" y="782"/>
              <a:ext cx="317" cy="122"/>
              <a:chOff x="672" y="2781"/>
              <a:chExt cx="317" cy="202"/>
            </a:xfrm>
          </p:grpSpPr>
          <p:sp>
            <p:nvSpPr>
              <p:cNvPr id="212007" name="Line 39"/>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2008" name="Line 40"/>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nvGrpSpPr>
            <p:cNvPr id="28780" name="Group 41"/>
            <p:cNvGrpSpPr>
              <a:grpSpLocks/>
            </p:cNvGrpSpPr>
            <p:nvPr/>
          </p:nvGrpSpPr>
          <p:grpSpPr bwMode="auto">
            <a:xfrm>
              <a:off x="2776" y="782"/>
              <a:ext cx="317" cy="122"/>
              <a:chOff x="672" y="2781"/>
              <a:chExt cx="317" cy="202"/>
            </a:xfrm>
          </p:grpSpPr>
          <p:sp>
            <p:nvSpPr>
              <p:cNvPr id="212010" name="Line 42"/>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2011" name="Line 43"/>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nvGrpSpPr>
            <p:cNvPr id="28781" name="Group 44"/>
            <p:cNvGrpSpPr>
              <a:grpSpLocks/>
            </p:cNvGrpSpPr>
            <p:nvPr/>
          </p:nvGrpSpPr>
          <p:grpSpPr bwMode="auto">
            <a:xfrm>
              <a:off x="3080" y="782"/>
              <a:ext cx="317" cy="122"/>
              <a:chOff x="672" y="2781"/>
              <a:chExt cx="317" cy="202"/>
            </a:xfrm>
          </p:grpSpPr>
          <p:sp>
            <p:nvSpPr>
              <p:cNvPr id="212013" name="Line 45"/>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2014" name="Line 46"/>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nvGrpSpPr>
            <p:cNvPr id="28782" name="Group 47"/>
            <p:cNvGrpSpPr>
              <a:grpSpLocks/>
            </p:cNvGrpSpPr>
            <p:nvPr/>
          </p:nvGrpSpPr>
          <p:grpSpPr bwMode="auto">
            <a:xfrm>
              <a:off x="3353" y="782"/>
              <a:ext cx="317" cy="122"/>
              <a:chOff x="672" y="2781"/>
              <a:chExt cx="317" cy="202"/>
            </a:xfrm>
          </p:grpSpPr>
          <p:sp>
            <p:nvSpPr>
              <p:cNvPr id="212016" name="Line 48"/>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2017" name="Line 49"/>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nvGrpSpPr>
            <p:cNvPr id="28783" name="Group 50"/>
            <p:cNvGrpSpPr>
              <a:grpSpLocks/>
            </p:cNvGrpSpPr>
            <p:nvPr/>
          </p:nvGrpSpPr>
          <p:grpSpPr bwMode="auto">
            <a:xfrm>
              <a:off x="3647" y="782"/>
              <a:ext cx="317" cy="122"/>
              <a:chOff x="672" y="2781"/>
              <a:chExt cx="317" cy="202"/>
            </a:xfrm>
          </p:grpSpPr>
          <p:sp>
            <p:nvSpPr>
              <p:cNvPr id="212019" name="Line 51"/>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2020" name="Line 52"/>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28682" name="Group 53"/>
          <p:cNvGrpSpPr>
            <a:grpSpLocks/>
          </p:cNvGrpSpPr>
          <p:nvPr/>
        </p:nvGrpSpPr>
        <p:grpSpPr bwMode="auto">
          <a:xfrm>
            <a:off x="6272213" y="1241425"/>
            <a:ext cx="2257425" cy="752475"/>
            <a:chOff x="3951" y="782"/>
            <a:chExt cx="1422" cy="474"/>
          </a:xfrm>
        </p:grpSpPr>
        <p:grpSp>
          <p:nvGrpSpPr>
            <p:cNvPr id="28758" name="Group 54"/>
            <p:cNvGrpSpPr>
              <a:grpSpLocks/>
            </p:cNvGrpSpPr>
            <p:nvPr/>
          </p:nvGrpSpPr>
          <p:grpSpPr bwMode="auto">
            <a:xfrm>
              <a:off x="3951" y="782"/>
              <a:ext cx="528" cy="474"/>
              <a:chOff x="3951" y="782"/>
              <a:chExt cx="528" cy="474"/>
            </a:xfrm>
          </p:grpSpPr>
          <p:sp>
            <p:nvSpPr>
              <p:cNvPr id="212023" name="Text Box 55"/>
              <p:cNvSpPr txBox="1">
                <a:spLocks noChangeArrowheads="1"/>
              </p:cNvSpPr>
              <p:nvPr/>
            </p:nvSpPr>
            <p:spPr bwMode="auto">
              <a:xfrm>
                <a:off x="3976"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A</a:t>
                </a:r>
              </a:p>
            </p:txBody>
          </p:sp>
          <p:grpSp>
            <p:nvGrpSpPr>
              <p:cNvPr id="28775" name="Group 56"/>
              <p:cNvGrpSpPr>
                <a:grpSpLocks/>
              </p:cNvGrpSpPr>
              <p:nvPr/>
            </p:nvGrpSpPr>
            <p:grpSpPr bwMode="auto">
              <a:xfrm>
                <a:off x="3951" y="782"/>
                <a:ext cx="317" cy="122"/>
                <a:chOff x="672" y="2781"/>
                <a:chExt cx="317" cy="202"/>
              </a:xfrm>
            </p:grpSpPr>
            <p:sp>
              <p:nvSpPr>
                <p:cNvPr id="212025" name="Line 57"/>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2026" name="Line 58"/>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28759" name="Group 59"/>
            <p:cNvGrpSpPr>
              <a:grpSpLocks/>
            </p:cNvGrpSpPr>
            <p:nvPr/>
          </p:nvGrpSpPr>
          <p:grpSpPr bwMode="auto">
            <a:xfrm>
              <a:off x="4237" y="782"/>
              <a:ext cx="533" cy="474"/>
              <a:chOff x="4237" y="782"/>
              <a:chExt cx="533" cy="474"/>
            </a:xfrm>
          </p:grpSpPr>
          <p:sp>
            <p:nvSpPr>
              <p:cNvPr id="212028" name="Text Box 60"/>
              <p:cNvSpPr txBox="1">
                <a:spLocks noChangeArrowheads="1"/>
              </p:cNvSpPr>
              <p:nvPr/>
            </p:nvSpPr>
            <p:spPr bwMode="auto">
              <a:xfrm>
                <a:off x="4267"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T</a:t>
                </a:r>
              </a:p>
            </p:txBody>
          </p:sp>
          <p:grpSp>
            <p:nvGrpSpPr>
              <p:cNvPr id="28771" name="Group 61"/>
              <p:cNvGrpSpPr>
                <a:grpSpLocks/>
              </p:cNvGrpSpPr>
              <p:nvPr/>
            </p:nvGrpSpPr>
            <p:grpSpPr bwMode="auto">
              <a:xfrm>
                <a:off x="4237" y="782"/>
                <a:ext cx="317" cy="122"/>
                <a:chOff x="672" y="2781"/>
                <a:chExt cx="317" cy="202"/>
              </a:xfrm>
            </p:grpSpPr>
            <p:sp>
              <p:nvSpPr>
                <p:cNvPr id="212030" name="Line 62"/>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2031" name="Line 63"/>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28760" name="Group 64"/>
            <p:cNvGrpSpPr>
              <a:grpSpLocks/>
            </p:cNvGrpSpPr>
            <p:nvPr/>
          </p:nvGrpSpPr>
          <p:grpSpPr bwMode="auto">
            <a:xfrm>
              <a:off x="4541" y="782"/>
              <a:ext cx="541" cy="474"/>
              <a:chOff x="4541" y="782"/>
              <a:chExt cx="541" cy="474"/>
            </a:xfrm>
          </p:grpSpPr>
          <p:sp>
            <p:nvSpPr>
              <p:cNvPr id="212033" name="Text Box 65"/>
              <p:cNvSpPr txBox="1">
                <a:spLocks noChangeArrowheads="1"/>
              </p:cNvSpPr>
              <p:nvPr/>
            </p:nvSpPr>
            <p:spPr bwMode="auto">
              <a:xfrm>
                <a:off x="4579"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T</a:t>
                </a:r>
              </a:p>
            </p:txBody>
          </p:sp>
          <p:grpSp>
            <p:nvGrpSpPr>
              <p:cNvPr id="28767" name="Group 66"/>
              <p:cNvGrpSpPr>
                <a:grpSpLocks/>
              </p:cNvGrpSpPr>
              <p:nvPr/>
            </p:nvGrpSpPr>
            <p:grpSpPr bwMode="auto">
              <a:xfrm>
                <a:off x="4541" y="782"/>
                <a:ext cx="317" cy="122"/>
                <a:chOff x="672" y="2781"/>
                <a:chExt cx="317" cy="202"/>
              </a:xfrm>
            </p:grpSpPr>
            <p:sp>
              <p:nvSpPr>
                <p:cNvPr id="212035" name="Line 67"/>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2036" name="Line 68"/>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28761" name="Group 69"/>
            <p:cNvGrpSpPr>
              <a:grpSpLocks/>
            </p:cNvGrpSpPr>
            <p:nvPr/>
          </p:nvGrpSpPr>
          <p:grpSpPr bwMode="auto">
            <a:xfrm>
              <a:off x="4827" y="782"/>
              <a:ext cx="546" cy="474"/>
              <a:chOff x="4827" y="782"/>
              <a:chExt cx="546" cy="474"/>
            </a:xfrm>
          </p:grpSpPr>
          <p:sp>
            <p:nvSpPr>
              <p:cNvPr id="212038" name="Text Box 70"/>
              <p:cNvSpPr txBox="1">
                <a:spLocks noChangeArrowheads="1"/>
              </p:cNvSpPr>
              <p:nvPr/>
            </p:nvSpPr>
            <p:spPr bwMode="auto">
              <a:xfrm>
                <a:off x="4870"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A</a:t>
                </a:r>
              </a:p>
            </p:txBody>
          </p:sp>
          <p:grpSp>
            <p:nvGrpSpPr>
              <p:cNvPr id="28763" name="Group 71"/>
              <p:cNvGrpSpPr>
                <a:grpSpLocks/>
              </p:cNvGrpSpPr>
              <p:nvPr/>
            </p:nvGrpSpPr>
            <p:grpSpPr bwMode="auto">
              <a:xfrm>
                <a:off x="4827" y="782"/>
                <a:ext cx="317" cy="122"/>
                <a:chOff x="672" y="2781"/>
                <a:chExt cx="317" cy="202"/>
              </a:xfrm>
            </p:grpSpPr>
            <p:sp>
              <p:nvSpPr>
                <p:cNvPr id="212040" name="Line 72"/>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2041" name="Line 73"/>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grpSp>
        <p:nvGrpSpPr>
          <p:cNvPr id="28683" name="Group 74"/>
          <p:cNvGrpSpPr>
            <a:grpSpLocks/>
          </p:cNvGrpSpPr>
          <p:nvPr/>
        </p:nvGrpSpPr>
        <p:grpSpPr bwMode="auto">
          <a:xfrm>
            <a:off x="1138238" y="2144713"/>
            <a:ext cx="2738437" cy="804862"/>
            <a:chOff x="717" y="1351"/>
            <a:chExt cx="1725" cy="507"/>
          </a:xfrm>
        </p:grpSpPr>
        <p:grpSp>
          <p:nvGrpSpPr>
            <p:cNvPr id="28733" name="Group 75"/>
            <p:cNvGrpSpPr>
              <a:grpSpLocks/>
            </p:cNvGrpSpPr>
            <p:nvPr/>
          </p:nvGrpSpPr>
          <p:grpSpPr bwMode="auto">
            <a:xfrm>
              <a:off x="717" y="1351"/>
              <a:ext cx="548" cy="507"/>
              <a:chOff x="717" y="1351"/>
              <a:chExt cx="548" cy="507"/>
            </a:xfrm>
          </p:grpSpPr>
          <p:sp>
            <p:nvSpPr>
              <p:cNvPr id="212044" name="Text Box 76"/>
              <p:cNvSpPr txBox="1">
                <a:spLocks noChangeArrowheads="1"/>
              </p:cNvSpPr>
              <p:nvPr/>
            </p:nvSpPr>
            <p:spPr bwMode="auto">
              <a:xfrm>
                <a:off x="762"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A</a:t>
                </a:r>
              </a:p>
            </p:txBody>
          </p:sp>
          <p:grpSp>
            <p:nvGrpSpPr>
              <p:cNvPr id="28755" name="Group 77"/>
              <p:cNvGrpSpPr>
                <a:grpSpLocks/>
              </p:cNvGrpSpPr>
              <p:nvPr/>
            </p:nvGrpSpPr>
            <p:grpSpPr bwMode="auto">
              <a:xfrm flipV="1">
                <a:off x="717" y="1736"/>
                <a:ext cx="317" cy="122"/>
                <a:chOff x="672" y="2781"/>
                <a:chExt cx="317" cy="202"/>
              </a:xfrm>
            </p:grpSpPr>
            <p:sp>
              <p:nvSpPr>
                <p:cNvPr id="212046" name="Line 78"/>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2047" name="Line 79"/>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28734" name="Group 80"/>
            <p:cNvGrpSpPr>
              <a:grpSpLocks/>
            </p:cNvGrpSpPr>
            <p:nvPr/>
          </p:nvGrpSpPr>
          <p:grpSpPr bwMode="auto">
            <a:xfrm>
              <a:off x="1021" y="1351"/>
              <a:ext cx="548" cy="507"/>
              <a:chOff x="1021" y="1351"/>
              <a:chExt cx="548" cy="507"/>
            </a:xfrm>
          </p:grpSpPr>
          <p:sp>
            <p:nvSpPr>
              <p:cNvPr id="212049" name="Text Box 81"/>
              <p:cNvSpPr txBox="1">
                <a:spLocks noChangeArrowheads="1"/>
              </p:cNvSpPr>
              <p:nvPr/>
            </p:nvSpPr>
            <p:spPr bwMode="auto">
              <a:xfrm>
                <a:off x="1066"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A</a:t>
                </a:r>
              </a:p>
            </p:txBody>
          </p:sp>
          <p:grpSp>
            <p:nvGrpSpPr>
              <p:cNvPr id="28751" name="Group 82"/>
              <p:cNvGrpSpPr>
                <a:grpSpLocks/>
              </p:cNvGrpSpPr>
              <p:nvPr/>
            </p:nvGrpSpPr>
            <p:grpSpPr bwMode="auto">
              <a:xfrm flipV="1">
                <a:off x="1021" y="1736"/>
                <a:ext cx="317" cy="122"/>
                <a:chOff x="672" y="2781"/>
                <a:chExt cx="317" cy="202"/>
              </a:xfrm>
            </p:grpSpPr>
            <p:sp>
              <p:nvSpPr>
                <p:cNvPr id="212051" name="Line 83"/>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2052" name="Line 84"/>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28735" name="Group 85"/>
            <p:cNvGrpSpPr>
              <a:grpSpLocks/>
            </p:cNvGrpSpPr>
            <p:nvPr/>
          </p:nvGrpSpPr>
          <p:grpSpPr bwMode="auto">
            <a:xfrm>
              <a:off x="1307" y="1351"/>
              <a:ext cx="553" cy="507"/>
              <a:chOff x="1307" y="1351"/>
              <a:chExt cx="553" cy="507"/>
            </a:xfrm>
          </p:grpSpPr>
          <p:sp>
            <p:nvSpPr>
              <p:cNvPr id="212054" name="Text Box 86"/>
              <p:cNvSpPr txBox="1">
                <a:spLocks noChangeArrowheads="1"/>
              </p:cNvSpPr>
              <p:nvPr/>
            </p:nvSpPr>
            <p:spPr bwMode="auto">
              <a:xfrm>
                <a:off x="1357"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T</a:t>
                </a:r>
              </a:p>
            </p:txBody>
          </p:sp>
          <p:grpSp>
            <p:nvGrpSpPr>
              <p:cNvPr id="28747" name="Group 87"/>
              <p:cNvGrpSpPr>
                <a:grpSpLocks/>
              </p:cNvGrpSpPr>
              <p:nvPr/>
            </p:nvGrpSpPr>
            <p:grpSpPr bwMode="auto">
              <a:xfrm flipV="1">
                <a:off x="1307" y="1736"/>
                <a:ext cx="317" cy="122"/>
                <a:chOff x="672" y="2781"/>
                <a:chExt cx="317" cy="202"/>
              </a:xfrm>
            </p:grpSpPr>
            <p:sp>
              <p:nvSpPr>
                <p:cNvPr id="212056" name="Line 88"/>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2057" name="Line 89"/>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28736" name="Group 90"/>
            <p:cNvGrpSpPr>
              <a:grpSpLocks/>
            </p:cNvGrpSpPr>
            <p:nvPr/>
          </p:nvGrpSpPr>
          <p:grpSpPr bwMode="auto">
            <a:xfrm>
              <a:off x="1611" y="1351"/>
              <a:ext cx="540" cy="507"/>
              <a:chOff x="1611" y="1351"/>
              <a:chExt cx="540" cy="507"/>
            </a:xfrm>
          </p:grpSpPr>
          <p:sp>
            <p:nvSpPr>
              <p:cNvPr id="212059" name="Text Box 91"/>
              <p:cNvSpPr txBox="1">
                <a:spLocks noChangeArrowheads="1"/>
              </p:cNvSpPr>
              <p:nvPr/>
            </p:nvSpPr>
            <p:spPr bwMode="auto">
              <a:xfrm>
                <a:off x="1648"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G</a:t>
                </a:r>
              </a:p>
            </p:txBody>
          </p:sp>
          <p:grpSp>
            <p:nvGrpSpPr>
              <p:cNvPr id="28743" name="Group 92"/>
              <p:cNvGrpSpPr>
                <a:grpSpLocks/>
              </p:cNvGrpSpPr>
              <p:nvPr/>
            </p:nvGrpSpPr>
            <p:grpSpPr bwMode="auto">
              <a:xfrm flipV="1">
                <a:off x="1611" y="1736"/>
                <a:ext cx="317" cy="122"/>
                <a:chOff x="672" y="2781"/>
                <a:chExt cx="317" cy="202"/>
              </a:xfrm>
            </p:grpSpPr>
            <p:sp>
              <p:nvSpPr>
                <p:cNvPr id="212061" name="Line 93"/>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2062" name="Line 94"/>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28737" name="Group 95"/>
            <p:cNvGrpSpPr>
              <a:grpSpLocks/>
            </p:cNvGrpSpPr>
            <p:nvPr/>
          </p:nvGrpSpPr>
          <p:grpSpPr bwMode="auto">
            <a:xfrm>
              <a:off x="1897" y="1351"/>
              <a:ext cx="545" cy="507"/>
              <a:chOff x="1897" y="1351"/>
              <a:chExt cx="545" cy="507"/>
            </a:xfrm>
          </p:grpSpPr>
          <p:sp>
            <p:nvSpPr>
              <p:cNvPr id="212064" name="Text Box 96"/>
              <p:cNvSpPr txBox="1">
                <a:spLocks noChangeArrowheads="1"/>
              </p:cNvSpPr>
              <p:nvPr/>
            </p:nvSpPr>
            <p:spPr bwMode="auto">
              <a:xfrm>
                <a:off x="1939"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A</a:t>
                </a:r>
              </a:p>
            </p:txBody>
          </p:sp>
          <p:grpSp>
            <p:nvGrpSpPr>
              <p:cNvPr id="28739" name="Group 97"/>
              <p:cNvGrpSpPr>
                <a:grpSpLocks/>
              </p:cNvGrpSpPr>
              <p:nvPr/>
            </p:nvGrpSpPr>
            <p:grpSpPr bwMode="auto">
              <a:xfrm flipV="1">
                <a:off x="1897" y="1736"/>
                <a:ext cx="317" cy="122"/>
                <a:chOff x="672" y="2781"/>
                <a:chExt cx="317" cy="202"/>
              </a:xfrm>
            </p:grpSpPr>
            <p:sp>
              <p:nvSpPr>
                <p:cNvPr id="212066" name="Line 98"/>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2067" name="Line 99"/>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sp>
        <p:nvSpPr>
          <p:cNvPr id="212068" name="Text Box 100"/>
          <p:cNvSpPr txBox="1">
            <a:spLocks noChangeArrowheads="1"/>
          </p:cNvSpPr>
          <p:nvPr/>
        </p:nvSpPr>
        <p:spPr bwMode="auto">
          <a:xfrm>
            <a:off x="3540125" y="2144713"/>
            <a:ext cx="798513" cy="579437"/>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G</a:t>
            </a:r>
          </a:p>
        </p:txBody>
      </p:sp>
      <p:sp>
        <p:nvSpPr>
          <p:cNvPr id="212069" name="Text Box 101"/>
          <p:cNvSpPr txBox="1">
            <a:spLocks noChangeArrowheads="1"/>
          </p:cNvSpPr>
          <p:nvPr/>
        </p:nvSpPr>
        <p:spPr bwMode="auto">
          <a:xfrm>
            <a:off x="4002088" y="2144713"/>
            <a:ext cx="798512" cy="579437"/>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C</a:t>
            </a:r>
          </a:p>
        </p:txBody>
      </p:sp>
      <p:sp>
        <p:nvSpPr>
          <p:cNvPr id="212070" name="Text Box 102"/>
          <p:cNvSpPr txBox="1">
            <a:spLocks noChangeArrowheads="1"/>
          </p:cNvSpPr>
          <p:nvPr/>
        </p:nvSpPr>
        <p:spPr bwMode="auto">
          <a:xfrm>
            <a:off x="4464050" y="2144713"/>
            <a:ext cx="798513" cy="579437"/>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A</a:t>
            </a:r>
          </a:p>
        </p:txBody>
      </p:sp>
      <p:sp>
        <p:nvSpPr>
          <p:cNvPr id="212071" name="Text Box 103"/>
          <p:cNvSpPr txBox="1">
            <a:spLocks noChangeArrowheads="1"/>
          </p:cNvSpPr>
          <p:nvPr/>
        </p:nvSpPr>
        <p:spPr bwMode="auto">
          <a:xfrm>
            <a:off x="4926013" y="2144713"/>
            <a:ext cx="798512" cy="579437"/>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T</a:t>
            </a:r>
          </a:p>
        </p:txBody>
      </p:sp>
      <p:sp>
        <p:nvSpPr>
          <p:cNvPr id="212072" name="Text Box 104"/>
          <p:cNvSpPr txBox="1">
            <a:spLocks noChangeArrowheads="1"/>
          </p:cNvSpPr>
          <p:nvPr/>
        </p:nvSpPr>
        <p:spPr bwMode="auto">
          <a:xfrm>
            <a:off x="5387975" y="2144713"/>
            <a:ext cx="798513" cy="579437"/>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G</a:t>
            </a:r>
          </a:p>
        </p:txBody>
      </p:sp>
      <p:grpSp>
        <p:nvGrpSpPr>
          <p:cNvPr id="28689" name="Group 105"/>
          <p:cNvGrpSpPr>
            <a:grpSpLocks/>
          </p:cNvGrpSpPr>
          <p:nvPr/>
        </p:nvGrpSpPr>
        <p:grpSpPr bwMode="auto">
          <a:xfrm>
            <a:off x="3457575" y="2755900"/>
            <a:ext cx="2376488" cy="193675"/>
            <a:chOff x="2178" y="1736"/>
            <a:chExt cx="1497" cy="122"/>
          </a:xfrm>
        </p:grpSpPr>
        <p:grpSp>
          <p:nvGrpSpPr>
            <p:cNvPr id="28718" name="Group 106"/>
            <p:cNvGrpSpPr>
              <a:grpSpLocks/>
            </p:cNvGrpSpPr>
            <p:nvPr/>
          </p:nvGrpSpPr>
          <p:grpSpPr bwMode="auto">
            <a:xfrm flipV="1">
              <a:off x="2178" y="1736"/>
              <a:ext cx="317" cy="122"/>
              <a:chOff x="672" y="2781"/>
              <a:chExt cx="317" cy="202"/>
            </a:xfrm>
          </p:grpSpPr>
          <p:sp>
            <p:nvSpPr>
              <p:cNvPr id="212075" name="Line 107"/>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2076" name="Line 108"/>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nvGrpSpPr>
            <p:cNvPr id="28719" name="Group 109"/>
            <p:cNvGrpSpPr>
              <a:grpSpLocks/>
            </p:cNvGrpSpPr>
            <p:nvPr/>
          </p:nvGrpSpPr>
          <p:grpSpPr bwMode="auto">
            <a:xfrm flipV="1">
              <a:off x="2482" y="1736"/>
              <a:ext cx="317" cy="122"/>
              <a:chOff x="672" y="2781"/>
              <a:chExt cx="317" cy="202"/>
            </a:xfrm>
          </p:grpSpPr>
          <p:sp>
            <p:nvSpPr>
              <p:cNvPr id="212078" name="Line 110"/>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2079" name="Line 111"/>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nvGrpSpPr>
            <p:cNvPr id="28720" name="Group 112"/>
            <p:cNvGrpSpPr>
              <a:grpSpLocks/>
            </p:cNvGrpSpPr>
            <p:nvPr/>
          </p:nvGrpSpPr>
          <p:grpSpPr bwMode="auto">
            <a:xfrm flipV="1">
              <a:off x="2768" y="1736"/>
              <a:ext cx="317" cy="122"/>
              <a:chOff x="672" y="2781"/>
              <a:chExt cx="317" cy="202"/>
            </a:xfrm>
          </p:grpSpPr>
          <p:sp>
            <p:nvSpPr>
              <p:cNvPr id="212081" name="Line 113"/>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2082" name="Line 114"/>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nvGrpSpPr>
            <p:cNvPr id="28721" name="Group 115"/>
            <p:cNvGrpSpPr>
              <a:grpSpLocks/>
            </p:cNvGrpSpPr>
            <p:nvPr/>
          </p:nvGrpSpPr>
          <p:grpSpPr bwMode="auto">
            <a:xfrm flipV="1">
              <a:off x="3072" y="1736"/>
              <a:ext cx="317" cy="122"/>
              <a:chOff x="672" y="2781"/>
              <a:chExt cx="317" cy="202"/>
            </a:xfrm>
          </p:grpSpPr>
          <p:sp>
            <p:nvSpPr>
              <p:cNvPr id="212084" name="Line 116"/>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2085" name="Line 117"/>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nvGrpSpPr>
            <p:cNvPr id="28722" name="Group 118"/>
            <p:cNvGrpSpPr>
              <a:grpSpLocks/>
            </p:cNvGrpSpPr>
            <p:nvPr/>
          </p:nvGrpSpPr>
          <p:grpSpPr bwMode="auto">
            <a:xfrm flipV="1">
              <a:off x="3358" y="1736"/>
              <a:ext cx="317" cy="122"/>
              <a:chOff x="672" y="2781"/>
              <a:chExt cx="317" cy="202"/>
            </a:xfrm>
          </p:grpSpPr>
          <p:sp>
            <p:nvSpPr>
              <p:cNvPr id="212087" name="Line 119"/>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2088" name="Line 120"/>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sp>
        <p:nvSpPr>
          <p:cNvPr id="212089" name="Text Box 121"/>
          <p:cNvSpPr txBox="1">
            <a:spLocks noChangeArrowheads="1"/>
          </p:cNvSpPr>
          <p:nvPr/>
        </p:nvSpPr>
        <p:spPr bwMode="auto">
          <a:xfrm>
            <a:off x="5849938" y="2144713"/>
            <a:ext cx="798512" cy="579437"/>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C</a:t>
            </a:r>
          </a:p>
        </p:txBody>
      </p:sp>
      <p:grpSp>
        <p:nvGrpSpPr>
          <p:cNvPr id="28691" name="Group 122"/>
          <p:cNvGrpSpPr>
            <a:grpSpLocks/>
          </p:cNvGrpSpPr>
          <p:nvPr/>
        </p:nvGrpSpPr>
        <p:grpSpPr bwMode="auto">
          <a:xfrm flipV="1">
            <a:off x="5776913" y="2755900"/>
            <a:ext cx="503237" cy="193675"/>
            <a:chOff x="672" y="2781"/>
            <a:chExt cx="317" cy="202"/>
          </a:xfrm>
        </p:grpSpPr>
        <p:sp>
          <p:nvSpPr>
            <p:cNvPr id="212091" name="Line 123"/>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2092" name="Line 124"/>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nvGrpSpPr>
          <p:cNvPr id="28692" name="Group 125"/>
          <p:cNvGrpSpPr>
            <a:grpSpLocks/>
          </p:cNvGrpSpPr>
          <p:nvPr/>
        </p:nvGrpSpPr>
        <p:grpSpPr bwMode="auto">
          <a:xfrm>
            <a:off x="6259513" y="2144713"/>
            <a:ext cx="2257425" cy="804862"/>
            <a:chOff x="3943" y="1351"/>
            <a:chExt cx="1422" cy="507"/>
          </a:xfrm>
        </p:grpSpPr>
        <p:grpSp>
          <p:nvGrpSpPr>
            <p:cNvPr id="28696" name="Group 126"/>
            <p:cNvGrpSpPr>
              <a:grpSpLocks/>
            </p:cNvGrpSpPr>
            <p:nvPr/>
          </p:nvGrpSpPr>
          <p:grpSpPr bwMode="auto">
            <a:xfrm>
              <a:off x="3943" y="1351"/>
              <a:ext cx="554" cy="507"/>
              <a:chOff x="3943" y="1351"/>
              <a:chExt cx="554" cy="507"/>
            </a:xfrm>
          </p:grpSpPr>
          <p:sp>
            <p:nvSpPr>
              <p:cNvPr id="212095" name="Text Box 127"/>
              <p:cNvSpPr txBox="1">
                <a:spLocks noChangeArrowheads="1"/>
              </p:cNvSpPr>
              <p:nvPr/>
            </p:nvSpPr>
            <p:spPr bwMode="auto">
              <a:xfrm>
                <a:off x="3994"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T</a:t>
                </a:r>
              </a:p>
            </p:txBody>
          </p:sp>
          <p:grpSp>
            <p:nvGrpSpPr>
              <p:cNvPr id="28713" name="Group 128"/>
              <p:cNvGrpSpPr>
                <a:grpSpLocks/>
              </p:cNvGrpSpPr>
              <p:nvPr/>
            </p:nvGrpSpPr>
            <p:grpSpPr bwMode="auto">
              <a:xfrm flipV="1">
                <a:off x="3943" y="1736"/>
                <a:ext cx="317" cy="122"/>
                <a:chOff x="672" y="2781"/>
                <a:chExt cx="317" cy="202"/>
              </a:xfrm>
            </p:grpSpPr>
            <p:sp>
              <p:nvSpPr>
                <p:cNvPr id="212097" name="Line 129"/>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2098" name="Line 130"/>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28697" name="Group 131"/>
            <p:cNvGrpSpPr>
              <a:grpSpLocks/>
            </p:cNvGrpSpPr>
            <p:nvPr/>
          </p:nvGrpSpPr>
          <p:grpSpPr bwMode="auto">
            <a:xfrm>
              <a:off x="4229" y="1351"/>
              <a:ext cx="559" cy="507"/>
              <a:chOff x="4229" y="1351"/>
              <a:chExt cx="559" cy="507"/>
            </a:xfrm>
          </p:grpSpPr>
          <p:sp>
            <p:nvSpPr>
              <p:cNvPr id="212100" name="Text Box 132"/>
              <p:cNvSpPr txBox="1">
                <a:spLocks noChangeArrowheads="1"/>
              </p:cNvSpPr>
              <p:nvPr/>
            </p:nvSpPr>
            <p:spPr bwMode="auto">
              <a:xfrm>
                <a:off x="4285"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A</a:t>
                </a:r>
              </a:p>
            </p:txBody>
          </p:sp>
          <p:grpSp>
            <p:nvGrpSpPr>
              <p:cNvPr id="28709" name="Group 133"/>
              <p:cNvGrpSpPr>
                <a:grpSpLocks/>
              </p:cNvGrpSpPr>
              <p:nvPr/>
            </p:nvGrpSpPr>
            <p:grpSpPr bwMode="auto">
              <a:xfrm flipV="1">
                <a:off x="4229" y="1736"/>
                <a:ext cx="317" cy="122"/>
                <a:chOff x="672" y="2781"/>
                <a:chExt cx="317" cy="202"/>
              </a:xfrm>
            </p:grpSpPr>
            <p:sp>
              <p:nvSpPr>
                <p:cNvPr id="212102" name="Line 134"/>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2103" name="Line 135"/>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28698" name="Group 136"/>
            <p:cNvGrpSpPr>
              <a:grpSpLocks/>
            </p:cNvGrpSpPr>
            <p:nvPr/>
          </p:nvGrpSpPr>
          <p:grpSpPr bwMode="auto">
            <a:xfrm>
              <a:off x="4533" y="1351"/>
              <a:ext cx="541" cy="507"/>
              <a:chOff x="4533" y="1351"/>
              <a:chExt cx="541" cy="507"/>
            </a:xfrm>
          </p:grpSpPr>
          <p:sp>
            <p:nvSpPr>
              <p:cNvPr id="212105" name="Text Box 137"/>
              <p:cNvSpPr txBox="1">
                <a:spLocks noChangeArrowheads="1"/>
              </p:cNvSpPr>
              <p:nvPr/>
            </p:nvSpPr>
            <p:spPr bwMode="auto">
              <a:xfrm>
                <a:off x="4571"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A</a:t>
                </a:r>
              </a:p>
            </p:txBody>
          </p:sp>
          <p:grpSp>
            <p:nvGrpSpPr>
              <p:cNvPr id="28705" name="Group 138"/>
              <p:cNvGrpSpPr>
                <a:grpSpLocks/>
              </p:cNvGrpSpPr>
              <p:nvPr/>
            </p:nvGrpSpPr>
            <p:grpSpPr bwMode="auto">
              <a:xfrm flipV="1">
                <a:off x="4533" y="1736"/>
                <a:ext cx="317" cy="122"/>
                <a:chOff x="672" y="2781"/>
                <a:chExt cx="317" cy="202"/>
              </a:xfrm>
            </p:grpSpPr>
            <p:sp>
              <p:nvSpPr>
                <p:cNvPr id="212107" name="Line 139"/>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2108" name="Line 140"/>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28699" name="Group 141"/>
            <p:cNvGrpSpPr>
              <a:grpSpLocks/>
            </p:cNvGrpSpPr>
            <p:nvPr/>
          </p:nvGrpSpPr>
          <p:grpSpPr bwMode="auto">
            <a:xfrm>
              <a:off x="4819" y="1351"/>
              <a:ext cx="546" cy="507"/>
              <a:chOff x="4819" y="1351"/>
              <a:chExt cx="546" cy="507"/>
            </a:xfrm>
          </p:grpSpPr>
          <p:sp>
            <p:nvSpPr>
              <p:cNvPr id="212110" name="Text Box 142"/>
              <p:cNvSpPr txBox="1">
                <a:spLocks noChangeArrowheads="1"/>
              </p:cNvSpPr>
              <p:nvPr/>
            </p:nvSpPr>
            <p:spPr bwMode="auto">
              <a:xfrm>
                <a:off x="4862"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T</a:t>
                </a:r>
              </a:p>
            </p:txBody>
          </p:sp>
          <p:grpSp>
            <p:nvGrpSpPr>
              <p:cNvPr id="28701" name="Group 143"/>
              <p:cNvGrpSpPr>
                <a:grpSpLocks/>
              </p:cNvGrpSpPr>
              <p:nvPr/>
            </p:nvGrpSpPr>
            <p:grpSpPr bwMode="auto">
              <a:xfrm flipV="1">
                <a:off x="4819" y="1736"/>
                <a:ext cx="317" cy="122"/>
                <a:chOff x="672" y="2781"/>
                <a:chExt cx="317" cy="202"/>
              </a:xfrm>
            </p:grpSpPr>
            <p:sp>
              <p:nvSpPr>
                <p:cNvPr id="212112" name="Line 144"/>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2113" name="Line 145"/>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sp>
        <p:nvSpPr>
          <p:cNvPr id="212114" name="Text Box 146"/>
          <p:cNvSpPr txBox="1">
            <a:spLocks noChangeArrowheads="1"/>
          </p:cNvSpPr>
          <p:nvPr/>
        </p:nvSpPr>
        <p:spPr bwMode="auto">
          <a:xfrm>
            <a:off x="1055688" y="3486150"/>
            <a:ext cx="6824662" cy="1587500"/>
          </a:xfrm>
          <a:prstGeom prst="rect">
            <a:avLst/>
          </a:prstGeom>
          <a:noFill/>
          <a:ln w="9525">
            <a:noFill/>
            <a:miter lim="800000"/>
            <a:headEnd/>
            <a:tailEnd/>
          </a:ln>
          <a:effectLst>
            <a:outerShdw dist="35921" dir="2700000" algn="ctr" rotWithShape="0">
              <a:srgbClr val="000000"/>
            </a:outerShdw>
          </a:effectLst>
        </p:spPr>
        <p:txBody>
          <a:bodyPr>
            <a:spAutoFit/>
          </a:bodyPr>
          <a:lstStyle/>
          <a:p>
            <a:pPr marL="282575" indent="-282575">
              <a:spcBef>
                <a:spcPct val="50000"/>
              </a:spcBef>
              <a:buFontTx/>
              <a:buChar char="•"/>
              <a:defRPr/>
            </a:pPr>
            <a:r>
              <a:rPr lang="en-US" sz="2800" b="1" dirty="0" smtClean="0">
                <a:solidFill>
                  <a:srgbClr val="F8F8F8"/>
                </a:solidFill>
              </a:rPr>
              <a:t>Restriction enzymes cut </a:t>
            </a:r>
            <a:r>
              <a:rPr lang="en-US" sz="2800" b="1" dirty="0">
                <a:solidFill>
                  <a:srgbClr val="F8F8F8"/>
                </a:solidFill>
              </a:rPr>
              <a:t>DNA at specific sequence (CGTACG)</a:t>
            </a:r>
          </a:p>
          <a:p>
            <a:pPr marL="282575" indent="-282575">
              <a:spcBef>
                <a:spcPct val="50000"/>
              </a:spcBef>
              <a:buFontTx/>
              <a:buChar char="•"/>
              <a:defRPr/>
            </a:pPr>
            <a:r>
              <a:rPr lang="en-US" sz="2800" b="1" dirty="0">
                <a:solidFill>
                  <a:srgbClr val="F8F8F8"/>
                </a:solidFill>
              </a:rPr>
              <a:t>Cuts after the first C in sequence</a:t>
            </a:r>
          </a:p>
        </p:txBody>
      </p:sp>
      <p:sp>
        <p:nvSpPr>
          <p:cNvPr id="212115" name="Text Box 147"/>
          <p:cNvSpPr txBox="1">
            <a:spLocks noChangeArrowheads="1"/>
          </p:cNvSpPr>
          <p:nvPr/>
        </p:nvSpPr>
        <p:spPr bwMode="auto">
          <a:xfrm rot="7035740">
            <a:off x="3736975" y="644525"/>
            <a:ext cx="701675" cy="701675"/>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50000"/>
              </a:spcBef>
              <a:defRPr/>
            </a:pPr>
            <a:r>
              <a:rPr lang="en-US" sz="4000" b="1">
                <a:solidFill>
                  <a:srgbClr val="FF0000"/>
                </a:solidFill>
                <a:sym typeface="Wingdings" pitchFamily="2" charset="2"/>
              </a:rPr>
              <a:t></a:t>
            </a:r>
          </a:p>
        </p:txBody>
      </p:sp>
      <p:sp>
        <p:nvSpPr>
          <p:cNvPr id="212116" name="Text Box 148"/>
          <p:cNvSpPr txBox="1">
            <a:spLocks noChangeArrowheads="1"/>
          </p:cNvSpPr>
          <p:nvPr/>
        </p:nvSpPr>
        <p:spPr bwMode="auto">
          <a:xfrm rot="-9164260">
            <a:off x="5694363" y="2697163"/>
            <a:ext cx="701675" cy="701675"/>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50000"/>
              </a:spcBef>
              <a:defRPr/>
            </a:pPr>
            <a:r>
              <a:rPr lang="en-US" sz="4000" b="1">
                <a:solidFill>
                  <a:srgbClr val="FF0000"/>
                </a:solidFill>
                <a:sym typeface="Wingdings" pitchFamily="2" charset="2"/>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2114">
                                            <p:txEl>
                                              <p:pRg st="0" end="0"/>
                                            </p:txEl>
                                          </p:spTgt>
                                        </p:tgtEl>
                                        <p:attrNameLst>
                                          <p:attrName>style.visibility</p:attrName>
                                        </p:attrNameLst>
                                      </p:cBhvr>
                                      <p:to>
                                        <p:strVal val="visible"/>
                                      </p:to>
                                    </p:set>
                                    <p:animEffect transition="in" filter="fade">
                                      <p:cBhvr>
                                        <p:cTn id="7" dur="1000"/>
                                        <p:tgtEl>
                                          <p:spTgt spid="212114">
                                            <p:txEl>
                                              <p:pRg st="0" end="0"/>
                                            </p:txEl>
                                          </p:spTgt>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11996"/>
                                        </p:tgtEl>
                                        <p:attrNameLst>
                                          <p:attrName>style.color</p:attrName>
                                        </p:attrNameLst>
                                      </p:cBhvr>
                                      <p:to>
                                        <a:srgbClr val="FFCC00"/>
                                      </p:to>
                                    </p:animClr>
                                  </p:childTnLst>
                                </p:cTn>
                              </p:par>
                              <p:par>
                                <p:cTn id="10" presetID="3" presetClass="emph" presetSubtype="2" fill="hold" grpId="0" nodeType="withEffect">
                                  <p:stCondLst>
                                    <p:cond delay="0"/>
                                  </p:stCondLst>
                                  <p:childTnLst>
                                    <p:animClr clrSpc="rgb" dir="cw">
                                      <p:cBhvr override="childStyle">
                                        <p:cTn id="11" dur="1000" fill="hold"/>
                                        <p:tgtEl>
                                          <p:spTgt spid="211997"/>
                                        </p:tgtEl>
                                        <p:attrNameLst>
                                          <p:attrName>style.color</p:attrName>
                                        </p:attrNameLst>
                                      </p:cBhvr>
                                      <p:to>
                                        <a:srgbClr val="FFCC00"/>
                                      </p:to>
                                    </p:animClr>
                                  </p:childTnLst>
                                </p:cTn>
                              </p:par>
                              <p:par>
                                <p:cTn id="12" presetID="3" presetClass="emph" presetSubtype="2" fill="hold" grpId="0" nodeType="withEffect">
                                  <p:stCondLst>
                                    <p:cond delay="0"/>
                                  </p:stCondLst>
                                  <p:childTnLst>
                                    <p:animClr clrSpc="rgb" dir="cw">
                                      <p:cBhvr override="childStyle">
                                        <p:cTn id="13" dur="1000" fill="hold"/>
                                        <p:tgtEl>
                                          <p:spTgt spid="211998"/>
                                        </p:tgtEl>
                                        <p:attrNameLst>
                                          <p:attrName>style.color</p:attrName>
                                        </p:attrNameLst>
                                      </p:cBhvr>
                                      <p:to>
                                        <a:srgbClr val="FFCC00"/>
                                      </p:to>
                                    </p:animClr>
                                  </p:childTnLst>
                                </p:cTn>
                              </p:par>
                              <p:par>
                                <p:cTn id="14" presetID="3" presetClass="emph" presetSubtype="2" fill="hold" grpId="0" nodeType="withEffect">
                                  <p:stCondLst>
                                    <p:cond delay="0"/>
                                  </p:stCondLst>
                                  <p:childTnLst>
                                    <p:animClr clrSpc="rgb" dir="cw">
                                      <p:cBhvr override="childStyle">
                                        <p:cTn id="15" dur="1000" fill="hold"/>
                                        <p:tgtEl>
                                          <p:spTgt spid="211999"/>
                                        </p:tgtEl>
                                        <p:attrNameLst>
                                          <p:attrName>style.color</p:attrName>
                                        </p:attrNameLst>
                                      </p:cBhvr>
                                      <p:to>
                                        <a:srgbClr val="FFCC00"/>
                                      </p:to>
                                    </p:animClr>
                                  </p:childTnLst>
                                </p:cTn>
                              </p:par>
                              <p:par>
                                <p:cTn id="16" presetID="3" presetClass="emph" presetSubtype="2" fill="hold" grpId="0" nodeType="withEffect">
                                  <p:stCondLst>
                                    <p:cond delay="0"/>
                                  </p:stCondLst>
                                  <p:childTnLst>
                                    <p:animClr clrSpc="rgb" dir="cw">
                                      <p:cBhvr override="childStyle">
                                        <p:cTn id="17" dur="1000" fill="hold"/>
                                        <p:tgtEl>
                                          <p:spTgt spid="212000"/>
                                        </p:tgtEl>
                                        <p:attrNameLst>
                                          <p:attrName>style.color</p:attrName>
                                        </p:attrNameLst>
                                      </p:cBhvr>
                                      <p:to>
                                        <a:srgbClr val="FFCC00"/>
                                      </p:to>
                                    </p:animClr>
                                  </p:childTnLst>
                                </p:cTn>
                              </p:par>
                              <p:par>
                                <p:cTn id="18" presetID="3" presetClass="emph" presetSubtype="2" fill="hold" grpId="0" nodeType="withEffect">
                                  <p:stCondLst>
                                    <p:cond delay="0"/>
                                  </p:stCondLst>
                                  <p:childTnLst>
                                    <p:animClr clrSpc="rgb" dir="cw">
                                      <p:cBhvr override="childStyle">
                                        <p:cTn id="19" dur="1000" fill="hold"/>
                                        <p:tgtEl>
                                          <p:spTgt spid="212001"/>
                                        </p:tgtEl>
                                        <p:attrNameLst>
                                          <p:attrName>style.color</p:attrName>
                                        </p:attrNameLst>
                                      </p:cBhvr>
                                      <p:to>
                                        <a:srgbClr val="FFCC00"/>
                                      </p:to>
                                    </p:animClr>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12114">
                                            <p:txEl>
                                              <p:pRg st="1" end="1"/>
                                            </p:txEl>
                                          </p:spTgt>
                                        </p:tgtEl>
                                        <p:attrNameLst>
                                          <p:attrName>style.visibility</p:attrName>
                                        </p:attrNameLst>
                                      </p:cBhvr>
                                      <p:to>
                                        <p:strVal val="visible"/>
                                      </p:to>
                                    </p:set>
                                    <p:animEffect transition="in" filter="fade">
                                      <p:cBhvr>
                                        <p:cTn id="24" dur="1000"/>
                                        <p:tgtEl>
                                          <p:spTgt spid="212114">
                                            <p:txEl>
                                              <p:pRg st="1" end="1"/>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2115"/>
                                        </p:tgtEl>
                                        <p:attrNameLst>
                                          <p:attrName>style.visibility</p:attrName>
                                        </p:attrNameLst>
                                      </p:cBhvr>
                                      <p:to>
                                        <p:strVal val="visible"/>
                                      </p:to>
                                    </p:set>
                                    <p:animEffect transition="in" filter="fade">
                                      <p:cBhvr>
                                        <p:cTn id="27" dur="1000"/>
                                        <p:tgtEl>
                                          <p:spTgt spid="212115"/>
                                        </p:tgtEl>
                                      </p:cBhvr>
                                    </p:animEffect>
                                  </p:childTnLst>
                                </p:cTn>
                              </p:par>
                              <p:par>
                                <p:cTn id="28" presetID="3" presetClass="emph" presetSubtype="2" fill="hold" grpId="0" nodeType="withEffect">
                                  <p:stCondLst>
                                    <p:cond delay="1000"/>
                                  </p:stCondLst>
                                  <p:childTnLst>
                                    <p:animClr clrSpc="rgb" dir="cw">
                                      <p:cBhvr override="childStyle">
                                        <p:cTn id="29" dur="1000" fill="hold"/>
                                        <p:tgtEl>
                                          <p:spTgt spid="212089"/>
                                        </p:tgtEl>
                                        <p:attrNameLst>
                                          <p:attrName>style.color</p:attrName>
                                        </p:attrNameLst>
                                      </p:cBhvr>
                                      <p:to>
                                        <a:srgbClr val="FFCC00"/>
                                      </p:to>
                                    </p:animClr>
                                  </p:childTnLst>
                                </p:cTn>
                              </p:par>
                              <p:par>
                                <p:cTn id="30" presetID="3" presetClass="emph" presetSubtype="2" fill="hold" grpId="0" nodeType="withEffect">
                                  <p:stCondLst>
                                    <p:cond delay="1000"/>
                                  </p:stCondLst>
                                  <p:childTnLst>
                                    <p:animClr clrSpc="rgb" dir="cw">
                                      <p:cBhvr override="childStyle">
                                        <p:cTn id="31" dur="1000" fill="hold"/>
                                        <p:tgtEl>
                                          <p:spTgt spid="212072"/>
                                        </p:tgtEl>
                                        <p:attrNameLst>
                                          <p:attrName>style.color</p:attrName>
                                        </p:attrNameLst>
                                      </p:cBhvr>
                                      <p:to>
                                        <a:srgbClr val="FFCC00"/>
                                      </p:to>
                                    </p:animClr>
                                  </p:childTnLst>
                                </p:cTn>
                              </p:par>
                              <p:par>
                                <p:cTn id="32" presetID="3" presetClass="emph" presetSubtype="2" fill="hold" grpId="0" nodeType="withEffect">
                                  <p:stCondLst>
                                    <p:cond delay="1000"/>
                                  </p:stCondLst>
                                  <p:childTnLst>
                                    <p:animClr clrSpc="rgb" dir="cw">
                                      <p:cBhvr override="childStyle">
                                        <p:cTn id="33" dur="1000" fill="hold"/>
                                        <p:tgtEl>
                                          <p:spTgt spid="212071"/>
                                        </p:tgtEl>
                                        <p:attrNameLst>
                                          <p:attrName>style.color</p:attrName>
                                        </p:attrNameLst>
                                      </p:cBhvr>
                                      <p:to>
                                        <a:srgbClr val="FFCC00"/>
                                      </p:to>
                                    </p:animClr>
                                  </p:childTnLst>
                                </p:cTn>
                              </p:par>
                              <p:par>
                                <p:cTn id="34" presetID="3" presetClass="emph" presetSubtype="2" fill="hold" grpId="0" nodeType="withEffect">
                                  <p:stCondLst>
                                    <p:cond delay="1000"/>
                                  </p:stCondLst>
                                  <p:childTnLst>
                                    <p:animClr clrSpc="rgb" dir="cw">
                                      <p:cBhvr override="childStyle">
                                        <p:cTn id="35" dur="1000" fill="hold"/>
                                        <p:tgtEl>
                                          <p:spTgt spid="212070"/>
                                        </p:tgtEl>
                                        <p:attrNameLst>
                                          <p:attrName>style.color</p:attrName>
                                        </p:attrNameLst>
                                      </p:cBhvr>
                                      <p:to>
                                        <a:srgbClr val="FFCC00"/>
                                      </p:to>
                                    </p:animClr>
                                  </p:childTnLst>
                                </p:cTn>
                              </p:par>
                              <p:par>
                                <p:cTn id="36" presetID="3" presetClass="emph" presetSubtype="2" fill="hold" grpId="0" nodeType="withEffect">
                                  <p:stCondLst>
                                    <p:cond delay="1000"/>
                                  </p:stCondLst>
                                  <p:childTnLst>
                                    <p:animClr clrSpc="rgb" dir="cw">
                                      <p:cBhvr override="childStyle">
                                        <p:cTn id="37" dur="1000" fill="hold"/>
                                        <p:tgtEl>
                                          <p:spTgt spid="212069"/>
                                        </p:tgtEl>
                                        <p:attrNameLst>
                                          <p:attrName>style.color</p:attrName>
                                        </p:attrNameLst>
                                      </p:cBhvr>
                                      <p:to>
                                        <a:srgbClr val="FFCC00"/>
                                      </p:to>
                                    </p:animClr>
                                  </p:childTnLst>
                                </p:cTn>
                              </p:par>
                              <p:par>
                                <p:cTn id="38" presetID="3" presetClass="emph" presetSubtype="2" fill="hold" grpId="0" nodeType="withEffect">
                                  <p:stCondLst>
                                    <p:cond delay="1000"/>
                                  </p:stCondLst>
                                  <p:childTnLst>
                                    <p:animClr clrSpc="rgb" dir="cw">
                                      <p:cBhvr override="childStyle">
                                        <p:cTn id="39" dur="1000" fill="hold"/>
                                        <p:tgtEl>
                                          <p:spTgt spid="212068"/>
                                        </p:tgtEl>
                                        <p:attrNameLst>
                                          <p:attrName>style.color</p:attrName>
                                        </p:attrNameLst>
                                      </p:cBhvr>
                                      <p:to>
                                        <a:srgbClr val="FFCC00"/>
                                      </p:to>
                                    </p:animClr>
                                  </p:childTnLst>
                                </p:cTn>
                              </p:par>
                              <p:par>
                                <p:cTn id="40" presetID="10" presetClass="entr" presetSubtype="0" fill="hold" nodeType="withEffect">
                                  <p:stCondLst>
                                    <p:cond delay="1000"/>
                                  </p:stCondLst>
                                  <p:childTnLst>
                                    <p:set>
                                      <p:cBhvr>
                                        <p:cTn id="41" dur="1" fill="hold">
                                          <p:stCondLst>
                                            <p:cond delay="0"/>
                                          </p:stCondLst>
                                        </p:cTn>
                                        <p:tgtEl>
                                          <p:spTgt spid="212116"/>
                                        </p:tgtEl>
                                        <p:attrNameLst>
                                          <p:attrName>style.visibility</p:attrName>
                                        </p:attrNameLst>
                                      </p:cBhvr>
                                      <p:to>
                                        <p:strVal val="visible"/>
                                      </p:to>
                                    </p:set>
                                    <p:animEffect transition="in" filter="fade">
                                      <p:cBhvr>
                                        <p:cTn id="42" dur="1000"/>
                                        <p:tgtEl>
                                          <p:spTgt spid="212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96" grpId="0"/>
      <p:bldP spid="211997" grpId="0"/>
      <p:bldP spid="211998" grpId="0"/>
      <p:bldP spid="211999" grpId="0"/>
      <p:bldP spid="212000" grpId="0"/>
      <p:bldP spid="212001" grpId="0"/>
      <p:bldP spid="212068" grpId="0"/>
      <p:bldP spid="212069" grpId="0"/>
      <p:bldP spid="212070" grpId="0"/>
      <p:bldP spid="212071" grpId="0"/>
      <p:bldP spid="212072" grpId="0"/>
      <p:bldP spid="212089" grpId="0"/>
      <p:bldP spid="21211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138238" y="1241425"/>
            <a:ext cx="5048250" cy="1708150"/>
            <a:chOff x="717" y="782"/>
            <a:chExt cx="3180" cy="1076"/>
          </a:xfrm>
        </p:grpSpPr>
        <p:grpSp>
          <p:nvGrpSpPr>
            <p:cNvPr id="29844" name="Group 3"/>
            <p:cNvGrpSpPr>
              <a:grpSpLocks/>
            </p:cNvGrpSpPr>
            <p:nvPr/>
          </p:nvGrpSpPr>
          <p:grpSpPr bwMode="auto">
            <a:xfrm>
              <a:off x="725" y="782"/>
              <a:ext cx="1990" cy="474"/>
              <a:chOff x="725" y="782"/>
              <a:chExt cx="1990" cy="474"/>
            </a:xfrm>
          </p:grpSpPr>
          <p:grpSp>
            <p:nvGrpSpPr>
              <p:cNvPr id="29893" name="Group 4"/>
              <p:cNvGrpSpPr>
                <a:grpSpLocks/>
              </p:cNvGrpSpPr>
              <p:nvPr/>
            </p:nvGrpSpPr>
            <p:grpSpPr bwMode="auto">
              <a:xfrm>
                <a:off x="725" y="782"/>
                <a:ext cx="1699" cy="474"/>
                <a:chOff x="725" y="782"/>
                <a:chExt cx="1699" cy="474"/>
              </a:xfrm>
            </p:grpSpPr>
            <p:grpSp>
              <p:nvGrpSpPr>
                <p:cNvPr id="29898" name="Group 5"/>
                <p:cNvGrpSpPr>
                  <a:grpSpLocks/>
                </p:cNvGrpSpPr>
                <p:nvPr/>
              </p:nvGrpSpPr>
              <p:grpSpPr bwMode="auto">
                <a:xfrm>
                  <a:off x="725" y="782"/>
                  <a:ext cx="522" cy="474"/>
                  <a:chOff x="725" y="782"/>
                  <a:chExt cx="522" cy="474"/>
                </a:xfrm>
              </p:grpSpPr>
              <p:sp>
                <p:nvSpPr>
                  <p:cNvPr id="214022" name="Text Box 6"/>
                  <p:cNvSpPr txBox="1">
                    <a:spLocks noChangeArrowheads="1"/>
                  </p:cNvSpPr>
                  <p:nvPr/>
                </p:nvSpPr>
                <p:spPr bwMode="auto">
                  <a:xfrm>
                    <a:off x="744"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T</a:t>
                    </a:r>
                  </a:p>
                </p:txBody>
              </p:sp>
              <p:grpSp>
                <p:nvGrpSpPr>
                  <p:cNvPr id="29920" name="Group 7"/>
                  <p:cNvGrpSpPr>
                    <a:grpSpLocks/>
                  </p:cNvGrpSpPr>
                  <p:nvPr/>
                </p:nvGrpSpPr>
                <p:grpSpPr bwMode="auto">
                  <a:xfrm>
                    <a:off x="725" y="782"/>
                    <a:ext cx="317" cy="122"/>
                    <a:chOff x="672" y="2781"/>
                    <a:chExt cx="317" cy="202"/>
                  </a:xfrm>
                </p:grpSpPr>
                <p:sp>
                  <p:nvSpPr>
                    <p:cNvPr id="214024" name="Line 8"/>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025" name="Line 9"/>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29899" name="Group 10"/>
                <p:cNvGrpSpPr>
                  <a:grpSpLocks/>
                </p:cNvGrpSpPr>
                <p:nvPr/>
              </p:nvGrpSpPr>
              <p:grpSpPr bwMode="auto">
                <a:xfrm>
                  <a:off x="1029" y="782"/>
                  <a:ext cx="522" cy="474"/>
                  <a:chOff x="1029" y="782"/>
                  <a:chExt cx="522" cy="474"/>
                </a:xfrm>
              </p:grpSpPr>
              <p:sp>
                <p:nvSpPr>
                  <p:cNvPr id="214027" name="Text Box 11"/>
                  <p:cNvSpPr txBox="1">
                    <a:spLocks noChangeArrowheads="1"/>
                  </p:cNvSpPr>
                  <p:nvPr/>
                </p:nvSpPr>
                <p:spPr bwMode="auto">
                  <a:xfrm>
                    <a:off x="1048"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T</a:t>
                    </a:r>
                  </a:p>
                </p:txBody>
              </p:sp>
              <p:grpSp>
                <p:nvGrpSpPr>
                  <p:cNvPr id="29916" name="Group 12"/>
                  <p:cNvGrpSpPr>
                    <a:grpSpLocks/>
                  </p:cNvGrpSpPr>
                  <p:nvPr/>
                </p:nvGrpSpPr>
                <p:grpSpPr bwMode="auto">
                  <a:xfrm>
                    <a:off x="1029" y="782"/>
                    <a:ext cx="317" cy="122"/>
                    <a:chOff x="672" y="2781"/>
                    <a:chExt cx="317" cy="202"/>
                  </a:xfrm>
                </p:grpSpPr>
                <p:sp>
                  <p:nvSpPr>
                    <p:cNvPr id="214029" name="Line 13"/>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030" name="Line 14"/>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29900" name="Group 15"/>
                <p:cNvGrpSpPr>
                  <a:grpSpLocks/>
                </p:cNvGrpSpPr>
                <p:nvPr/>
              </p:nvGrpSpPr>
              <p:grpSpPr bwMode="auto">
                <a:xfrm>
                  <a:off x="1315" y="782"/>
                  <a:ext cx="527" cy="474"/>
                  <a:chOff x="1315" y="782"/>
                  <a:chExt cx="527" cy="474"/>
                </a:xfrm>
              </p:grpSpPr>
              <p:sp>
                <p:nvSpPr>
                  <p:cNvPr id="214032" name="Text Box 16"/>
                  <p:cNvSpPr txBox="1">
                    <a:spLocks noChangeArrowheads="1"/>
                  </p:cNvSpPr>
                  <p:nvPr/>
                </p:nvSpPr>
                <p:spPr bwMode="auto">
                  <a:xfrm>
                    <a:off x="1339"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A</a:t>
                    </a:r>
                  </a:p>
                </p:txBody>
              </p:sp>
              <p:grpSp>
                <p:nvGrpSpPr>
                  <p:cNvPr id="29912" name="Group 17"/>
                  <p:cNvGrpSpPr>
                    <a:grpSpLocks/>
                  </p:cNvGrpSpPr>
                  <p:nvPr/>
                </p:nvGrpSpPr>
                <p:grpSpPr bwMode="auto">
                  <a:xfrm>
                    <a:off x="1315" y="782"/>
                    <a:ext cx="317" cy="122"/>
                    <a:chOff x="672" y="2781"/>
                    <a:chExt cx="317" cy="202"/>
                  </a:xfrm>
                </p:grpSpPr>
                <p:sp>
                  <p:nvSpPr>
                    <p:cNvPr id="214034" name="Line 18"/>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035" name="Line 19"/>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29901" name="Group 20"/>
                <p:cNvGrpSpPr>
                  <a:grpSpLocks/>
                </p:cNvGrpSpPr>
                <p:nvPr/>
              </p:nvGrpSpPr>
              <p:grpSpPr bwMode="auto">
                <a:xfrm>
                  <a:off x="1619" y="782"/>
                  <a:ext cx="514" cy="474"/>
                  <a:chOff x="1619" y="782"/>
                  <a:chExt cx="514" cy="474"/>
                </a:xfrm>
              </p:grpSpPr>
              <p:sp>
                <p:nvSpPr>
                  <p:cNvPr id="214037" name="Text Box 21"/>
                  <p:cNvSpPr txBox="1">
                    <a:spLocks noChangeArrowheads="1"/>
                  </p:cNvSpPr>
                  <p:nvPr/>
                </p:nvSpPr>
                <p:spPr bwMode="auto">
                  <a:xfrm>
                    <a:off x="1630"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C</a:t>
                    </a:r>
                  </a:p>
                </p:txBody>
              </p:sp>
              <p:grpSp>
                <p:nvGrpSpPr>
                  <p:cNvPr id="29908" name="Group 22"/>
                  <p:cNvGrpSpPr>
                    <a:grpSpLocks/>
                  </p:cNvGrpSpPr>
                  <p:nvPr/>
                </p:nvGrpSpPr>
                <p:grpSpPr bwMode="auto">
                  <a:xfrm>
                    <a:off x="1619" y="782"/>
                    <a:ext cx="317" cy="122"/>
                    <a:chOff x="672" y="2781"/>
                    <a:chExt cx="317" cy="202"/>
                  </a:xfrm>
                </p:grpSpPr>
                <p:sp>
                  <p:nvSpPr>
                    <p:cNvPr id="214039" name="Line 23"/>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040" name="Line 24"/>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29902" name="Group 25"/>
                <p:cNvGrpSpPr>
                  <a:grpSpLocks/>
                </p:cNvGrpSpPr>
                <p:nvPr/>
              </p:nvGrpSpPr>
              <p:grpSpPr bwMode="auto">
                <a:xfrm>
                  <a:off x="1905" y="782"/>
                  <a:ext cx="519" cy="474"/>
                  <a:chOff x="1905" y="782"/>
                  <a:chExt cx="519" cy="474"/>
                </a:xfrm>
              </p:grpSpPr>
              <p:sp>
                <p:nvSpPr>
                  <p:cNvPr id="214042" name="Text Box 26"/>
                  <p:cNvSpPr txBox="1">
                    <a:spLocks noChangeArrowheads="1"/>
                  </p:cNvSpPr>
                  <p:nvPr/>
                </p:nvSpPr>
                <p:spPr bwMode="auto">
                  <a:xfrm>
                    <a:off x="1921"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T</a:t>
                    </a:r>
                  </a:p>
                </p:txBody>
              </p:sp>
              <p:grpSp>
                <p:nvGrpSpPr>
                  <p:cNvPr id="29904" name="Group 27"/>
                  <p:cNvGrpSpPr>
                    <a:grpSpLocks/>
                  </p:cNvGrpSpPr>
                  <p:nvPr/>
                </p:nvGrpSpPr>
                <p:grpSpPr bwMode="auto">
                  <a:xfrm>
                    <a:off x="1905" y="782"/>
                    <a:ext cx="317" cy="122"/>
                    <a:chOff x="672" y="2781"/>
                    <a:chExt cx="317" cy="202"/>
                  </a:xfrm>
                </p:grpSpPr>
                <p:sp>
                  <p:nvSpPr>
                    <p:cNvPr id="214044" name="Line 28"/>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045" name="Line 29"/>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sp>
            <p:nvSpPr>
              <p:cNvPr id="214046" name="Text Box 30"/>
              <p:cNvSpPr txBox="1">
                <a:spLocks noChangeArrowheads="1"/>
              </p:cNvSpPr>
              <p:nvPr/>
            </p:nvSpPr>
            <p:spPr bwMode="auto">
              <a:xfrm>
                <a:off x="2212"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rgbClr val="FFCC00"/>
                    </a:solidFill>
                  </a:rPr>
                  <a:t>C</a:t>
                </a:r>
              </a:p>
            </p:txBody>
          </p:sp>
          <p:grpSp>
            <p:nvGrpSpPr>
              <p:cNvPr id="29895" name="Group 31"/>
              <p:cNvGrpSpPr>
                <a:grpSpLocks/>
              </p:cNvGrpSpPr>
              <p:nvPr/>
            </p:nvGrpSpPr>
            <p:grpSpPr bwMode="auto">
              <a:xfrm>
                <a:off x="2186" y="782"/>
                <a:ext cx="317" cy="122"/>
                <a:chOff x="672" y="2781"/>
                <a:chExt cx="317" cy="202"/>
              </a:xfrm>
            </p:grpSpPr>
            <p:sp>
              <p:nvSpPr>
                <p:cNvPr id="214048" name="Line 32"/>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049" name="Line 33"/>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29845" name="Group 34"/>
            <p:cNvGrpSpPr>
              <a:grpSpLocks/>
            </p:cNvGrpSpPr>
            <p:nvPr/>
          </p:nvGrpSpPr>
          <p:grpSpPr bwMode="auto">
            <a:xfrm>
              <a:off x="717" y="1351"/>
              <a:ext cx="3180" cy="507"/>
              <a:chOff x="717" y="1351"/>
              <a:chExt cx="3180" cy="507"/>
            </a:xfrm>
          </p:grpSpPr>
          <p:grpSp>
            <p:nvGrpSpPr>
              <p:cNvPr id="29846" name="Group 35"/>
              <p:cNvGrpSpPr>
                <a:grpSpLocks/>
              </p:cNvGrpSpPr>
              <p:nvPr/>
            </p:nvGrpSpPr>
            <p:grpSpPr bwMode="auto">
              <a:xfrm>
                <a:off x="717" y="1351"/>
                <a:ext cx="1725" cy="507"/>
                <a:chOff x="717" y="1351"/>
                <a:chExt cx="1725" cy="507"/>
              </a:xfrm>
            </p:grpSpPr>
            <p:grpSp>
              <p:nvGrpSpPr>
                <p:cNvPr id="29868" name="Group 36"/>
                <p:cNvGrpSpPr>
                  <a:grpSpLocks/>
                </p:cNvGrpSpPr>
                <p:nvPr/>
              </p:nvGrpSpPr>
              <p:grpSpPr bwMode="auto">
                <a:xfrm>
                  <a:off x="717" y="1351"/>
                  <a:ext cx="548" cy="507"/>
                  <a:chOff x="717" y="1351"/>
                  <a:chExt cx="548" cy="507"/>
                </a:xfrm>
              </p:grpSpPr>
              <p:sp>
                <p:nvSpPr>
                  <p:cNvPr id="214053" name="Text Box 37"/>
                  <p:cNvSpPr txBox="1">
                    <a:spLocks noChangeArrowheads="1"/>
                  </p:cNvSpPr>
                  <p:nvPr/>
                </p:nvSpPr>
                <p:spPr bwMode="auto">
                  <a:xfrm>
                    <a:off x="762"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A</a:t>
                    </a:r>
                  </a:p>
                </p:txBody>
              </p:sp>
              <p:grpSp>
                <p:nvGrpSpPr>
                  <p:cNvPr id="29890" name="Group 38"/>
                  <p:cNvGrpSpPr>
                    <a:grpSpLocks/>
                  </p:cNvGrpSpPr>
                  <p:nvPr/>
                </p:nvGrpSpPr>
                <p:grpSpPr bwMode="auto">
                  <a:xfrm flipV="1">
                    <a:off x="717" y="1736"/>
                    <a:ext cx="317" cy="122"/>
                    <a:chOff x="672" y="2781"/>
                    <a:chExt cx="317" cy="202"/>
                  </a:xfrm>
                </p:grpSpPr>
                <p:sp>
                  <p:nvSpPr>
                    <p:cNvPr id="214055" name="Line 39"/>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056" name="Line 40"/>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29869" name="Group 41"/>
                <p:cNvGrpSpPr>
                  <a:grpSpLocks/>
                </p:cNvGrpSpPr>
                <p:nvPr/>
              </p:nvGrpSpPr>
              <p:grpSpPr bwMode="auto">
                <a:xfrm>
                  <a:off x="1021" y="1351"/>
                  <a:ext cx="548" cy="507"/>
                  <a:chOff x="1021" y="1351"/>
                  <a:chExt cx="548" cy="507"/>
                </a:xfrm>
              </p:grpSpPr>
              <p:sp>
                <p:nvSpPr>
                  <p:cNvPr id="214058" name="Text Box 42"/>
                  <p:cNvSpPr txBox="1">
                    <a:spLocks noChangeArrowheads="1"/>
                  </p:cNvSpPr>
                  <p:nvPr/>
                </p:nvSpPr>
                <p:spPr bwMode="auto">
                  <a:xfrm>
                    <a:off x="1066"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A</a:t>
                    </a:r>
                  </a:p>
                </p:txBody>
              </p:sp>
              <p:grpSp>
                <p:nvGrpSpPr>
                  <p:cNvPr id="29886" name="Group 43"/>
                  <p:cNvGrpSpPr>
                    <a:grpSpLocks/>
                  </p:cNvGrpSpPr>
                  <p:nvPr/>
                </p:nvGrpSpPr>
                <p:grpSpPr bwMode="auto">
                  <a:xfrm flipV="1">
                    <a:off x="1021" y="1736"/>
                    <a:ext cx="317" cy="122"/>
                    <a:chOff x="672" y="2781"/>
                    <a:chExt cx="317" cy="202"/>
                  </a:xfrm>
                </p:grpSpPr>
                <p:sp>
                  <p:nvSpPr>
                    <p:cNvPr id="214060" name="Line 44"/>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061" name="Line 45"/>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29870" name="Group 46"/>
                <p:cNvGrpSpPr>
                  <a:grpSpLocks/>
                </p:cNvGrpSpPr>
                <p:nvPr/>
              </p:nvGrpSpPr>
              <p:grpSpPr bwMode="auto">
                <a:xfrm>
                  <a:off x="1307" y="1351"/>
                  <a:ext cx="553" cy="507"/>
                  <a:chOff x="1307" y="1351"/>
                  <a:chExt cx="553" cy="507"/>
                </a:xfrm>
              </p:grpSpPr>
              <p:sp>
                <p:nvSpPr>
                  <p:cNvPr id="214063" name="Text Box 47"/>
                  <p:cNvSpPr txBox="1">
                    <a:spLocks noChangeArrowheads="1"/>
                  </p:cNvSpPr>
                  <p:nvPr/>
                </p:nvSpPr>
                <p:spPr bwMode="auto">
                  <a:xfrm>
                    <a:off x="1357"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T</a:t>
                    </a:r>
                  </a:p>
                </p:txBody>
              </p:sp>
              <p:grpSp>
                <p:nvGrpSpPr>
                  <p:cNvPr id="29882" name="Group 48"/>
                  <p:cNvGrpSpPr>
                    <a:grpSpLocks/>
                  </p:cNvGrpSpPr>
                  <p:nvPr/>
                </p:nvGrpSpPr>
                <p:grpSpPr bwMode="auto">
                  <a:xfrm flipV="1">
                    <a:off x="1307" y="1736"/>
                    <a:ext cx="317" cy="122"/>
                    <a:chOff x="672" y="2781"/>
                    <a:chExt cx="317" cy="202"/>
                  </a:xfrm>
                </p:grpSpPr>
                <p:sp>
                  <p:nvSpPr>
                    <p:cNvPr id="214065" name="Line 49"/>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066" name="Line 50"/>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29871" name="Group 51"/>
                <p:cNvGrpSpPr>
                  <a:grpSpLocks/>
                </p:cNvGrpSpPr>
                <p:nvPr/>
              </p:nvGrpSpPr>
              <p:grpSpPr bwMode="auto">
                <a:xfrm>
                  <a:off x="1611" y="1351"/>
                  <a:ext cx="540" cy="507"/>
                  <a:chOff x="1611" y="1351"/>
                  <a:chExt cx="540" cy="507"/>
                </a:xfrm>
              </p:grpSpPr>
              <p:sp>
                <p:nvSpPr>
                  <p:cNvPr id="214068" name="Text Box 52"/>
                  <p:cNvSpPr txBox="1">
                    <a:spLocks noChangeArrowheads="1"/>
                  </p:cNvSpPr>
                  <p:nvPr/>
                </p:nvSpPr>
                <p:spPr bwMode="auto">
                  <a:xfrm>
                    <a:off x="1648"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G</a:t>
                    </a:r>
                  </a:p>
                </p:txBody>
              </p:sp>
              <p:grpSp>
                <p:nvGrpSpPr>
                  <p:cNvPr id="29878" name="Group 53"/>
                  <p:cNvGrpSpPr>
                    <a:grpSpLocks/>
                  </p:cNvGrpSpPr>
                  <p:nvPr/>
                </p:nvGrpSpPr>
                <p:grpSpPr bwMode="auto">
                  <a:xfrm flipV="1">
                    <a:off x="1611" y="1736"/>
                    <a:ext cx="317" cy="122"/>
                    <a:chOff x="672" y="2781"/>
                    <a:chExt cx="317" cy="202"/>
                  </a:xfrm>
                </p:grpSpPr>
                <p:sp>
                  <p:nvSpPr>
                    <p:cNvPr id="214070" name="Line 54"/>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071" name="Line 55"/>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29872" name="Group 56"/>
                <p:cNvGrpSpPr>
                  <a:grpSpLocks/>
                </p:cNvGrpSpPr>
                <p:nvPr/>
              </p:nvGrpSpPr>
              <p:grpSpPr bwMode="auto">
                <a:xfrm>
                  <a:off x="1897" y="1351"/>
                  <a:ext cx="545" cy="507"/>
                  <a:chOff x="1897" y="1351"/>
                  <a:chExt cx="545" cy="507"/>
                </a:xfrm>
              </p:grpSpPr>
              <p:sp>
                <p:nvSpPr>
                  <p:cNvPr id="214073" name="Text Box 57"/>
                  <p:cNvSpPr txBox="1">
                    <a:spLocks noChangeArrowheads="1"/>
                  </p:cNvSpPr>
                  <p:nvPr/>
                </p:nvSpPr>
                <p:spPr bwMode="auto">
                  <a:xfrm>
                    <a:off x="1939"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A</a:t>
                    </a:r>
                  </a:p>
                </p:txBody>
              </p:sp>
              <p:grpSp>
                <p:nvGrpSpPr>
                  <p:cNvPr id="29874" name="Group 58"/>
                  <p:cNvGrpSpPr>
                    <a:grpSpLocks/>
                  </p:cNvGrpSpPr>
                  <p:nvPr/>
                </p:nvGrpSpPr>
                <p:grpSpPr bwMode="auto">
                  <a:xfrm flipV="1">
                    <a:off x="1897" y="1736"/>
                    <a:ext cx="317" cy="122"/>
                    <a:chOff x="672" y="2781"/>
                    <a:chExt cx="317" cy="202"/>
                  </a:xfrm>
                </p:grpSpPr>
                <p:sp>
                  <p:nvSpPr>
                    <p:cNvPr id="214075" name="Line 59"/>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076" name="Line 60"/>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sp>
            <p:nvSpPr>
              <p:cNvPr id="214077" name="Text Box 61"/>
              <p:cNvSpPr txBox="1">
                <a:spLocks noChangeArrowheads="1"/>
              </p:cNvSpPr>
              <p:nvPr/>
            </p:nvSpPr>
            <p:spPr bwMode="auto">
              <a:xfrm>
                <a:off x="2230"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rgbClr val="FFCC00"/>
                    </a:solidFill>
                  </a:rPr>
                  <a:t>G</a:t>
                </a:r>
              </a:p>
            </p:txBody>
          </p:sp>
          <p:sp>
            <p:nvSpPr>
              <p:cNvPr id="214078" name="Text Box 62"/>
              <p:cNvSpPr txBox="1">
                <a:spLocks noChangeArrowheads="1"/>
              </p:cNvSpPr>
              <p:nvPr/>
            </p:nvSpPr>
            <p:spPr bwMode="auto">
              <a:xfrm>
                <a:off x="2521"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rgbClr val="FFCC00"/>
                    </a:solidFill>
                  </a:rPr>
                  <a:t>C</a:t>
                </a:r>
              </a:p>
            </p:txBody>
          </p:sp>
          <p:sp>
            <p:nvSpPr>
              <p:cNvPr id="214079" name="Text Box 63"/>
              <p:cNvSpPr txBox="1">
                <a:spLocks noChangeArrowheads="1"/>
              </p:cNvSpPr>
              <p:nvPr/>
            </p:nvSpPr>
            <p:spPr bwMode="auto">
              <a:xfrm>
                <a:off x="2812"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rgbClr val="FFCC00"/>
                    </a:solidFill>
                  </a:rPr>
                  <a:t>A</a:t>
                </a:r>
              </a:p>
            </p:txBody>
          </p:sp>
          <p:sp>
            <p:nvSpPr>
              <p:cNvPr id="214080" name="Text Box 64"/>
              <p:cNvSpPr txBox="1">
                <a:spLocks noChangeArrowheads="1"/>
              </p:cNvSpPr>
              <p:nvPr/>
            </p:nvSpPr>
            <p:spPr bwMode="auto">
              <a:xfrm>
                <a:off x="3103"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rgbClr val="FFCC00"/>
                    </a:solidFill>
                  </a:rPr>
                  <a:t>T</a:t>
                </a:r>
              </a:p>
            </p:txBody>
          </p:sp>
          <p:sp>
            <p:nvSpPr>
              <p:cNvPr id="214081" name="Text Box 65"/>
              <p:cNvSpPr txBox="1">
                <a:spLocks noChangeArrowheads="1"/>
              </p:cNvSpPr>
              <p:nvPr/>
            </p:nvSpPr>
            <p:spPr bwMode="auto">
              <a:xfrm>
                <a:off x="3394"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rgbClr val="FFCC00"/>
                    </a:solidFill>
                  </a:rPr>
                  <a:t>G</a:t>
                </a:r>
              </a:p>
            </p:txBody>
          </p:sp>
          <p:grpSp>
            <p:nvGrpSpPr>
              <p:cNvPr id="29852" name="Group 66"/>
              <p:cNvGrpSpPr>
                <a:grpSpLocks/>
              </p:cNvGrpSpPr>
              <p:nvPr/>
            </p:nvGrpSpPr>
            <p:grpSpPr bwMode="auto">
              <a:xfrm>
                <a:off x="2178" y="1736"/>
                <a:ext cx="1497" cy="122"/>
                <a:chOff x="2178" y="1736"/>
                <a:chExt cx="1497" cy="122"/>
              </a:xfrm>
            </p:grpSpPr>
            <p:grpSp>
              <p:nvGrpSpPr>
                <p:cNvPr id="29853" name="Group 67"/>
                <p:cNvGrpSpPr>
                  <a:grpSpLocks/>
                </p:cNvGrpSpPr>
                <p:nvPr/>
              </p:nvGrpSpPr>
              <p:grpSpPr bwMode="auto">
                <a:xfrm flipV="1">
                  <a:off x="2178" y="1736"/>
                  <a:ext cx="317" cy="122"/>
                  <a:chOff x="672" y="2781"/>
                  <a:chExt cx="317" cy="202"/>
                </a:xfrm>
              </p:grpSpPr>
              <p:sp>
                <p:nvSpPr>
                  <p:cNvPr id="214084" name="Line 68"/>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085" name="Line 69"/>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nvGrpSpPr>
                <p:cNvPr id="29854" name="Group 70"/>
                <p:cNvGrpSpPr>
                  <a:grpSpLocks/>
                </p:cNvGrpSpPr>
                <p:nvPr/>
              </p:nvGrpSpPr>
              <p:grpSpPr bwMode="auto">
                <a:xfrm flipV="1">
                  <a:off x="2482" y="1736"/>
                  <a:ext cx="317" cy="122"/>
                  <a:chOff x="672" y="2781"/>
                  <a:chExt cx="317" cy="202"/>
                </a:xfrm>
              </p:grpSpPr>
              <p:sp>
                <p:nvSpPr>
                  <p:cNvPr id="214087" name="Line 71"/>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088" name="Line 72"/>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nvGrpSpPr>
                <p:cNvPr id="29855" name="Group 73"/>
                <p:cNvGrpSpPr>
                  <a:grpSpLocks/>
                </p:cNvGrpSpPr>
                <p:nvPr/>
              </p:nvGrpSpPr>
              <p:grpSpPr bwMode="auto">
                <a:xfrm flipV="1">
                  <a:off x="2768" y="1736"/>
                  <a:ext cx="317" cy="122"/>
                  <a:chOff x="672" y="2781"/>
                  <a:chExt cx="317" cy="202"/>
                </a:xfrm>
              </p:grpSpPr>
              <p:sp>
                <p:nvSpPr>
                  <p:cNvPr id="214090" name="Line 74"/>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091" name="Line 75"/>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nvGrpSpPr>
                <p:cNvPr id="29856" name="Group 76"/>
                <p:cNvGrpSpPr>
                  <a:grpSpLocks/>
                </p:cNvGrpSpPr>
                <p:nvPr/>
              </p:nvGrpSpPr>
              <p:grpSpPr bwMode="auto">
                <a:xfrm flipV="1">
                  <a:off x="3072" y="1736"/>
                  <a:ext cx="317" cy="122"/>
                  <a:chOff x="672" y="2781"/>
                  <a:chExt cx="317" cy="202"/>
                </a:xfrm>
              </p:grpSpPr>
              <p:sp>
                <p:nvSpPr>
                  <p:cNvPr id="214093" name="Line 77"/>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094" name="Line 78"/>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nvGrpSpPr>
                <p:cNvPr id="29857" name="Group 79"/>
                <p:cNvGrpSpPr>
                  <a:grpSpLocks/>
                </p:cNvGrpSpPr>
                <p:nvPr/>
              </p:nvGrpSpPr>
              <p:grpSpPr bwMode="auto">
                <a:xfrm flipV="1">
                  <a:off x="3358" y="1736"/>
                  <a:ext cx="317" cy="122"/>
                  <a:chOff x="672" y="2781"/>
                  <a:chExt cx="317" cy="202"/>
                </a:xfrm>
              </p:grpSpPr>
              <p:sp>
                <p:nvSpPr>
                  <p:cNvPr id="214096" name="Line 80"/>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097" name="Line 81"/>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grpSp>
      <p:sp>
        <p:nvSpPr>
          <p:cNvPr id="214098" name="Text Box 82"/>
          <p:cNvSpPr txBox="1">
            <a:spLocks noChangeArrowheads="1"/>
          </p:cNvSpPr>
          <p:nvPr/>
        </p:nvSpPr>
        <p:spPr bwMode="auto">
          <a:xfrm>
            <a:off x="1055688" y="3486150"/>
            <a:ext cx="6824662" cy="2655888"/>
          </a:xfrm>
          <a:prstGeom prst="rect">
            <a:avLst/>
          </a:prstGeom>
          <a:noFill/>
          <a:ln w="9525">
            <a:noFill/>
            <a:miter lim="800000"/>
            <a:headEnd/>
            <a:tailEnd/>
          </a:ln>
          <a:effectLst>
            <a:outerShdw dist="35921" dir="2700000" algn="ctr" rotWithShape="0">
              <a:srgbClr val="000000"/>
            </a:outerShdw>
          </a:effectLst>
        </p:spPr>
        <p:txBody>
          <a:bodyPr>
            <a:spAutoFit/>
          </a:bodyPr>
          <a:lstStyle/>
          <a:p>
            <a:pPr marL="282575" indent="-282575">
              <a:spcBef>
                <a:spcPct val="50000"/>
              </a:spcBef>
              <a:buFontTx/>
              <a:buChar char="•"/>
              <a:defRPr/>
            </a:pPr>
            <a:r>
              <a:rPr lang="en-US" sz="2800" b="1">
                <a:solidFill>
                  <a:srgbClr val="F8F8F8"/>
                </a:solidFill>
              </a:rPr>
              <a:t>Restriction enzyme recognizes sequence CGTACG</a:t>
            </a:r>
          </a:p>
          <a:p>
            <a:pPr marL="282575" indent="-282575">
              <a:spcBef>
                <a:spcPct val="50000"/>
              </a:spcBef>
              <a:buFontTx/>
              <a:buChar char="•"/>
              <a:defRPr/>
            </a:pPr>
            <a:r>
              <a:rPr lang="en-US" sz="2800" b="1">
                <a:solidFill>
                  <a:srgbClr val="F8F8F8"/>
                </a:solidFill>
              </a:rPr>
              <a:t>Cuts after the first C in sequence</a:t>
            </a:r>
          </a:p>
          <a:p>
            <a:pPr marL="282575" indent="-282575">
              <a:spcBef>
                <a:spcPct val="50000"/>
              </a:spcBef>
              <a:buFontTx/>
              <a:buChar char="•"/>
              <a:defRPr/>
            </a:pPr>
            <a:r>
              <a:rPr lang="en-US" sz="2800" b="1">
                <a:solidFill>
                  <a:srgbClr val="F8F8F8"/>
                </a:solidFill>
              </a:rPr>
              <a:t>Bonds in sequence broken, leaving  “sticky ends”</a:t>
            </a:r>
          </a:p>
        </p:txBody>
      </p:sp>
      <p:grpSp>
        <p:nvGrpSpPr>
          <p:cNvPr id="214182" name="Group 83"/>
          <p:cNvGrpSpPr>
            <a:grpSpLocks/>
          </p:cNvGrpSpPr>
          <p:nvPr/>
        </p:nvGrpSpPr>
        <p:grpSpPr bwMode="auto">
          <a:xfrm>
            <a:off x="3952875" y="1241425"/>
            <a:ext cx="4576763" cy="1708150"/>
            <a:chOff x="2490" y="782"/>
            <a:chExt cx="2883" cy="1076"/>
          </a:xfrm>
        </p:grpSpPr>
        <p:grpSp>
          <p:nvGrpSpPr>
            <p:cNvPr id="29776" name="Group 84"/>
            <p:cNvGrpSpPr>
              <a:grpSpLocks/>
            </p:cNvGrpSpPr>
            <p:nvPr/>
          </p:nvGrpSpPr>
          <p:grpSpPr bwMode="auto">
            <a:xfrm>
              <a:off x="2490" y="782"/>
              <a:ext cx="2883" cy="474"/>
              <a:chOff x="2490" y="782"/>
              <a:chExt cx="2883" cy="474"/>
            </a:xfrm>
          </p:grpSpPr>
          <p:sp>
            <p:nvSpPr>
              <p:cNvPr id="214101" name="Text Box 85"/>
              <p:cNvSpPr txBox="1">
                <a:spLocks noChangeArrowheads="1"/>
              </p:cNvSpPr>
              <p:nvPr/>
            </p:nvSpPr>
            <p:spPr bwMode="auto">
              <a:xfrm>
                <a:off x="2503"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rgbClr val="FFCC00"/>
                    </a:solidFill>
                  </a:rPr>
                  <a:t>G</a:t>
                </a:r>
              </a:p>
            </p:txBody>
          </p:sp>
          <p:sp>
            <p:nvSpPr>
              <p:cNvPr id="214102" name="Text Box 86"/>
              <p:cNvSpPr txBox="1">
                <a:spLocks noChangeArrowheads="1"/>
              </p:cNvSpPr>
              <p:nvPr/>
            </p:nvSpPr>
            <p:spPr bwMode="auto">
              <a:xfrm>
                <a:off x="2794"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rgbClr val="FFCC00"/>
                    </a:solidFill>
                  </a:rPr>
                  <a:t>T</a:t>
                </a:r>
              </a:p>
            </p:txBody>
          </p:sp>
          <p:sp>
            <p:nvSpPr>
              <p:cNvPr id="214103" name="Text Box 87"/>
              <p:cNvSpPr txBox="1">
                <a:spLocks noChangeArrowheads="1"/>
              </p:cNvSpPr>
              <p:nvPr/>
            </p:nvSpPr>
            <p:spPr bwMode="auto">
              <a:xfrm>
                <a:off x="3085"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rgbClr val="FFCC00"/>
                    </a:solidFill>
                  </a:rPr>
                  <a:t>A</a:t>
                </a:r>
              </a:p>
            </p:txBody>
          </p:sp>
          <p:sp>
            <p:nvSpPr>
              <p:cNvPr id="214104" name="Text Box 88"/>
              <p:cNvSpPr txBox="1">
                <a:spLocks noChangeArrowheads="1"/>
              </p:cNvSpPr>
              <p:nvPr/>
            </p:nvSpPr>
            <p:spPr bwMode="auto">
              <a:xfrm>
                <a:off x="3376"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rgbClr val="FFCC00"/>
                    </a:solidFill>
                  </a:rPr>
                  <a:t>C</a:t>
                </a:r>
              </a:p>
            </p:txBody>
          </p:sp>
          <p:sp>
            <p:nvSpPr>
              <p:cNvPr id="214105" name="Text Box 89"/>
              <p:cNvSpPr txBox="1">
                <a:spLocks noChangeArrowheads="1"/>
              </p:cNvSpPr>
              <p:nvPr/>
            </p:nvSpPr>
            <p:spPr bwMode="auto">
              <a:xfrm>
                <a:off x="3667"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rgbClr val="FFCC00"/>
                    </a:solidFill>
                  </a:rPr>
                  <a:t>G</a:t>
                </a:r>
              </a:p>
            </p:txBody>
          </p:sp>
          <p:grpSp>
            <p:nvGrpSpPr>
              <p:cNvPr id="29808" name="Group 90"/>
              <p:cNvGrpSpPr>
                <a:grpSpLocks/>
              </p:cNvGrpSpPr>
              <p:nvPr/>
            </p:nvGrpSpPr>
            <p:grpSpPr bwMode="auto">
              <a:xfrm>
                <a:off x="2490" y="782"/>
                <a:ext cx="317" cy="122"/>
                <a:chOff x="672" y="2781"/>
                <a:chExt cx="317" cy="202"/>
              </a:xfrm>
            </p:grpSpPr>
            <p:sp>
              <p:nvSpPr>
                <p:cNvPr id="214107" name="Line 91"/>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108" name="Line 92"/>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nvGrpSpPr>
              <p:cNvPr id="29809" name="Group 93"/>
              <p:cNvGrpSpPr>
                <a:grpSpLocks/>
              </p:cNvGrpSpPr>
              <p:nvPr/>
            </p:nvGrpSpPr>
            <p:grpSpPr bwMode="auto">
              <a:xfrm>
                <a:off x="2776" y="782"/>
                <a:ext cx="317" cy="122"/>
                <a:chOff x="672" y="2781"/>
                <a:chExt cx="317" cy="202"/>
              </a:xfrm>
            </p:grpSpPr>
            <p:sp>
              <p:nvSpPr>
                <p:cNvPr id="214110" name="Line 94"/>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111" name="Line 95"/>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nvGrpSpPr>
              <p:cNvPr id="29810" name="Group 96"/>
              <p:cNvGrpSpPr>
                <a:grpSpLocks/>
              </p:cNvGrpSpPr>
              <p:nvPr/>
            </p:nvGrpSpPr>
            <p:grpSpPr bwMode="auto">
              <a:xfrm>
                <a:off x="3080" y="782"/>
                <a:ext cx="317" cy="122"/>
                <a:chOff x="672" y="2781"/>
                <a:chExt cx="317" cy="202"/>
              </a:xfrm>
            </p:grpSpPr>
            <p:sp>
              <p:nvSpPr>
                <p:cNvPr id="214113" name="Line 97"/>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114" name="Line 98"/>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nvGrpSpPr>
              <p:cNvPr id="29811" name="Group 99"/>
              <p:cNvGrpSpPr>
                <a:grpSpLocks/>
              </p:cNvGrpSpPr>
              <p:nvPr/>
            </p:nvGrpSpPr>
            <p:grpSpPr bwMode="auto">
              <a:xfrm>
                <a:off x="3353" y="782"/>
                <a:ext cx="317" cy="122"/>
                <a:chOff x="672" y="2781"/>
                <a:chExt cx="317" cy="202"/>
              </a:xfrm>
            </p:grpSpPr>
            <p:sp>
              <p:nvSpPr>
                <p:cNvPr id="214116" name="Line 100"/>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117" name="Line 101"/>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nvGrpSpPr>
              <p:cNvPr id="29812" name="Group 102"/>
              <p:cNvGrpSpPr>
                <a:grpSpLocks/>
              </p:cNvGrpSpPr>
              <p:nvPr/>
            </p:nvGrpSpPr>
            <p:grpSpPr bwMode="auto">
              <a:xfrm>
                <a:off x="3647" y="782"/>
                <a:ext cx="317" cy="122"/>
                <a:chOff x="672" y="2781"/>
                <a:chExt cx="317" cy="202"/>
              </a:xfrm>
            </p:grpSpPr>
            <p:sp>
              <p:nvSpPr>
                <p:cNvPr id="214119" name="Line 103"/>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120" name="Line 104"/>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nvGrpSpPr>
              <p:cNvPr id="29813" name="Group 105"/>
              <p:cNvGrpSpPr>
                <a:grpSpLocks/>
              </p:cNvGrpSpPr>
              <p:nvPr/>
            </p:nvGrpSpPr>
            <p:grpSpPr bwMode="auto">
              <a:xfrm>
                <a:off x="3951" y="782"/>
                <a:ext cx="1422" cy="474"/>
                <a:chOff x="3951" y="782"/>
                <a:chExt cx="1422" cy="474"/>
              </a:xfrm>
            </p:grpSpPr>
            <p:grpSp>
              <p:nvGrpSpPr>
                <p:cNvPr id="29814" name="Group 106"/>
                <p:cNvGrpSpPr>
                  <a:grpSpLocks/>
                </p:cNvGrpSpPr>
                <p:nvPr/>
              </p:nvGrpSpPr>
              <p:grpSpPr bwMode="auto">
                <a:xfrm>
                  <a:off x="3951" y="782"/>
                  <a:ext cx="528" cy="474"/>
                  <a:chOff x="3951" y="782"/>
                  <a:chExt cx="528" cy="474"/>
                </a:xfrm>
              </p:grpSpPr>
              <p:sp>
                <p:nvSpPr>
                  <p:cNvPr id="214123" name="Text Box 107"/>
                  <p:cNvSpPr txBox="1">
                    <a:spLocks noChangeArrowheads="1"/>
                  </p:cNvSpPr>
                  <p:nvPr/>
                </p:nvSpPr>
                <p:spPr bwMode="auto">
                  <a:xfrm>
                    <a:off x="3976"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A</a:t>
                    </a:r>
                  </a:p>
                </p:txBody>
              </p:sp>
              <p:grpSp>
                <p:nvGrpSpPr>
                  <p:cNvPr id="29831" name="Group 108"/>
                  <p:cNvGrpSpPr>
                    <a:grpSpLocks/>
                  </p:cNvGrpSpPr>
                  <p:nvPr/>
                </p:nvGrpSpPr>
                <p:grpSpPr bwMode="auto">
                  <a:xfrm>
                    <a:off x="3951" y="782"/>
                    <a:ext cx="317" cy="122"/>
                    <a:chOff x="672" y="2781"/>
                    <a:chExt cx="317" cy="202"/>
                  </a:xfrm>
                </p:grpSpPr>
                <p:sp>
                  <p:nvSpPr>
                    <p:cNvPr id="214125" name="Line 109"/>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126" name="Line 110"/>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29815" name="Group 111"/>
                <p:cNvGrpSpPr>
                  <a:grpSpLocks/>
                </p:cNvGrpSpPr>
                <p:nvPr/>
              </p:nvGrpSpPr>
              <p:grpSpPr bwMode="auto">
                <a:xfrm>
                  <a:off x="4237" y="782"/>
                  <a:ext cx="533" cy="474"/>
                  <a:chOff x="4237" y="782"/>
                  <a:chExt cx="533" cy="474"/>
                </a:xfrm>
              </p:grpSpPr>
              <p:sp>
                <p:nvSpPr>
                  <p:cNvPr id="214128" name="Text Box 112"/>
                  <p:cNvSpPr txBox="1">
                    <a:spLocks noChangeArrowheads="1"/>
                  </p:cNvSpPr>
                  <p:nvPr/>
                </p:nvSpPr>
                <p:spPr bwMode="auto">
                  <a:xfrm>
                    <a:off x="4267"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T</a:t>
                    </a:r>
                  </a:p>
                </p:txBody>
              </p:sp>
              <p:grpSp>
                <p:nvGrpSpPr>
                  <p:cNvPr id="29827" name="Group 113"/>
                  <p:cNvGrpSpPr>
                    <a:grpSpLocks/>
                  </p:cNvGrpSpPr>
                  <p:nvPr/>
                </p:nvGrpSpPr>
                <p:grpSpPr bwMode="auto">
                  <a:xfrm>
                    <a:off x="4237" y="782"/>
                    <a:ext cx="317" cy="122"/>
                    <a:chOff x="672" y="2781"/>
                    <a:chExt cx="317" cy="202"/>
                  </a:xfrm>
                </p:grpSpPr>
                <p:sp>
                  <p:nvSpPr>
                    <p:cNvPr id="214130" name="Line 114"/>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131" name="Line 115"/>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29816" name="Group 116"/>
                <p:cNvGrpSpPr>
                  <a:grpSpLocks/>
                </p:cNvGrpSpPr>
                <p:nvPr/>
              </p:nvGrpSpPr>
              <p:grpSpPr bwMode="auto">
                <a:xfrm>
                  <a:off x="4541" y="782"/>
                  <a:ext cx="541" cy="474"/>
                  <a:chOff x="4541" y="782"/>
                  <a:chExt cx="541" cy="474"/>
                </a:xfrm>
              </p:grpSpPr>
              <p:sp>
                <p:nvSpPr>
                  <p:cNvPr id="214133" name="Text Box 117"/>
                  <p:cNvSpPr txBox="1">
                    <a:spLocks noChangeArrowheads="1"/>
                  </p:cNvSpPr>
                  <p:nvPr/>
                </p:nvSpPr>
                <p:spPr bwMode="auto">
                  <a:xfrm>
                    <a:off x="4579"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T</a:t>
                    </a:r>
                  </a:p>
                </p:txBody>
              </p:sp>
              <p:grpSp>
                <p:nvGrpSpPr>
                  <p:cNvPr id="29823" name="Group 118"/>
                  <p:cNvGrpSpPr>
                    <a:grpSpLocks/>
                  </p:cNvGrpSpPr>
                  <p:nvPr/>
                </p:nvGrpSpPr>
                <p:grpSpPr bwMode="auto">
                  <a:xfrm>
                    <a:off x="4541" y="782"/>
                    <a:ext cx="317" cy="122"/>
                    <a:chOff x="672" y="2781"/>
                    <a:chExt cx="317" cy="202"/>
                  </a:xfrm>
                </p:grpSpPr>
                <p:sp>
                  <p:nvSpPr>
                    <p:cNvPr id="214135" name="Line 119"/>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136" name="Line 120"/>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29817" name="Group 121"/>
                <p:cNvGrpSpPr>
                  <a:grpSpLocks/>
                </p:cNvGrpSpPr>
                <p:nvPr/>
              </p:nvGrpSpPr>
              <p:grpSpPr bwMode="auto">
                <a:xfrm>
                  <a:off x="4827" y="782"/>
                  <a:ext cx="546" cy="474"/>
                  <a:chOff x="4827" y="782"/>
                  <a:chExt cx="546" cy="474"/>
                </a:xfrm>
              </p:grpSpPr>
              <p:sp>
                <p:nvSpPr>
                  <p:cNvPr id="214138" name="Text Box 122"/>
                  <p:cNvSpPr txBox="1">
                    <a:spLocks noChangeArrowheads="1"/>
                  </p:cNvSpPr>
                  <p:nvPr/>
                </p:nvSpPr>
                <p:spPr bwMode="auto">
                  <a:xfrm>
                    <a:off x="4870" y="89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A</a:t>
                    </a:r>
                  </a:p>
                </p:txBody>
              </p:sp>
              <p:grpSp>
                <p:nvGrpSpPr>
                  <p:cNvPr id="29819" name="Group 123"/>
                  <p:cNvGrpSpPr>
                    <a:grpSpLocks/>
                  </p:cNvGrpSpPr>
                  <p:nvPr/>
                </p:nvGrpSpPr>
                <p:grpSpPr bwMode="auto">
                  <a:xfrm>
                    <a:off x="4827" y="782"/>
                    <a:ext cx="317" cy="122"/>
                    <a:chOff x="672" y="2781"/>
                    <a:chExt cx="317" cy="202"/>
                  </a:xfrm>
                </p:grpSpPr>
                <p:sp>
                  <p:nvSpPr>
                    <p:cNvPr id="214140" name="Line 124"/>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141" name="Line 125"/>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grpSp>
        <p:grpSp>
          <p:nvGrpSpPr>
            <p:cNvPr id="29777" name="Group 126"/>
            <p:cNvGrpSpPr>
              <a:grpSpLocks/>
            </p:cNvGrpSpPr>
            <p:nvPr/>
          </p:nvGrpSpPr>
          <p:grpSpPr bwMode="auto">
            <a:xfrm>
              <a:off x="3639" y="1351"/>
              <a:ext cx="1726" cy="507"/>
              <a:chOff x="3639" y="1351"/>
              <a:chExt cx="1726" cy="507"/>
            </a:xfrm>
          </p:grpSpPr>
          <p:grpSp>
            <p:nvGrpSpPr>
              <p:cNvPr id="29778" name="Group 127"/>
              <p:cNvGrpSpPr>
                <a:grpSpLocks/>
              </p:cNvGrpSpPr>
              <p:nvPr/>
            </p:nvGrpSpPr>
            <p:grpSpPr bwMode="auto">
              <a:xfrm flipV="1">
                <a:off x="3639" y="1736"/>
                <a:ext cx="317" cy="122"/>
                <a:chOff x="672" y="2781"/>
                <a:chExt cx="317" cy="202"/>
              </a:xfrm>
            </p:grpSpPr>
            <p:sp>
              <p:nvSpPr>
                <p:cNvPr id="214144" name="Line 128"/>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145" name="Line 129"/>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sp>
            <p:nvSpPr>
              <p:cNvPr id="214146" name="Text Box 130"/>
              <p:cNvSpPr txBox="1">
                <a:spLocks noChangeArrowheads="1"/>
              </p:cNvSpPr>
              <p:nvPr/>
            </p:nvSpPr>
            <p:spPr bwMode="auto">
              <a:xfrm>
                <a:off x="3685"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rgbClr val="FFCC00"/>
                    </a:solidFill>
                  </a:rPr>
                  <a:t>C</a:t>
                </a:r>
              </a:p>
            </p:txBody>
          </p:sp>
          <p:grpSp>
            <p:nvGrpSpPr>
              <p:cNvPr id="29780" name="Group 131"/>
              <p:cNvGrpSpPr>
                <a:grpSpLocks/>
              </p:cNvGrpSpPr>
              <p:nvPr/>
            </p:nvGrpSpPr>
            <p:grpSpPr bwMode="auto">
              <a:xfrm>
                <a:off x="3943" y="1351"/>
                <a:ext cx="1422" cy="507"/>
                <a:chOff x="3943" y="1351"/>
                <a:chExt cx="1422" cy="507"/>
              </a:xfrm>
            </p:grpSpPr>
            <p:grpSp>
              <p:nvGrpSpPr>
                <p:cNvPr id="29781" name="Group 132"/>
                <p:cNvGrpSpPr>
                  <a:grpSpLocks/>
                </p:cNvGrpSpPr>
                <p:nvPr/>
              </p:nvGrpSpPr>
              <p:grpSpPr bwMode="auto">
                <a:xfrm>
                  <a:off x="3943" y="1351"/>
                  <a:ext cx="554" cy="507"/>
                  <a:chOff x="3943" y="1351"/>
                  <a:chExt cx="554" cy="507"/>
                </a:xfrm>
              </p:grpSpPr>
              <p:sp>
                <p:nvSpPr>
                  <p:cNvPr id="214149" name="Text Box 133"/>
                  <p:cNvSpPr txBox="1">
                    <a:spLocks noChangeArrowheads="1"/>
                  </p:cNvSpPr>
                  <p:nvPr/>
                </p:nvSpPr>
                <p:spPr bwMode="auto">
                  <a:xfrm>
                    <a:off x="3994"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T</a:t>
                    </a:r>
                  </a:p>
                </p:txBody>
              </p:sp>
              <p:grpSp>
                <p:nvGrpSpPr>
                  <p:cNvPr id="29798" name="Group 134"/>
                  <p:cNvGrpSpPr>
                    <a:grpSpLocks/>
                  </p:cNvGrpSpPr>
                  <p:nvPr/>
                </p:nvGrpSpPr>
                <p:grpSpPr bwMode="auto">
                  <a:xfrm flipV="1">
                    <a:off x="3943" y="1736"/>
                    <a:ext cx="317" cy="122"/>
                    <a:chOff x="672" y="2781"/>
                    <a:chExt cx="317" cy="202"/>
                  </a:xfrm>
                </p:grpSpPr>
                <p:sp>
                  <p:nvSpPr>
                    <p:cNvPr id="214151" name="Line 135"/>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152" name="Line 136"/>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29782" name="Group 137"/>
                <p:cNvGrpSpPr>
                  <a:grpSpLocks/>
                </p:cNvGrpSpPr>
                <p:nvPr/>
              </p:nvGrpSpPr>
              <p:grpSpPr bwMode="auto">
                <a:xfrm>
                  <a:off x="4229" y="1351"/>
                  <a:ext cx="559" cy="507"/>
                  <a:chOff x="4229" y="1351"/>
                  <a:chExt cx="559" cy="507"/>
                </a:xfrm>
              </p:grpSpPr>
              <p:sp>
                <p:nvSpPr>
                  <p:cNvPr id="214154" name="Text Box 138"/>
                  <p:cNvSpPr txBox="1">
                    <a:spLocks noChangeArrowheads="1"/>
                  </p:cNvSpPr>
                  <p:nvPr/>
                </p:nvSpPr>
                <p:spPr bwMode="auto">
                  <a:xfrm>
                    <a:off x="4285"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A</a:t>
                    </a:r>
                  </a:p>
                </p:txBody>
              </p:sp>
              <p:grpSp>
                <p:nvGrpSpPr>
                  <p:cNvPr id="29794" name="Group 139"/>
                  <p:cNvGrpSpPr>
                    <a:grpSpLocks/>
                  </p:cNvGrpSpPr>
                  <p:nvPr/>
                </p:nvGrpSpPr>
                <p:grpSpPr bwMode="auto">
                  <a:xfrm flipV="1">
                    <a:off x="4229" y="1736"/>
                    <a:ext cx="317" cy="122"/>
                    <a:chOff x="672" y="2781"/>
                    <a:chExt cx="317" cy="202"/>
                  </a:xfrm>
                </p:grpSpPr>
                <p:sp>
                  <p:nvSpPr>
                    <p:cNvPr id="214156" name="Line 140"/>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157" name="Line 141"/>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29783" name="Group 142"/>
                <p:cNvGrpSpPr>
                  <a:grpSpLocks/>
                </p:cNvGrpSpPr>
                <p:nvPr/>
              </p:nvGrpSpPr>
              <p:grpSpPr bwMode="auto">
                <a:xfrm>
                  <a:off x="4533" y="1351"/>
                  <a:ext cx="541" cy="507"/>
                  <a:chOff x="4533" y="1351"/>
                  <a:chExt cx="541" cy="507"/>
                </a:xfrm>
              </p:grpSpPr>
              <p:sp>
                <p:nvSpPr>
                  <p:cNvPr id="214159" name="Text Box 143"/>
                  <p:cNvSpPr txBox="1">
                    <a:spLocks noChangeArrowheads="1"/>
                  </p:cNvSpPr>
                  <p:nvPr/>
                </p:nvSpPr>
                <p:spPr bwMode="auto">
                  <a:xfrm>
                    <a:off x="4571"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A</a:t>
                    </a:r>
                  </a:p>
                </p:txBody>
              </p:sp>
              <p:grpSp>
                <p:nvGrpSpPr>
                  <p:cNvPr id="29790" name="Group 144"/>
                  <p:cNvGrpSpPr>
                    <a:grpSpLocks/>
                  </p:cNvGrpSpPr>
                  <p:nvPr/>
                </p:nvGrpSpPr>
                <p:grpSpPr bwMode="auto">
                  <a:xfrm flipV="1">
                    <a:off x="4533" y="1736"/>
                    <a:ext cx="317" cy="122"/>
                    <a:chOff x="672" y="2781"/>
                    <a:chExt cx="317" cy="202"/>
                  </a:xfrm>
                </p:grpSpPr>
                <p:sp>
                  <p:nvSpPr>
                    <p:cNvPr id="214161" name="Line 145"/>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162" name="Line 146"/>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nvGrpSpPr>
                <p:cNvPr id="29784" name="Group 147"/>
                <p:cNvGrpSpPr>
                  <a:grpSpLocks/>
                </p:cNvGrpSpPr>
                <p:nvPr/>
              </p:nvGrpSpPr>
              <p:grpSpPr bwMode="auto">
                <a:xfrm>
                  <a:off x="4819" y="1351"/>
                  <a:ext cx="546" cy="507"/>
                  <a:chOff x="4819" y="1351"/>
                  <a:chExt cx="546" cy="507"/>
                </a:xfrm>
              </p:grpSpPr>
              <p:sp>
                <p:nvSpPr>
                  <p:cNvPr id="214164" name="Text Box 148"/>
                  <p:cNvSpPr txBox="1">
                    <a:spLocks noChangeArrowheads="1"/>
                  </p:cNvSpPr>
                  <p:nvPr/>
                </p:nvSpPr>
                <p:spPr bwMode="auto">
                  <a:xfrm>
                    <a:off x="4862"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chemeClr val="bg1"/>
                        </a:solidFill>
                      </a:rPr>
                      <a:t>T</a:t>
                    </a:r>
                  </a:p>
                </p:txBody>
              </p:sp>
              <p:grpSp>
                <p:nvGrpSpPr>
                  <p:cNvPr id="29786" name="Group 149"/>
                  <p:cNvGrpSpPr>
                    <a:grpSpLocks/>
                  </p:cNvGrpSpPr>
                  <p:nvPr/>
                </p:nvGrpSpPr>
                <p:grpSpPr bwMode="auto">
                  <a:xfrm flipV="1">
                    <a:off x="4819" y="1736"/>
                    <a:ext cx="317" cy="122"/>
                    <a:chOff x="672" y="2781"/>
                    <a:chExt cx="317" cy="202"/>
                  </a:xfrm>
                </p:grpSpPr>
                <p:sp>
                  <p:nvSpPr>
                    <p:cNvPr id="214166" name="Line 150"/>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167" name="Line 151"/>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grpSp>
        </p:grpSp>
      </p:grpSp>
      <p:sp>
        <p:nvSpPr>
          <p:cNvPr id="214168" name="Text Box 152"/>
          <p:cNvSpPr txBox="1">
            <a:spLocks noChangeArrowheads="1"/>
          </p:cNvSpPr>
          <p:nvPr/>
        </p:nvSpPr>
        <p:spPr bwMode="auto">
          <a:xfrm>
            <a:off x="1055688" y="3486150"/>
            <a:ext cx="6824662" cy="1800225"/>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50000"/>
              </a:spcBef>
              <a:defRPr/>
            </a:pPr>
            <a:r>
              <a:rPr lang="en-US" sz="2800" b="1">
                <a:solidFill>
                  <a:srgbClr val="F8F8F8"/>
                </a:solidFill>
              </a:rPr>
              <a:t>Bacterial plasmid (DNA) cut with the same restriction enzyme (same bases on the “sticky ends”) can be joined with the first.</a:t>
            </a:r>
          </a:p>
        </p:txBody>
      </p:sp>
      <p:grpSp>
        <p:nvGrpSpPr>
          <p:cNvPr id="214250" name="Group 153"/>
          <p:cNvGrpSpPr>
            <a:grpSpLocks/>
          </p:cNvGrpSpPr>
          <p:nvPr/>
        </p:nvGrpSpPr>
        <p:grpSpPr bwMode="auto">
          <a:xfrm>
            <a:off x="1282700" y="644525"/>
            <a:ext cx="6724650" cy="2754313"/>
            <a:chOff x="808" y="406"/>
            <a:chExt cx="4236" cy="1735"/>
          </a:xfrm>
        </p:grpSpPr>
        <p:sp>
          <p:nvSpPr>
            <p:cNvPr id="29772" name="Line 154"/>
            <p:cNvSpPr>
              <a:spLocks noChangeShapeType="1"/>
            </p:cNvSpPr>
            <p:nvPr/>
          </p:nvSpPr>
          <p:spPr bwMode="auto">
            <a:xfrm>
              <a:off x="808" y="563"/>
              <a:ext cx="724" cy="0"/>
            </a:xfrm>
            <a:prstGeom prst="line">
              <a:avLst/>
            </a:prstGeom>
            <a:noFill/>
            <a:ln w="57150">
              <a:solidFill>
                <a:srgbClr val="FFCC00"/>
              </a:solidFill>
              <a:round/>
              <a:headEnd/>
              <a:tailEnd type="triangle" w="med" len="med"/>
            </a:ln>
          </p:spPr>
          <p:txBody>
            <a:bodyPr/>
            <a:lstStyle/>
            <a:p>
              <a:endParaRPr lang="en-US"/>
            </a:p>
          </p:txBody>
        </p:sp>
        <p:sp>
          <p:nvSpPr>
            <p:cNvPr id="29773" name="Line 155"/>
            <p:cNvSpPr>
              <a:spLocks noChangeShapeType="1"/>
            </p:cNvSpPr>
            <p:nvPr/>
          </p:nvSpPr>
          <p:spPr bwMode="auto">
            <a:xfrm flipH="1">
              <a:off x="4320" y="2066"/>
              <a:ext cx="724" cy="0"/>
            </a:xfrm>
            <a:prstGeom prst="line">
              <a:avLst/>
            </a:prstGeom>
            <a:noFill/>
            <a:ln w="57150">
              <a:solidFill>
                <a:srgbClr val="FFCC00"/>
              </a:solidFill>
              <a:round/>
              <a:headEnd/>
              <a:tailEnd type="triangle" w="med" len="med"/>
            </a:ln>
          </p:spPr>
          <p:txBody>
            <a:bodyPr/>
            <a:lstStyle/>
            <a:p>
              <a:endParaRPr lang="en-US"/>
            </a:p>
          </p:txBody>
        </p:sp>
        <p:sp>
          <p:nvSpPr>
            <p:cNvPr id="214172" name="Text Box 156"/>
            <p:cNvSpPr txBox="1">
              <a:spLocks noChangeArrowheads="1"/>
            </p:cNvSpPr>
            <p:nvPr/>
          </p:nvSpPr>
          <p:spPr bwMode="auto">
            <a:xfrm rot="7035740">
              <a:off x="2354" y="406"/>
              <a:ext cx="442" cy="442"/>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50000"/>
                </a:spcBef>
                <a:defRPr/>
              </a:pPr>
              <a:r>
                <a:rPr lang="en-US" sz="4000" b="1">
                  <a:solidFill>
                    <a:srgbClr val="FF0000"/>
                  </a:solidFill>
                  <a:sym typeface="Wingdings" pitchFamily="2" charset="2"/>
                </a:rPr>
                <a:t></a:t>
              </a:r>
            </a:p>
          </p:txBody>
        </p:sp>
        <p:sp>
          <p:nvSpPr>
            <p:cNvPr id="214173" name="Text Box 157"/>
            <p:cNvSpPr txBox="1">
              <a:spLocks noChangeArrowheads="1"/>
            </p:cNvSpPr>
            <p:nvPr/>
          </p:nvSpPr>
          <p:spPr bwMode="auto">
            <a:xfrm rot="-9164260">
              <a:off x="3587" y="1699"/>
              <a:ext cx="442" cy="442"/>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50000"/>
                </a:spcBef>
                <a:defRPr/>
              </a:pPr>
              <a:r>
                <a:rPr lang="en-US" sz="4000" b="1">
                  <a:solidFill>
                    <a:srgbClr val="FF0000"/>
                  </a:solidFill>
                  <a:sym typeface="Wingdings" pitchFamily="2" charset="2"/>
                </a:rPr>
                <a:t></a:t>
              </a:r>
            </a:p>
          </p:txBody>
        </p:sp>
      </p:grpSp>
      <p:grpSp>
        <p:nvGrpSpPr>
          <p:cNvPr id="214251" name="Group 158"/>
          <p:cNvGrpSpPr>
            <a:grpSpLocks/>
          </p:cNvGrpSpPr>
          <p:nvPr/>
        </p:nvGrpSpPr>
        <p:grpSpPr bwMode="auto">
          <a:xfrm>
            <a:off x="1608138" y="1241425"/>
            <a:ext cx="6392862" cy="1708150"/>
            <a:chOff x="1013" y="782"/>
            <a:chExt cx="4027" cy="1076"/>
          </a:xfrm>
        </p:grpSpPr>
        <p:sp>
          <p:nvSpPr>
            <p:cNvPr id="214175" name="Text Box 159"/>
            <p:cNvSpPr txBox="1">
              <a:spLocks noChangeArrowheads="1"/>
            </p:cNvSpPr>
            <p:nvPr/>
          </p:nvSpPr>
          <p:spPr bwMode="auto">
            <a:xfrm>
              <a:off x="2198" y="891"/>
              <a:ext cx="1765"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u="sng">
                  <a:solidFill>
                    <a:srgbClr val="99CCFF"/>
                  </a:solidFill>
                </a:rPr>
                <a:t>B G H Gene</a:t>
              </a:r>
            </a:p>
          </p:txBody>
        </p:sp>
        <p:grpSp>
          <p:nvGrpSpPr>
            <p:cNvPr id="29705" name="Group 160"/>
            <p:cNvGrpSpPr>
              <a:grpSpLocks/>
            </p:cNvGrpSpPr>
            <p:nvPr/>
          </p:nvGrpSpPr>
          <p:grpSpPr bwMode="auto">
            <a:xfrm>
              <a:off x="2186" y="782"/>
              <a:ext cx="317" cy="122"/>
              <a:chOff x="672" y="2781"/>
              <a:chExt cx="317" cy="202"/>
            </a:xfrm>
          </p:grpSpPr>
          <p:sp>
            <p:nvSpPr>
              <p:cNvPr id="214177" name="Line 161"/>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178" name="Line 162"/>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nvGrpSpPr>
            <p:cNvPr id="29706" name="Group 163"/>
            <p:cNvGrpSpPr>
              <a:grpSpLocks/>
            </p:cNvGrpSpPr>
            <p:nvPr/>
          </p:nvGrpSpPr>
          <p:grpSpPr bwMode="auto">
            <a:xfrm>
              <a:off x="2490" y="782"/>
              <a:ext cx="317" cy="122"/>
              <a:chOff x="672" y="2781"/>
              <a:chExt cx="317" cy="202"/>
            </a:xfrm>
          </p:grpSpPr>
          <p:sp>
            <p:nvSpPr>
              <p:cNvPr id="214180" name="Line 164"/>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181" name="Line 165"/>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nvGrpSpPr>
            <p:cNvPr id="29707" name="Group 166"/>
            <p:cNvGrpSpPr>
              <a:grpSpLocks/>
            </p:cNvGrpSpPr>
            <p:nvPr/>
          </p:nvGrpSpPr>
          <p:grpSpPr bwMode="auto">
            <a:xfrm>
              <a:off x="2776" y="782"/>
              <a:ext cx="317" cy="122"/>
              <a:chOff x="672" y="2781"/>
              <a:chExt cx="317" cy="202"/>
            </a:xfrm>
          </p:grpSpPr>
          <p:sp>
            <p:nvSpPr>
              <p:cNvPr id="214183" name="Line 167"/>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184" name="Line 168"/>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nvGrpSpPr>
            <p:cNvPr id="29708" name="Group 169"/>
            <p:cNvGrpSpPr>
              <a:grpSpLocks/>
            </p:cNvGrpSpPr>
            <p:nvPr/>
          </p:nvGrpSpPr>
          <p:grpSpPr bwMode="auto">
            <a:xfrm>
              <a:off x="3080" y="782"/>
              <a:ext cx="317" cy="122"/>
              <a:chOff x="672" y="2781"/>
              <a:chExt cx="317" cy="202"/>
            </a:xfrm>
          </p:grpSpPr>
          <p:sp>
            <p:nvSpPr>
              <p:cNvPr id="214186" name="Line 170"/>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187" name="Line 171"/>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nvGrpSpPr>
            <p:cNvPr id="29709" name="Group 172"/>
            <p:cNvGrpSpPr>
              <a:grpSpLocks/>
            </p:cNvGrpSpPr>
            <p:nvPr/>
          </p:nvGrpSpPr>
          <p:grpSpPr bwMode="auto">
            <a:xfrm>
              <a:off x="3353" y="782"/>
              <a:ext cx="317" cy="122"/>
              <a:chOff x="672" y="2781"/>
              <a:chExt cx="317" cy="202"/>
            </a:xfrm>
          </p:grpSpPr>
          <p:sp>
            <p:nvSpPr>
              <p:cNvPr id="214189" name="Line 173"/>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190" name="Line 174"/>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nvGrpSpPr>
            <p:cNvPr id="29710" name="Group 175"/>
            <p:cNvGrpSpPr>
              <a:grpSpLocks/>
            </p:cNvGrpSpPr>
            <p:nvPr/>
          </p:nvGrpSpPr>
          <p:grpSpPr bwMode="auto">
            <a:xfrm flipV="1">
              <a:off x="2178" y="1736"/>
              <a:ext cx="317" cy="122"/>
              <a:chOff x="672" y="2781"/>
              <a:chExt cx="317" cy="202"/>
            </a:xfrm>
          </p:grpSpPr>
          <p:sp>
            <p:nvSpPr>
              <p:cNvPr id="214192" name="Line 176"/>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193" name="Line 177"/>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nvGrpSpPr>
            <p:cNvPr id="29711" name="Group 178"/>
            <p:cNvGrpSpPr>
              <a:grpSpLocks/>
            </p:cNvGrpSpPr>
            <p:nvPr/>
          </p:nvGrpSpPr>
          <p:grpSpPr bwMode="auto">
            <a:xfrm flipV="1">
              <a:off x="2482" y="1736"/>
              <a:ext cx="317" cy="122"/>
              <a:chOff x="672" y="2781"/>
              <a:chExt cx="317" cy="202"/>
            </a:xfrm>
          </p:grpSpPr>
          <p:sp>
            <p:nvSpPr>
              <p:cNvPr id="214195" name="Line 179"/>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196" name="Line 180"/>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nvGrpSpPr>
            <p:cNvPr id="29712" name="Group 181"/>
            <p:cNvGrpSpPr>
              <a:grpSpLocks/>
            </p:cNvGrpSpPr>
            <p:nvPr/>
          </p:nvGrpSpPr>
          <p:grpSpPr bwMode="auto">
            <a:xfrm flipV="1">
              <a:off x="2768" y="1736"/>
              <a:ext cx="317" cy="122"/>
              <a:chOff x="672" y="2781"/>
              <a:chExt cx="317" cy="202"/>
            </a:xfrm>
          </p:grpSpPr>
          <p:sp>
            <p:nvSpPr>
              <p:cNvPr id="214198" name="Line 182"/>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199" name="Line 183"/>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nvGrpSpPr>
            <p:cNvPr id="29713" name="Group 184"/>
            <p:cNvGrpSpPr>
              <a:grpSpLocks/>
            </p:cNvGrpSpPr>
            <p:nvPr/>
          </p:nvGrpSpPr>
          <p:grpSpPr bwMode="auto">
            <a:xfrm flipV="1">
              <a:off x="3072" y="1736"/>
              <a:ext cx="317" cy="122"/>
              <a:chOff x="672" y="2781"/>
              <a:chExt cx="317" cy="202"/>
            </a:xfrm>
          </p:grpSpPr>
          <p:sp>
            <p:nvSpPr>
              <p:cNvPr id="214201" name="Line 185"/>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202" name="Line 186"/>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nvGrpSpPr>
            <p:cNvPr id="29714" name="Group 187"/>
            <p:cNvGrpSpPr>
              <a:grpSpLocks/>
            </p:cNvGrpSpPr>
            <p:nvPr/>
          </p:nvGrpSpPr>
          <p:grpSpPr bwMode="auto">
            <a:xfrm flipV="1">
              <a:off x="3358" y="1736"/>
              <a:ext cx="317" cy="122"/>
              <a:chOff x="672" y="2781"/>
              <a:chExt cx="317" cy="202"/>
            </a:xfrm>
          </p:grpSpPr>
          <p:sp>
            <p:nvSpPr>
              <p:cNvPr id="214204" name="Line 188"/>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205" name="Line 189"/>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sp>
          <p:nvSpPr>
            <p:cNvPr id="214206" name="Text Box 190"/>
            <p:cNvSpPr txBox="1">
              <a:spLocks noChangeArrowheads="1"/>
            </p:cNvSpPr>
            <p:nvPr/>
          </p:nvSpPr>
          <p:spPr bwMode="auto">
            <a:xfrm>
              <a:off x="3685" y="1351"/>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rgbClr val="99CCFF"/>
                  </a:solidFill>
                </a:rPr>
                <a:t>C</a:t>
              </a:r>
            </a:p>
          </p:txBody>
        </p:sp>
        <p:grpSp>
          <p:nvGrpSpPr>
            <p:cNvPr id="29716" name="Group 191"/>
            <p:cNvGrpSpPr>
              <a:grpSpLocks/>
            </p:cNvGrpSpPr>
            <p:nvPr/>
          </p:nvGrpSpPr>
          <p:grpSpPr bwMode="auto">
            <a:xfrm flipV="1">
              <a:off x="3639" y="1736"/>
              <a:ext cx="317" cy="122"/>
              <a:chOff x="672" y="2781"/>
              <a:chExt cx="317" cy="202"/>
            </a:xfrm>
          </p:grpSpPr>
          <p:sp>
            <p:nvSpPr>
              <p:cNvPr id="214208" name="Line 192"/>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209" name="Line 193"/>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sp>
          <p:nvSpPr>
            <p:cNvPr id="214210" name="Text Box 194"/>
            <p:cNvSpPr txBox="1">
              <a:spLocks noChangeArrowheads="1"/>
            </p:cNvSpPr>
            <p:nvPr/>
          </p:nvSpPr>
          <p:spPr bwMode="auto">
            <a:xfrm>
              <a:off x="1026" y="882"/>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rgbClr val="99CCFF"/>
                  </a:solidFill>
                </a:rPr>
                <a:t>G</a:t>
              </a:r>
            </a:p>
          </p:txBody>
        </p:sp>
        <p:sp>
          <p:nvSpPr>
            <p:cNvPr id="214211" name="Text Box 195"/>
            <p:cNvSpPr txBox="1">
              <a:spLocks noChangeArrowheads="1"/>
            </p:cNvSpPr>
            <p:nvPr/>
          </p:nvSpPr>
          <p:spPr bwMode="auto">
            <a:xfrm>
              <a:off x="1317" y="882"/>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rgbClr val="99CCFF"/>
                  </a:solidFill>
                </a:rPr>
                <a:t>T</a:t>
              </a:r>
            </a:p>
          </p:txBody>
        </p:sp>
        <p:sp>
          <p:nvSpPr>
            <p:cNvPr id="214212" name="Text Box 196"/>
            <p:cNvSpPr txBox="1">
              <a:spLocks noChangeArrowheads="1"/>
            </p:cNvSpPr>
            <p:nvPr/>
          </p:nvSpPr>
          <p:spPr bwMode="auto">
            <a:xfrm>
              <a:off x="1608" y="882"/>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rgbClr val="99CCFF"/>
                  </a:solidFill>
                </a:rPr>
                <a:t>A</a:t>
              </a:r>
            </a:p>
          </p:txBody>
        </p:sp>
        <p:sp>
          <p:nvSpPr>
            <p:cNvPr id="214213" name="Text Box 197"/>
            <p:cNvSpPr txBox="1">
              <a:spLocks noChangeArrowheads="1"/>
            </p:cNvSpPr>
            <p:nvPr/>
          </p:nvSpPr>
          <p:spPr bwMode="auto">
            <a:xfrm>
              <a:off x="1899" y="882"/>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rgbClr val="99CCFF"/>
                  </a:solidFill>
                </a:rPr>
                <a:t>C</a:t>
              </a:r>
            </a:p>
          </p:txBody>
        </p:sp>
        <p:grpSp>
          <p:nvGrpSpPr>
            <p:cNvPr id="29721" name="Group 198"/>
            <p:cNvGrpSpPr>
              <a:grpSpLocks/>
            </p:cNvGrpSpPr>
            <p:nvPr/>
          </p:nvGrpSpPr>
          <p:grpSpPr bwMode="auto">
            <a:xfrm>
              <a:off x="1013" y="782"/>
              <a:ext cx="317" cy="122"/>
              <a:chOff x="672" y="2781"/>
              <a:chExt cx="317" cy="202"/>
            </a:xfrm>
          </p:grpSpPr>
          <p:sp>
            <p:nvSpPr>
              <p:cNvPr id="214215" name="Line 199"/>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216" name="Line 200"/>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nvGrpSpPr>
            <p:cNvPr id="29722" name="Group 201"/>
            <p:cNvGrpSpPr>
              <a:grpSpLocks/>
            </p:cNvGrpSpPr>
            <p:nvPr/>
          </p:nvGrpSpPr>
          <p:grpSpPr bwMode="auto">
            <a:xfrm>
              <a:off x="1299" y="782"/>
              <a:ext cx="317" cy="122"/>
              <a:chOff x="672" y="2781"/>
              <a:chExt cx="317" cy="202"/>
            </a:xfrm>
          </p:grpSpPr>
          <p:sp>
            <p:nvSpPr>
              <p:cNvPr id="214218" name="Line 202"/>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219" name="Line 203"/>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nvGrpSpPr>
            <p:cNvPr id="29723" name="Group 204"/>
            <p:cNvGrpSpPr>
              <a:grpSpLocks/>
            </p:cNvGrpSpPr>
            <p:nvPr/>
          </p:nvGrpSpPr>
          <p:grpSpPr bwMode="auto">
            <a:xfrm>
              <a:off x="1603" y="782"/>
              <a:ext cx="317" cy="122"/>
              <a:chOff x="672" y="2781"/>
              <a:chExt cx="317" cy="202"/>
            </a:xfrm>
          </p:grpSpPr>
          <p:sp>
            <p:nvSpPr>
              <p:cNvPr id="214221" name="Line 205"/>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222" name="Line 206"/>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nvGrpSpPr>
            <p:cNvPr id="29724" name="Group 207"/>
            <p:cNvGrpSpPr>
              <a:grpSpLocks/>
            </p:cNvGrpSpPr>
            <p:nvPr/>
          </p:nvGrpSpPr>
          <p:grpSpPr bwMode="auto">
            <a:xfrm>
              <a:off x="1876" y="782"/>
              <a:ext cx="317" cy="122"/>
              <a:chOff x="672" y="2781"/>
              <a:chExt cx="317" cy="202"/>
            </a:xfrm>
          </p:grpSpPr>
          <p:sp>
            <p:nvSpPr>
              <p:cNvPr id="214224" name="Line 208"/>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225" name="Line 209"/>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nvGrpSpPr>
            <p:cNvPr id="29725" name="Group 210"/>
            <p:cNvGrpSpPr>
              <a:grpSpLocks/>
            </p:cNvGrpSpPr>
            <p:nvPr/>
          </p:nvGrpSpPr>
          <p:grpSpPr bwMode="auto">
            <a:xfrm>
              <a:off x="2170" y="782"/>
              <a:ext cx="317" cy="122"/>
              <a:chOff x="672" y="2781"/>
              <a:chExt cx="317" cy="202"/>
            </a:xfrm>
          </p:grpSpPr>
          <p:sp>
            <p:nvSpPr>
              <p:cNvPr id="29740" name="Line 211"/>
              <p:cNvSpPr>
                <a:spLocks noChangeShapeType="1"/>
              </p:cNvSpPr>
              <p:nvPr/>
            </p:nvSpPr>
            <p:spPr bwMode="auto">
              <a:xfrm>
                <a:off x="672" y="2786"/>
                <a:ext cx="317" cy="0"/>
              </a:xfrm>
              <a:prstGeom prst="line">
                <a:avLst/>
              </a:prstGeom>
              <a:noFill/>
              <a:ln w="57150">
                <a:solidFill>
                  <a:srgbClr val="F8F8F8"/>
                </a:solidFill>
                <a:round/>
                <a:headEnd/>
                <a:tailEnd/>
              </a:ln>
            </p:spPr>
            <p:txBody>
              <a:bodyPr/>
              <a:lstStyle/>
              <a:p>
                <a:endParaRPr lang="en-US"/>
              </a:p>
            </p:txBody>
          </p:sp>
          <p:sp>
            <p:nvSpPr>
              <p:cNvPr id="29741" name="Line 212"/>
              <p:cNvSpPr>
                <a:spLocks noChangeShapeType="1"/>
              </p:cNvSpPr>
              <p:nvPr/>
            </p:nvSpPr>
            <p:spPr bwMode="auto">
              <a:xfrm rot="-5400000">
                <a:off x="742" y="2882"/>
                <a:ext cx="202" cy="0"/>
              </a:xfrm>
              <a:prstGeom prst="line">
                <a:avLst/>
              </a:prstGeom>
              <a:noFill/>
              <a:ln w="57150">
                <a:solidFill>
                  <a:srgbClr val="F8F8F8"/>
                </a:solidFill>
                <a:round/>
                <a:headEnd/>
                <a:tailEnd/>
              </a:ln>
            </p:spPr>
            <p:txBody>
              <a:bodyPr/>
              <a:lstStyle/>
              <a:p>
                <a:endParaRPr lang="en-US"/>
              </a:p>
            </p:txBody>
          </p:sp>
        </p:grpSp>
        <p:grpSp>
          <p:nvGrpSpPr>
            <p:cNvPr id="29726" name="Group 213"/>
            <p:cNvGrpSpPr>
              <a:grpSpLocks/>
            </p:cNvGrpSpPr>
            <p:nvPr/>
          </p:nvGrpSpPr>
          <p:grpSpPr bwMode="auto">
            <a:xfrm>
              <a:off x="3924" y="1349"/>
              <a:ext cx="1116" cy="507"/>
              <a:chOff x="3168" y="1447"/>
              <a:chExt cx="1116" cy="507"/>
            </a:xfrm>
          </p:grpSpPr>
          <p:sp>
            <p:nvSpPr>
              <p:cNvPr id="214230" name="Text Box 214"/>
              <p:cNvSpPr txBox="1">
                <a:spLocks noChangeArrowheads="1"/>
              </p:cNvSpPr>
              <p:nvPr/>
            </p:nvSpPr>
            <p:spPr bwMode="auto">
              <a:xfrm>
                <a:off x="3199" y="1447"/>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rgbClr val="99CCFF"/>
                    </a:solidFill>
                  </a:rPr>
                  <a:t>A</a:t>
                </a:r>
              </a:p>
            </p:txBody>
          </p:sp>
          <p:sp>
            <p:nvSpPr>
              <p:cNvPr id="214231" name="Text Box 215"/>
              <p:cNvSpPr txBox="1">
                <a:spLocks noChangeArrowheads="1"/>
              </p:cNvSpPr>
              <p:nvPr/>
            </p:nvSpPr>
            <p:spPr bwMode="auto">
              <a:xfrm>
                <a:off x="3490" y="1447"/>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rgbClr val="99CCFF"/>
                    </a:solidFill>
                  </a:rPr>
                  <a:t>T</a:t>
                </a:r>
              </a:p>
            </p:txBody>
          </p:sp>
          <p:grpSp>
            <p:nvGrpSpPr>
              <p:cNvPr id="29730" name="Group 216"/>
              <p:cNvGrpSpPr>
                <a:grpSpLocks/>
              </p:cNvGrpSpPr>
              <p:nvPr/>
            </p:nvGrpSpPr>
            <p:grpSpPr bwMode="auto">
              <a:xfrm flipV="1">
                <a:off x="3168" y="1832"/>
                <a:ext cx="317" cy="122"/>
                <a:chOff x="672" y="2781"/>
                <a:chExt cx="317" cy="202"/>
              </a:xfrm>
            </p:grpSpPr>
            <p:sp>
              <p:nvSpPr>
                <p:cNvPr id="214233" name="Line 217"/>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234" name="Line 218"/>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nvGrpSpPr>
              <p:cNvPr id="29731" name="Group 219"/>
              <p:cNvGrpSpPr>
                <a:grpSpLocks/>
              </p:cNvGrpSpPr>
              <p:nvPr/>
            </p:nvGrpSpPr>
            <p:grpSpPr bwMode="auto">
              <a:xfrm flipV="1">
                <a:off x="3454" y="1832"/>
                <a:ext cx="317" cy="122"/>
                <a:chOff x="672" y="2781"/>
                <a:chExt cx="317" cy="202"/>
              </a:xfrm>
            </p:grpSpPr>
            <p:sp>
              <p:nvSpPr>
                <p:cNvPr id="214236" name="Line 220"/>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237" name="Line 221"/>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sp>
            <p:nvSpPr>
              <p:cNvPr id="214238" name="Text Box 222"/>
              <p:cNvSpPr txBox="1">
                <a:spLocks noChangeArrowheads="1"/>
              </p:cNvSpPr>
              <p:nvPr/>
            </p:nvSpPr>
            <p:spPr bwMode="auto">
              <a:xfrm>
                <a:off x="3781" y="1447"/>
                <a:ext cx="50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a:solidFill>
                      <a:srgbClr val="99CCFF"/>
                    </a:solidFill>
                  </a:rPr>
                  <a:t>G</a:t>
                </a:r>
              </a:p>
            </p:txBody>
          </p:sp>
          <p:grpSp>
            <p:nvGrpSpPr>
              <p:cNvPr id="29733" name="Group 223"/>
              <p:cNvGrpSpPr>
                <a:grpSpLocks/>
              </p:cNvGrpSpPr>
              <p:nvPr/>
            </p:nvGrpSpPr>
            <p:grpSpPr bwMode="auto">
              <a:xfrm flipV="1">
                <a:off x="3735" y="1832"/>
                <a:ext cx="317" cy="122"/>
                <a:chOff x="672" y="2781"/>
                <a:chExt cx="317" cy="202"/>
              </a:xfrm>
            </p:grpSpPr>
            <p:sp>
              <p:nvSpPr>
                <p:cNvPr id="214240" name="Line 224"/>
                <p:cNvSpPr>
                  <a:spLocks noChangeShapeType="1"/>
                </p:cNvSpPr>
                <p:nvPr/>
              </p:nvSpPr>
              <p:spPr bwMode="auto">
                <a:xfrm>
                  <a:off x="672" y="2786"/>
                  <a:ext cx="317"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sp>
              <p:nvSpPr>
                <p:cNvPr id="214241" name="Line 225"/>
                <p:cNvSpPr>
                  <a:spLocks noChangeShapeType="1"/>
                </p:cNvSpPr>
                <p:nvPr/>
              </p:nvSpPr>
              <p:spPr bwMode="auto">
                <a:xfrm rot="-5400000">
                  <a:off x="742" y="2882"/>
                  <a:ext cx="202" cy="0"/>
                </a:xfrm>
                <a:prstGeom prst="line">
                  <a:avLst/>
                </a:prstGeom>
                <a:noFill/>
                <a:ln w="57150">
                  <a:solidFill>
                    <a:srgbClr val="F8F8F8"/>
                  </a:solidFill>
                  <a:round/>
                  <a:headEnd/>
                  <a:tailEnd/>
                </a:ln>
                <a:effectLst>
                  <a:outerShdw dist="35921" dir="2700000" algn="ctr" rotWithShape="0">
                    <a:srgbClr val="000000"/>
                  </a:outerShdw>
                </a:effectLst>
              </p:spPr>
              <p:txBody>
                <a:bodyPr/>
                <a:lstStyle/>
                <a:p>
                  <a:pPr>
                    <a:defRPr/>
                  </a:pPr>
                  <a:endParaRPr lang="en-US"/>
                </a:p>
              </p:txBody>
            </p:sp>
          </p:grpSp>
        </p:grpSp>
        <p:sp>
          <p:nvSpPr>
            <p:cNvPr id="214242" name="Text Box 226"/>
            <p:cNvSpPr txBox="1">
              <a:spLocks noChangeArrowheads="1"/>
            </p:cNvSpPr>
            <p:nvPr/>
          </p:nvSpPr>
          <p:spPr bwMode="auto">
            <a:xfrm>
              <a:off x="2210" y="1337"/>
              <a:ext cx="1765" cy="365"/>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spcBef>
                  <a:spcPct val="50000"/>
                </a:spcBef>
                <a:defRPr/>
              </a:pPr>
              <a:r>
                <a:rPr lang="en-US" sz="3200" b="1" u="sng">
                  <a:solidFill>
                    <a:srgbClr val="99CCFF"/>
                  </a:solidFill>
                </a:rPr>
                <a:t>B G H Gene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214250"/>
                                        </p:tgtEl>
                                      </p:cBhvr>
                                    </p:animEffect>
                                    <p:set>
                                      <p:cBhvr>
                                        <p:cTn id="7" dur="1" fill="hold">
                                          <p:stCondLst>
                                            <p:cond delay="999"/>
                                          </p:stCondLst>
                                        </p:cTn>
                                        <p:tgtEl>
                                          <p:spTgt spid="21425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14098">
                                            <p:txEl>
                                              <p:pRg st="2" end="2"/>
                                            </p:txEl>
                                          </p:spTgt>
                                        </p:tgtEl>
                                        <p:attrNameLst>
                                          <p:attrName>style.visibility</p:attrName>
                                        </p:attrNameLst>
                                      </p:cBhvr>
                                      <p:to>
                                        <p:strVal val="visible"/>
                                      </p:to>
                                    </p:set>
                                    <p:animEffect transition="in" filter="fade">
                                      <p:cBhvr>
                                        <p:cTn id="10" dur="1000"/>
                                        <p:tgtEl>
                                          <p:spTgt spid="214098">
                                            <p:txEl>
                                              <p:pRg st="2" end="2"/>
                                            </p:txEl>
                                          </p:spTgt>
                                        </p:tgtEl>
                                      </p:cBhvr>
                                    </p:animEffect>
                                  </p:childTnLst>
                                </p:cTn>
                              </p:par>
                            </p:childTnLst>
                          </p:cTn>
                        </p:par>
                        <p:par>
                          <p:cTn id="11" fill="hold">
                            <p:stCondLst>
                              <p:cond delay="1000"/>
                            </p:stCondLst>
                            <p:childTnLst>
                              <p:par>
                                <p:cTn id="12" presetID="63" presetClass="path" presetSubtype="0" accel="50000" decel="50000" fill="hold" nodeType="afterEffect">
                                  <p:stCondLst>
                                    <p:cond delay="0"/>
                                  </p:stCondLst>
                                  <p:childTnLst>
                                    <p:animMotion origin="layout" path="M 4.72222E-6 4.44444E-6 L 0.2026 4.44444E-6 " pathEditMode="relative" rAng="0" ptsTypes="AA">
                                      <p:cBhvr>
                                        <p:cTn id="13" dur="2000" fill="hold"/>
                                        <p:tgtEl>
                                          <p:spTgt spid="214182"/>
                                        </p:tgtEl>
                                        <p:attrNameLst>
                                          <p:attrName>ppt_x</p:attrName>
                                          <p:attrName>ppt_y</p:attrName>
                                        </p:attrNameLst>
                                      </p:cBhvr>
                                      <p:rCtr x="101" y="0"/>
                                    </p:animMotion>
                                  </p:childTnLst>
                                </p:cTn>
                              </p:par>
                              <p:par>
                                <p:cTn id="14" presetID="35" presetClass="path" presetSubtype="0" accel="50000" decel="50000" fill="hold" nodeType="withEffect">
                                  <p:stCondLst>
                                    <p:cond delay="0"/>
                                  </p:stCondLst>
                                  <p:childTnLst>
                                    <p:animMotion origin="layout" path="M 0.0 0.0  L -0.25 0.0  E" pathEditMode="relative" ptsTypes="">
                                      <p:cBhvr>
                                        <p:cTn id="15" dur="2000" fill="hold"/>
                                        <p:tgtEl>
                                          <p:spTgt spid="2"/>
                                        </p:tgtEl>
                                        <p:attrNameLst>
                                          <p:attrName>ppt_x</p:attrName>
                                          <p:attrName>ppt_y</p:attrName>
                                        </p:attrNameLst>
                                      </p:cBhvr>
                                    </p:animMotion>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0" nodeType="clickEffect">
                                  <p:stCondLst>
                                    <p:cond delay="0"/>
                                  </p:stCondLst>
                                  <p:childTnLst>
                                    <p:animEffect transition="out" filter="dissolve">
                                      <p:cBhvr>
                                        <p:cTn id="19" dur="500"/>
                                        <p:tgtEl>
                                          <p:spTgt spid="214098">
                                            <p:txEl>
                                              <p:pRg st="0" end="0"/>
                                            </p:txEl>
                                          </p:spTgt>
                                        </p:tgtEl>
                                      </p:cBhvr>
                                    </p:animEffect>
                                    <p:set>
                                      <p:cBhvr>
                                        <p:cTn id="20" dur="1" fill="hold">
                                          <p:stCondLst>
                                            <p:cond delay="499"/>
                                          </p:stCondLst>
                                        </p:cTn>
                                        <p:tgtEl>
                                          <p:spTgt spid="214098">
                                            <p:txEl>
                                              <p:pRg st="0" end="0"/>
                                            </p:txEl>
                                          </p:spTgt>
                                        </p:tgtEl>
                                        <p:attrNameLst>
                                          <p:attrName>style.visibility</p:attrName>
                                        </p:attrNameLst>
                                      </p:cBhvr>
                                      <p:to>
                                        <p:strVal val="hidden"/>
                                      </p:to>
                                    </p:set>
                                  </p:childTnLst>
                                </p:cTn>
                              </p:par>
                              <p:par>
                                <p:cTn id="21" presetID="9" presetClass="exit" presetSubtype="0" fill="hold" grpId="0" nodeType="withEffect">
                                  <p:stCondLst>
                                    <p:cond delay="0"/>
                                  </p:stCondLst>
                                  <p:childTnLst>
                                    <p:animEffect transition="out" filter="dissolve">
                                      <p:cBhvr>
                                        <p:cTn id="22" dur="500"/>
                                        <p:tgtEl>
                                          <p:spTgt spid="214098">
                                            <p:txEl>
                                              <p:pRg st="1" end="1"/>
                                            </p:txEl>
                                          </p:spTgt>
                                        </p:tgtEl>
                                      </p:cBhvr>
                                    </p:animEffect>
                                    <p:set>
                                      <p:cBhvr>
                                        <p:cTn id="23" dur="1" fill="hold">
                                          <p:stCondLst>
                                            <p:cond delay="499"/>
                                          </p:stCondLst>
                                        </p:cTn>
                                        <p:tgtEl>
                                          <p:spTgt spid="214098">
                                            <p:txEl>
                                              <p:pRg st="1" end="1"/>
                                            </p:txEl>
                                          </p:spTgt>
                                        </p:tgtEl>
                                        <p:attrNameLst>
                                          <p:attrName>style.visibility</p:attrName>
                                        </p:attrNameLst>
                                      </p:cBhvr>
                                      <p:to>
                                        <p:strVal val="hidden"/>
                                      </p:to>
                                    </p:set>
                                  </p:childTnLst>
                                </p:cTn>
                              </p:par>
                              <p:par>
                                <p:cTn id="24" presetID="9" presetClass="exit" presetSubtype="0" fill="hold" grpId="0" nodeType="withEffect">
                                  <p:stCondLst>
                                    <p:cond delay="0"/>
                                  </p:stCondLst>
                                  <p:childTnLst>
                                    <p:animEffect transition="out" filter="dissolve">
                                      <p:cBhvr>
                                        <p:cTn id="25" dur="500"/>
                                        <p:tgtEl>
                                          <p:spTgt spid="214098">
                                            <p:txEl>
                                              <p:pRg st="2" end="2"/>
                                            </p:txEl>
                                          </p:spTgt>
                                        </p:tgtEl>
                                      </p:cBhvr>
                                    </p:animEffect>
                                    <p:set>
                                      <p:cBhvr>
                                        <p:cTn id="26" dur="1" fill="hold">
                                          <p:stCondLst>
                                            <p:cond delay="499"/>
                                          </p:stCondLst>
                                        </p:cTn>
                                        <p:tgtEl>
                                          <p:spTgt spid="214098">
                                            <p:txEl>
                                              <p:pRg st="2" end="2"/>
                                            </p:txEl>
                                          </p:spTgt>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214168"/>
                                        </p:tgtEl>
                                        <p:attrNameLst>
                                          <p:attrName>style.visibility</p:attrName>
                                        </p:attrNameLst>
                                      </p:cBhvr>
                                      <p:to>
                                        <p:strVal val="visible"/>
                                      </p:to>
                                    </p:set>
                                    <p:animEffect transition="in" filter="fade">
                                      <p:cBhvr>
                                        <p:cTn id="29" dur="1000"/>
                                        <p:tgtEl>
                                          <p:spTgt spid="21416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14251"/>
                                        </p:tgtEl>
                                        <p:attrNameLst>
                                          <p:attrName>style.visibility</p:attrName>
                                        </p:attrNameLst>
                                      </p:cBhvr>
                                      <p:to>
                                        <p:strVal val="visible"/>
                                      </p:to>
                                    </p:set>
                                    <p:animEffect transition="in" filter="fade">
                                      <p:cBhvr>
                                        <p:cTn id="34" dur="1000"/>
                                        <p:tgtEl>
                                          <p:spTgt spid="214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98" grpId="0" build="allAtOnce"/>
      <p:bldP spid="214168"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07_02"/>
          <p:cNvPicPr>
            <a:picLocks noChangeAspect="1" noChangeArrowheads="1"/>
          </p:cNvPicPr>
          <p:nvPr/>
        </p:nvPicPr>
        <p:blipFill>
          <a:blip r:embed="rId3" cstate="print"/>
          <a:srcRect/>
          <a:stretch>
            <a:fillRect/>
          </a:stretch>
        </p:blipFill>
        <p:spPr bwMode="auto">
          <a:xfrm>
            <a:off x="228600" y="0"/>
            <a:ext cx="6781800" cy="6629400"/>
          </a:xfrm>
          <a:prstGeom prst="rect">
            <a:avLst/>
          </a:prstGeom>
          <a:noFill/>
          <a:ln w="9525">
            <a:noFill/>
            <a:miter lim="800000"/>
            <a:headEnd/>
            <a:tailEnd/>
          </a:ln>
        </p:spPr>
      </p:pic>
      <p:sp>
        <p:nvSpPr>
          <p:cNvPr id="216067" name="Oval 3"/>
          <p:cNvSpPr>
            <a:spLocks noChangeArrowheads="1"/>
          </p:cNvSpPr>
          <p:nvPr/>
        </p:nvSpPr>
        <p:spPr bwMode="auto">
          <a:xfrm>
            <a:off x="2514600" y="0"/>
            <a:ext cx="3733800" cy="1219200"/>
          </a:xfrm>
          <a:prstGeom prst="ellipse">
            <a:avLst/>
          </a:prstGeom>
          <a:noFill/>
          <a:ln w="57150">
            <a:solidFill>
              <a:srgbClr val="CC3300"/>
            </a:solidFill>
            <a:round/>
            <a:headEnd/>
            <a:tailEnd/>
          </a:ln>
        </p:spPr>
        <p:txBody>
          <a:bodyPr wrap="none" anchor="ctr"/>
          <a:lstStyle/>
          <a:p>
            <a:endParaRPr lang="en-US"/>
          </a:p>
        </p:txBody>
      </p:sp>
      <p:sp>
        <p:nvSpPr>
          <p:cNvPr id="216068" name="Rectangle 4"/>
          <p:cNvSpPr>
            <a:spLocks noChangeArrowheads="1"/>
          </p:cNvSpPr>
          <p:nvPr/>
        </p:nvSpPr>
        <p:spPr bwMode="auto">
          <a:xfrm>
            <a:off x="1981200" y="2133600"/>
            <a:ext cx="1828800" cy="1524000"/>
          </a:xfrm>
          <a:prstGeom prst="rect">
            <a:avLst/>
          </a:prstGeom>
          <a:noFill/>
          <a:ln w="57150">
            <a:solidFill>
              <a:schemeClr val="accent2"/>
            </a:solidFill>
            <a:miter lim="800000"/>
            <a:headEnd/>
            <a:tailEnd/>
          </a:ln>
        </p:spPr>
        <p:txBody>
          <a:bodyPr wrap="none" anchor="ctr"/>
          <a:lstStyle/>
          <a:p>
            <a:endParaRPr lang="en-US"/>
          </a:p>
        </p:txBody>
      </p:sp>
      <p:sp>
        <p:nvSpPr>
          <p:cNvPr id="216069" name="Text Box 5"/>
          <p:cNvSpPr txBox="1">
            <a:spLocks noChangeArrowheads="1"/>
          </p:cNvSpPr>
          <p:nvPr/>
        </p:nvSpPr>
        <p:spPr bwMode="auto">
          <a:xfrm>
            <a:off x="4191000" y="2452688"/>
            <a:ext cx="3514104" cy="523220"/>
          </a:xfrm>
          <a:prstGeom prst="rect">
            <a:avLst/>
          </a:prstGeom>
          <a:solidFill>
            <a:srgbClr val="FFCC66"/>
          </a:solidFill>
          <a:ln w="9525">
            <a:noFill/>
            <a:miter lim="800000"/>
            <a:headEnd/>
            <a:tailEnd/>
          </a:ln>
        </p:spPr>
        <p:txBody>
          <a:bodyPr wrap="none">
            <a:spAutoFit/>
          </a:bodyPr>
          <a:lstStyle/>
          <a:p>
            <a:r>
              <a:rPr lang="en-US" sz="2800" b="1" dirty="0" smtClean="0">
                <a:latin typeface="Comic Sans MS" pitchFamily="66" charset="0"/>
              </a:rPr>
              <a:t>“recombinant” </a:t>
            </a:r>
            <a:r>
              <a:rPr lang="en-US" sz="2800" b="1" dirty="0">
                <a:latin typeface="Comic Sans MS" pitchFamily="66" charset="0"/>
              </a:rPr>
              <a:t>gene</a:t>
            </a:r>
          </a:p>
        </p:txBody>
      </p:sp>
      <p:sp>
        <p:nvSpPr>
          <p:cNvPr id="216070" name="Rectangle 6"/>
          <p:cNvSpPr>
            <a:spLocks noChangeArrowheads="1"/>
          </p:cNvSpPr>
          <p:nvPr/>
        </p:nvSpPr>
        <p:spPr bwMode="auto">
          <a:xfrm>
            <a:off x="1981200" y="3352800"/>
            <a:ext cx="1828800" cy="1524000"/>
          </a:xfrm>
          <a:prstGeom prst="rect">
            <a:avLst/>
          </a:prstGeom>
          <a:noFill/>
          <a:ln w="57150">
            <a:solidFill>
              <a:srgbClr val="CC3300"/>
            </a:solidFill>
            <a:miter lim="800000"/>
            <a:headEnd/>
            <a:tailEnd/>
          </a:ln>
        </p:spPr>
        <p:txBody>
          <a:bodyPr wrap="none" anchor="ctr"/>
          <a:lstStyle/>
          <a:p>
            <a:endParaRPr lang="en-US"/>
          </a:p>
        </p:txBody>
      </p:sp>
      <p:sp>
        <p:nvSpPr>
          <p:cNvPr id="216071" name="Rectangle 7"/>
          <p:cNvSpPr>
            <a:spLocks noChangeArrowheads="1"/>
          </p:cNvSpPr>
          <p:nvPr/>
        </p:nvSpPr>
        <p:spPr bwMode="auto">
          <a:xfrm>
            <a:off x="1524000" y="4648200"/>
            <a:ext cx="2819400" cy="1676400"/>
          </a:xfrm>
          <a:prstGeom prst="rect">
            <a:avLst/>
          </a:prstGeom>
          <a:noFill/>
          <a:ln w="57150">
            <a:solidFill>
              <a:srgbClr val="CC3300"/>
            </a:solidFill>
            <a:miter lim="800000"/>
            <a:headEnd/>
            <a:tailEnd/>
          </a:ln>
        </p:spPr>
        <p:txBody>
          <a:bodyPr wrap="none" anchor="ctr"/>
          <a:lstStyle/>
          <a:p>
            <a:endParaRPr lang="en-US"/>
          </a:p>
        </p:txBody>
      </p:sp>
      <p:sp>
        <p:nvSpPr>
          <p:cNvPr id="216072" name="Text Box 8"/>
          <p:cNvSpPr txBox="1">
            <a:spLocks noChangeArrowheads="1"/>
          </p:cNvSpPr>
          <p:nvPr/>
        </p:nvSpPr>
        <p:spPr bwMode="auto">
          <a:xfrm>
            <a:off x="4419600" y="4662488"/>
            <a:ext cx="3581400" cy="954107"/>
          </a:xfrm>
          <a:prstGeom prst="rect">
            <a:avLst/>
          </a:prstGeom>
          <a:solidFill>
            <a:srgbClr val="FFCC66"/>
          </a:solidFill>
          <a:ln w="9525">
            <a:noFill/>
            <a:miter lim="800000"/>
            <a:headEnd/>
            <a:tailEnd/>
          </a:ln>
        </p:spPr>
        <p:txBody>
          <a:bodyPr>
            <a:spAutoFit/>
          </a:bodyPr>
          <a:lstStyle/>
          <a:p>
            <a:r>
              <a:rPr lang="en-US" sz="2800" b="1" dirty="0">
                <a:latin typeface="Comic Sans MS" pitchFamily="66" charset="0"/>
              </a:rPr>
              <a:t>gene is </a:t>
            </a:r>
            <a:r>
              <a:rPr lang="en-US" sz="2800" b="1" dirty="0" smtClean="0">
                <a:latin typeface="Comic Sans MS" pitchFamily="66" charset="0"/>
              </a:rPr>
              <a:t>replicated </a:t>
            </a:r>
            <a:r>
              <a:rPr lang="en-US" sz="2800" b="1" dirty="0">
                <a:latin typeface="Comic Sans MS" pitchFamily="66" charset="0"/>
              </a:rPr>
              <a:t>– </a:t>
            </a:r>
            <a:r>
              <a:rPr lang="en-US" sz="2800" b="1" dirty="0" smtClean="0">
                <a:latin typeface="Comic Sans MS" pitchFamily="66" charset="0"/>
              </a:rPr>
              <a:t>protein </a:t>
            </a:r>
            <a:r>
              <a:rPr lang="en-US" sz="2800" b="1" dirty="0">
                <a:latin typeface="Comic Sans MS" pitchFamily="66" charset="0"/>
              </a:rPr>
              <a:t>produced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6068"/>
                                        </p:tgtEl>
                                        <p:attrNameLst>
                                          <p:attrName>style.visibility</p:attrName>
                                        </p:attrNameLst>
                                      </p:cBhvr>
                                      <p:to>
                                        <p:strVal val="visible"/>
                                      </p:to>
                                    </p:set>
                                    <p:animEffect transition="in" filter="wipe(down)">
                                      <p:cBhvr>
                                        <p:cTn id="7" dur="500"/>
                                        <p:tgtEl>
                                          <p:spTgt spid="216068"/>
                                        </p:tgtEl>
                                      </p:cBhvr>
                                    </p:animEffect>
                                  </p:childTnLst>
                                </p:cTn>
                              </p:par>
                            </p:childTnLst>
                          </p:cTn>
                        </p:par>
                        <p:par>
                          <p:cTn id="8" fill="hold">
                            <p:stCondLst>
                              <p:cond delay="500"/>
                            </p:stCondLst>
                            <p:childTnLst>
                              <p:par>
                                <p:cTn id="9" presetID="22" presetClass="exit" presetSubtype="4" fill="hold" grpId="0" nodeType="afterEffect">
                                  <p:stCondLst>
                                    <p:cond delay="0"/>
                                  </p:stCondLst>
                                  <p:childTnLst>
                                    <p:animEffect transition="out" filter="wipe(down)">
                                      <p:cBhvr>
                                        <p:cTn id="10" dur="500"/>
                                        <p:tgtEl>
                                          <p:spTgt spid="216067"/>
                                        </p:tgtEl>
                                      </p:cBhvr>
                                    </p:animEffect>
                                    <p:set>
                                      <p:cBhvr>
                                        <p:cTn id="11" dur="1" fill="hold">
                                          <p:stCondLst>
                                            <p:cond delay="499"/>
                                          </p:stCondLst>
                                        </p:cTn>
                                        <p:tgtEl>
                                          <p:spTgt spid="21606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16069"/>
                                        </p:tgtEl>
                                        <p:attrNameLst>
                                          <p:attrName>style.visibility</p:attrName>
                                        </p:attrNameLst>
                                      </p:cBhvr>
                                      <p:to>
                                        <p:strVal val="visible"/>
                                      </p:to>
                                    </p:set>
                                    <p:animEffect transition="in" filter="wipe(down)">
                                      <p:cBhvr>
                                        <p:cTn id="16" dur="500"/>
                                        <p:tgtEl>
                                          <p:spTgt spid="21606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grpId="1" nodeType="clickEffect">
                                  <p:stCondLst>
                                    <p:cond delay="0"/>
                                  </p:stCondLst>
                                  <p:childTnLst>
                                    <p:animEffect transition="out" filter="wipe(down)">
                                      <p:cBhvr>
                                        <p:cTn id="20" dur="500"/>
                                        <p:tgtEl>
                                          <p:spTgt spid="216068"/>
                                        </p:tgtEl>
                                      </p:cBhvr>
                                    </p:animEffect>
                                    <p:set>
                                      <p:cBhvr>
                                        <p:cTn id="21" dur="1" fill="hold">
                                          <p:stCondLst>
                                            <p:cond delay="499"/>
                                          </p:stCondLst>
                                        </p:cTn>
                                        <p:tgtEl>
                                          <p:spTgt spid="216068"/>
                                        </p:tgtEl>
                                        <p:attrNameLst>
                                          <p:attrName>style.visibility</p:attrName>
                                        </p:attrNameLst>
                                      </p:cBhvr>
                                      <p:to>
                                        <p:strVal val="hidden"/>
                                      </p:to>
                                    </p:set>
                                  </p:childTnLst>
                                </p:cTn>
                              </p:par>
                              <p:par>
                                <p:cTn id="22" presetID="22" presetClass="exit" presetSubtype="4" fill="hold" grpId="1" nodeType="withEffect">
                                  <p:stCondLst>
                                    <p:cond delay="0"/>
                                  </p:stCondLst>
                                  <p:childTnLst>
                                    <p:animEffect transition="out" filter="wipe(down)">
                                      <p:cBhvr>
                                        <p:cTn id="23" dur="500"/>
                                        <p:tgtEl>
                                          <p:spTgt spid="216069"/>
                                        </p:tgtEl>
                                      </p:cBhvr>
                                    </p:animEffect>
                                    <p:set>
                                      <p:cBhvr>
                                        <p:cTn id="24" dur="1" fill="hold">
                                          <p:stCondLst>
                                            <p:cond delay="499"/>
                                          </p:stCondLst>
                                        </p:cTn>
                                        <p:tgtEl>
                                          <p:spTgt spid="216069"/>
                                        </p:tgtEl>
                                        <p:attrNameLst>
                                          <p:attrName>style.visibility</p:attrName>
                                        </p:attrNameLst>
                                      </p:cBhvr>
                                      <p:to>
                                        <p:strVal val="hidden"/>
                                      </p:to>
                                    </p:set>
                                  </p:childTnLst>
                                </p:cTn>
                              </p:par>
                            </p:childTnLst>
                          </p:cTn>
                        </p:par>
                        <p:par>
                          <p:cTn id="25" fill="hold">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216070"/>
                                        </p:tgtEl>
                                        <p:attrNameLst>
                                          <p:attrName>style.visibility</p:attrName>
                                        </p:attrNameLst>
                                      </p:cBhvr>
                                      <p:to>
                                        <p:strVal val="visible"/>
                                      </p:to>
                                    </p:set>
                                    <p:animEffect transition="in" filter="wipe(down)">
                                      <p:cBhvr>
                                        <p:cTn id="28" dur="500"/>
                                        <p:tgtEl>
                                          <p:spTgt spid="21607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2000"/>
                                        <p:tgtEl>
                                          <p:spTgt spid="216070"/>
                                        </p:tgtEl>
                                      </p:cBhvr>
                                    </p:animEffect>
                                    <p:set>
                                      <p:cBhvr>
                                        <p:cTn id="33" dur="1" fill="hold">
                                          <p:stCondLst>
                                            <p:cond delay="1999"/>
                                          </p:stCondLst>
                                        </p:cTn>
                                        <p:tgtEl>
                                          <p:spTgt spid="216070"/>
                                        </p:tgtEl>
                                        <p:attrNameLst>
                                          <p:attrName>style.visibility</p:attrName>
                                        </p:attrNameLst>
                                      </p:cBhvr>
                                      <p:to>
                                        <p:strVal val="hidden"/>
                                      </p:to>
                                    </p:set>
                                  </p:childTnLst>
                                </p:cTn>
                              </p:par>
                            </p:childTnLst>
                          </p:cTn>
                        </p:par>
                        <p:par>
                          <p:cTn id="34" fill="hold">
                            <p:stCondLst>
                              <p:cond delay="2000"/>
                            </p:stCondLst>
                            <p:childTnLst>
                              <p:par>
                                <p:cTn id="35" presetID="22" presetClass="entr" presetSubtype="4" fill="hold" grpId="0" nodeType="afterEffect">
                                  <p:stCondLst>
                                    <p:cond delay="0"/>
                                  </p:stCondLst>
                                  <p:childTnLst>
                                    <p:set>
                                      <p:cBhvr>
                                        <p:cTn id="36" dur="1" fill="hold">
                                          <p:stCondLst>
                                            <p:cond delay="0"/>
                                          </p:stCondLst>
                                        </p:cTn>
                                        <p:tgtEl>
                                          <p:spTgt spid="216071"/>
                                        </p:tgtEl>
                                        <p:attrNameLst>
                                          <p:attrName>style.visibility</p:attrName>
                                        </p:attrNameLst>
                                      </p:cBhvr>
                                      <p:to>
                                        <p:strVal val="visible"/>
                                      </p:to>
                                    </p:set>
                                    <p:animEffect transition="in" filter="wipe(down)">
                                      <p:cBhvr>
                                        <p:cTn id="37" dur="500"/>
                                        <p:tgtEl>
                                          <p:spTgt spid="21607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16072"/>
                                        </p:tgtEl>
                                        <p:attrNameLst>
                                          <p:attrName>style.visibility</p:attrName>
                                        </p:attrNameLst>
                                      </p:cBhvr>
                                      <p:to>
                                        <p:strVal val="visible"/>
                                      </p:to>
                                    </p:set>
                                    <p:animEffect transition="in" filter="wipe(down)">
                                      <p:cBhvr>
                                        <p:cTn id="42" dur="500"/>
                                        <p:tgtEl>
                                          <p:spTgt spid="216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7" grpId="0" animBg="1"/>
      <p:bldP spid="216068" grpId="0" animBg="1"/>
      <p:bldP spid="216068" grpId="1" animBg="1"/>
      <p:bldP spid="216069" grpId="0" animBg="1"/>
      <p:bldP spid="216069" grpId="1" animBg="1"/>
      <p:bldP spid="216070" grpId="0" animBg="1"/>
      <p:bldP spid="216070" grpId="1" animBg="1"/>
      <p:bldP spid="216071" grpId="0" animBg="1"/>
      <p:bldP spid="21607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2" descr="07_02"/>
          <p:cNvPicPr>
            <a:picLocks noChangeAspect="1" noChangeArrowheads="1"/>
          </p:cNvPicPr>
          <p:nvPr/>
        </p:nvPicPr>
        <p:blipFill>
          <a:blip r:embed="rId2" cstate="print"/>
          <a:srcRect/>
          <a:stretch>
            <a:fillRect/>
          </a:stretch>
        </p:blipFill>
        <p:spPr bwMode="auto">
          <a:xfrm>
            <a:off x="1543269" y="838200"/>
            <a:ext cx="5924331" cy="5791200"/>
          </a:xfrm>
          <a:prstGeom prst="rect">
            <a:avLst/>
          </a:prstGeom>
          <a:noFill/>
          <a:ln w="9525">
            <a:noFill/>
            <a:miter lim="800000"/>
            <a:headEnd/>
            <a:tailEnd/>
          </a:ln>
        </p:spPr>
      </p:pic>
      <p:sp>
        <p:nvSpPr>
          <p:cNvPr id="3" name="TextBox 2"/>
          <p:cNvSpPr txBox="1"/>
          <p:nvPr/>
        </p:nvSpPr>
        <p:spPr>
          <a:xfrm>
            <a:off x="381000" y="152400"/>
            <a:ext cx="8432117" cy="707886"/>
          </a:xfrm>
          <a:prstGeom prst="rect">
            <a:avLst/>
          </a:prstGeom>
          <a:noFill/>
        </p:spPr>
        <p:txBody>
          <a:bodyPr wrap="none" rtlCol="0">
            <a:spAutoFit/>
          </a:bodyPr>
          <a:lstStyle/>
          <a:p>
            <a:r>
              <a:rPr lang="en-US" sz="4000" dirty="0" smtClean="0">
                <a:latin typeface="Comic Sans MS" pitchFamily="66" charset="0"/>
              </a:rPr>
              <a:t>Which is the transgenic organism?</a:t>
            </a:r>
            <a:endParaRPr lang="en-US" sz="4000" dirty="0">
              <a:latin typeface="Comic Sans MS" pitchFamily="66"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90000"/>
          </a:schemeClr>
        </a:solidFill>
        <a:effectLst/>
      </p:bgPr>
    </p:bg>
    <p:spTree>
      <p:nvGrpSpPr>
        <p:cNvPr id="1" name=""/>
        <p:cNvGrpSpPr/>
        <p:nvPr/>
      </p:nvGrpSpPr>
      <p:grpSpPr>
        <a:xfrm>
          <a:off x="0" y="0"/>
          <a:ext cx="0" cy="0"/>
          <a:chOff x="0" y="0"/>
          <a:chExt cx="0" cy="0"/>
        </a:xfrm>
      </p:grpSpPr>
      <p:sp>
        <p:nvSpPr>
          <p:cNvPr id="2" name="TextBox 1"/>
          <p:cNvSpPr txBox="1"/>
          <p:nvPr/>
        </p:nvSpPr>
        <p:spPr>
          <a:xfrm>
            <a:off x="457200" y="381000"/>
            <a:ext cx="8305800" cy="1323439"/>
          </a:xfrm>
          <a:prstGeom prst="rect">
            <a:avLst/>
          </a:prstGeom>
          <a:noFill/>
        </p:spPr>
        <p:txBody>
          <a:bodyPr wrap="square" rtlCol="0">
            <a:spAutoFit/>
          </a:bodyPr>
          <a:lstStyle/>
          <a:p>
            <a:r>
              <a:rPr lang="en-US" sz="4000" dirty="0" smtClean="0">
                <a:latin typeface="Comic Sans MS" pitchFamily="66" charset="0"/>
              </a:rPr>
              <a:t>Are you diabetic or know someone who is diabetic and takes insulin?</a:t>
            </a:r>
            <a:endParaRPr lang="en-US" sz="4000" dirty="0">
              <a:latin typeface="Comic Sans MS" pitchFamily="66"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ctrTitle"/>
          </p:nvPr>
        </p:nvSpPr>
        <p:spPr>
          <a:xfrm>
            <a:off x="0" y="76200"/>
            <a:ext cx="9144000" cy="641350"/>
          </a:xfrm>
        </p:spPr>
        <p:txBody>
          <a:bodyPr/>
          <a:lstStyle/>
          <a:p>
            <a:pPr eaLnBrk="1" hangingPunct="1"/>
            <a:r>
              <a:rPr lang="en-US" sz="3600" b="1" dirty="0" smtClean="0">
                <a:latin typeface="Comic Sans MS" pitchFamily="66" charset="0"/>
              </a:rPr>
              <a:t>Transgenic </a:t>
            </a:r>
            <a:r>
              <a:rPr lang="en-US" sz="3600" b="1" i="1" dirty="0" smtClean="0">
                <a:latin typeface="Comic Sans MS" pitchFamily="66" charset="0"/>
              </a:rPr>
              <a:t>E. coli</a:t>
            </a:r>
            <a:r>
              <a:rPr lang="en-US" sz="3600" b="1" dirty="0" smtClean="0">
                <a:latin typeface="Comic Sans MS" pitchFamily="66" charset="0"/>
              </a:rPr>
              <a:t> Produces Insulin</a:t>
            </a:r>
            <a:endParaRPr lang="en-US" sz="3600" i="1" dirty="0" smtClean="0">
              <a:latin typeface="Comic Sans MS" pitchFamily="66" charset="0"/>
            </a:endParaRPr>
          </a:p>
        </p:txBody>
      </p:sp>
      <p:pic>
        <p:nvPicPr>
          <p:cNvPr id="36867" name="Picture 3" descr="pre52679_1113"/>
          <p:cNvPicPr>
            <a:picLocks noChangeAspect="1" noChangeArrowheads="1"/>
          </p:cNvPicPr>
          <p:nvPr/>
        </p:nvPicPr>
        <p:blipFill>
          <a:blip r:embed="rId3" cstate="print"/>
          <a:srcRect/>
          <a:stretch>
            <a:fillRect/>
          </a:stretch>
        </p:blipFill>
        <p:spPr bwMode="auto">
          <a:xfrm>
            <a:off x="2273300" y="817563"/>
            <a:ext cx="4608513" cy="5761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w.jpg"/>
          <p:cNvPicPr>
            <a:picLocks noChangeAspect="1"/>
          </p:cNvPicPr>
          <p:nvPr/>
        </p:nvPicPr>
        <p:blipFill>
          <a:blip r:embed="rId3" cstate="print"/>
          <a:stretch>
            <a:fillRect/>
          </a:stretch>
        </p:blipFill>
        <p:spPr>
          <a:xfrm>
            <a:off x="4114800" y="2209800"/>
            <a:ext cx="4457700" cy="2971800"/>
          </a:xfrm>
          <a:prstGeom prst="rect">
            <a:avLst/>
          </a:prstGeom>
        </p:spPr>
      </p:pic>
      <p:pic>
        <p:nvPicPr>
          <p:cNvPr id="1026" name="Picture 2" descr="http://www.diabeteshealth.com/media/images/article_images/5629.jpg"/>
          <p:cNvPicPr>
            <a:picLocks noChangeAspect="1" noChangeArrowheads="1"/>
          </p:cNvPicPr>
          <p:nvPr/>
        </p:nvPicPr>
        <p:blipFill>
          <a:blip r:embed="rId4" cstate="print"/>
          <a:srcRect/>
          <a:stretch>
            <a:fillRect/>
          </a:stretch>
        </p:blipFill>
        <p:spPr bwMode="auto">
          <a:xfrm>
            <a:off x="914400" y="1676400"/>
            <a:ext cx="2438400" cy="3828288"/>
          </a:xfrm>
          <a:prstGeom prst="rect">
            <a:avLst/>
          </a:prstGeom>
          <a:noFill/>
        </p:spPr>
      </p:pic>
      <p:sp>
        <p:nvSpPr>
          <p:cNvPr id="6" name="TextBox 5"/>
          <p:cNvSpPr txBox="1"/>
          <p:nvPr/>
        </p:nvSpPr>
        <p:spPr>
          <a:xfrm>
            <a:off x="152400" y="152400"/>
            <a:ext cx="9144000" cy="1569660"/>
          </a:xfrm>
          <a:prstGeom prst="rect">
            <a:avLst/>
          </a:prstGeom>
          <a:noFill/>
        </p:spPr>
        <p:txBody>
          <a:bodyPr wrap="square" rtlCol="0">
            <a:spAutoFit/>
          </a:bodyPr>
          <a:lstStyle/>
          <a:p>
            <a:pPr algn="ctr"/>
            <a:r>
              <a:rPr lang="en-US" sz="4800" dirty="0" smtClean="0">
                <a:latin typeface="Comic Sans MS" pitchFamily="66" charset="0"/>
              </a:rPr>
              <a:t>Until the ’80’s – insulin from cows and pigs</a:t>
            </a:r>
            <a:endParaRPr lang="en-US" sz="4800" dirty="0">
              <a:latin typeface="Comic Sans MS" pitchFamily="66" charset="0"/>
            </a:endParaRPr>
          </a:p>
        </p:txBody>
      </p:sp>
      <p:sp>
        <p:nvSpPr>
          <p:cNvPr id="7" name="TextBox 6"/>
          <p:cNvSpPr txBox="1"/>
          <p:nvPr/>
        </p:nvSpPr>
        <p:spPr>
          <a:xfrm>
            <a:off x="228600" y="5715000"/>
            <a:ext cx="8534400" cy="954107"/>
          </a:xfrm>
          <a:prstGeom prst="rect">
            <a:avLst/>
          </a:prstGeom>
          <a:noFill/>
        </p:spPr>
        <p:txBody>
          <a:bodyPr wrap="square" rtlCol="0">
            <a:spAutoFit/>
          </a:bodyPr>
          <a:lstStyle/>
          <a:p>
            <a:r>
              <a:rPr lang="en-US" sz="2800" dirty="0" smtClean="0">
                <a:latin typeface="Comic Sans MS" pitchFamily="66" charset="0"/>
              </a:rPr>
              <a:t>What are some problems associated with getting insulin from cows &amp; pigs?</a:t>
            </a:r>
            <a:endParaRPr lang="en-US" sz="2800" dirty="0">
              <a:latin typeface="Comic Sans MS" pitchFamily="66"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ChangeArrowheads="1"/>
          </p:cNvSpPr>
          <p:nvPr/>
        </p:nvSpPr>
        <p:spPr bwMode="auto">
          <a:xfrm>
            <a:off x="304800" y="46038"/>
            <a:ext cx="8458200" cy="639762"/>
          </a:xfrm>
          <a:prstGeom prst="rect">
            <a:avLst/>
          </a:prstGeom>
          <a:solidFill>
            <a:srgbClr val="FFCC66"/>
          </a:solidFill>
          <a:ln w="9525">
            <a:noFill/>
            <a:miter lim="800000"/>
            <a:headEnd/>
            <a:tailEnd/>
          </a:ln>
          <a:effectLst>
            <a:outerShdw dist="35921" dir="2700000" algn="ctr" rotWithShape="0">
              <a:srgbClr val="000000"/>
            </a:outerShdw>
          </a:effectLst>
        </p:spPr>
        <p:txBody>
          <a:bodyPr anchor="ctr"/>
          <a:lstStyle/>
          <a:p>
            <a:pPr algn="ctr">
              <a:defRPr/>
            </a:pPr>
            <a:r>
              <a:rPr lang="en-US" sz="4000" dirty="0">
                <a:latin typeface="Comic Sans MS" pitchFamily="66" charset="0"/>
              </a:rPr>
              <a:t>Gene Cloning: Mass produce insulin</a:t>
            </a:r>
          </a:p>
        </p:txBody>
      </p:sp>
      <p:pic>
        <p:nvPicPr>
          <p:cNvPr id="234499" name="Picture 3" descr="3_14"/>
          <p:cNvPicPr>
            <a:picLocks noChangeAspect="1" noChangeArrowheads="1"/>
          </p:cNvPicPr>
          <p:nvPr/>
        </p:nvPicPr>
        <p:blipFill>
          <a:blip r:embed="rId3" cstate="print"/>
          <a:srcRect/>
          <a:stretch>
            <a:fillRect/>
          </a:stretch>
        </p:blipFill>
        <p:spPr bwMode="auto">
          <a:xfrm>
            <a:off x="381000" y="762000"/>
            <a:ext cx="5162550" cy="5719763"/>
          </a:xfrm>
          <a:prstGeom prst="rect">
            <a:avLst/>
          </a:prstGeom>
          <a:noFill/>
          <a:ln w="9525">
            <a:solidFill>
              <a:schemeClr val="tx1"/>
            </a:solidFill>
            <a:miter lim="800000"/>
            <a:headEnd/>
            <a:tailEnd/>
          </a:ln>
          <a:effectLst>
            <a:outerShdw dist="35921" dir="2700000" algn="ctr" rotWithShape="0">
              <a:srgbClr val="000000"/>
            </a:outerShdw>
          </a:effectLst>
        </p:spPr>
      </p:pic>
      <p:sp>
        <p:nvSpPr>
          <p:cNvPr id="234500" name="Text Box 4"/>
          <p:cNvSpPr txBox="1">
            <a:spLocks noChangeArrowheads="1"/>
          </p:cNvSpPr>
          <p:nvPr/>
        </p:nvSpPr>
        <p:spPr bwMode="auto">
          <a:xfrm>
            <a:off x="5638800" y="1295400"/>
            <a:ext cx="3276600" cy="3785652"/>
          </a:xfrm>
          <a:prstGeom prst="rect">
            <a:avLst/>
          </a:prstGeom>
          <a:noFill/>
          <a:ln w="9525">
            <a:noFill/>
            <a:miter lim="800000"/>
            <a:headEnd/>
            <a:tailEnd/>
          </a:ln>
        </p:spPr>
        <p:txBody>
          <a:bodyPr>
            <a:spAutoFit/>
          </a:bodyPr>
          <a:lstStyle/>
          <a:p>
            <a:pPr>
              <a:spcBef>
                <a:spcPct val="50000"/>
              </a:spcBef>
              <a:buFontTx/>
              <a:buChar char="•"/>
            </a:pPr>
            <a:r>
              <a:rPr lang="en-US" sz="3200" dirty="0" smtClean="0">
                <a:latin typeface="Comic Sans MS" pitchFamily="66" charset="0"/>
              </a:rPr>
              <a:t>Insert human insulin gene into </a:t>
            </a:r>
            <a:r>
              <a:rPr lang="en-US" sz="3200" dirty="0">
                <a:latin typeface="Comic Sans MS" pitchFamily="66" charset="0"/>
              </a:rPr>
              <a:t>bacteria</a:t>
            </a:r>
          </a:p>
          <a:p>
            <a:pPr>
              <a:spcBef>
                <a:spcPct val="50000"/>
              </a:spcBef>
              <a:buFontTx/>
              <a:buChar char="•"/>
            </a:pPr>
            <a:r>
              <a:rPr lang="en-US" sz="3200" dirty="0">
                <a:latin typeface="Comic Sans MS" pitchFamily="66" charset="0"/>
              </a:rPr>
              <a:t>Harvest </a:t>
            </a:r>
            <a:r>
              <a:rPr lang="en-US" sz="3200" dirty="0" smtClean="0">
                <a:latin typeface="Comic Sans MS" pitchFamily="66" charset="0"/>
              </a:rPr>
              <a:t>insulin for diabetics from </a:t>
            </a:r>
            <a:r>
              <a:rPr lang="en-US" sz="3200" dirty="0">
                <a:latin typeface="Comic Sans MS" pitchFamily="66" charset="0"/>
              </a:rPr>
              <a:t>the bacteria</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3" name="Picture 3" descr="figure_05_19"/>
          <p:cNvPicPr>
            <a:picLocks noChangeAspect="1" noChangeArrowheads="1"/>
          </p:cNvPicPr>
          <p:nvPr/>
        </p:nvPicPr>
        <p:blipFill>
          <a:blip r:embed="rId3" cstate="print"/>
          <a:srcRect/>
          <a:stretch>
            <a:fillRect/>
          </a:stretch>
        </p:blipFill>
        <p:spPr bwMode="auto">
          <a:xfrm>
            <a:off x="609600" y="841602"/>
            <a:ext cx="7924800" cy="5863998"/>
          </a:xfrm>
          <a:prstGeom prst="rect">
            <a:avLst/>
          </a:prstGeom>
          <a:noFill/>
        </p:spPr>
      </p:pic>
      <p:sp>
        <p:nvSpPr>
          <p:cNvPr id="3" name="TextBox 2"/>
          <p:cNvSpPr txBox="1"/>
          <p:nvPr/>
        </p:nvSpPr>
        <p:spPr>
          <a:xfrm>
            <a:off x="1795511" y="152400"/>
            <a:ext cx="5780750" cy="707886"/>
          </a:xfrm>
          <a:prstGeom prst="rect">
            <a:avLst/>
          </a:prstGeom>
          <a:noFill/>
        </p:spPr>
        <p:txBody>
          <a:bodyPr wrap="none" rtlCol="0">
            <a:spAutoFit/>
          </a:bodyPr>
          <a:lstStyle/>
          <a:p>
            <a:r>
              <a:rPr lang="en-US" sz="4000" dirty="0" smtClean="0">
                <a:latin typeface="Comic Sans MS" pitchFamily="66" charset="0"/>
              </a:rPr>
              <a:t>What is biotechnology?</a:t>
            </a:r>
            <a:endParaRPr lang="en-US" sz="4000" dirty="0">
              <a:latin typeface="Comic Sans MS" pitchFamily="66"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304800" y="1371600"/>
            <a:ext cx="8626475" cy="1905000"/>
          </a:xfrm>
          <a:prstGeom prst="rect">
            <a:avLst/>
          </a:prstGeom>
          <a:solidFill>
            <a:srgbClr val="3333FF"/>
          </a:solidFill>
          <a:ln w="9525">
            <a:noFill/>
            <a:miter lim="800000"/>
            <a:headEnd/>
            <a:tailEnd/>
          </a:ln>
          <a:effectLst>
            <a:outerShdw dist="35921" dir="2700000" algn="ctr" rotWithShape="0">
              <a:srgbClr val="000000"/>
            </a:outerShdw>
          </a:effectLst>
        </p:spPr>
        <p:txBody>
          <a:bodyPr/>
          <a:lstStyle/>
          <a:p>
            <a:pPr>
              <a:spcBef>
                <a:spcPct val="10000"/>
              </a:spcBef>
              <a:defRPr/>
            </a:pPr>
            <a:r>
              <a:rPr lang="en-US" sz="2400" b="1" dirty="0">
                <a:solidFill>
                  <a:schemeClr val="bg1"/>
                </a:solidFill>
                <a:latin typeface="Comic Sans MS" pitchFamily="66" charset="0"/>
              </a:rPr>
              <a:t>manipulation of genetic material for a specific purpose, such as </a:t>
            </a:r>
            <a:r>
              <a:rPr lang="en-US" sz="2400" b="1" dirty="0" smtClean="0">
                <a:solidFill>
                  <a:srgbClr val="FFFF00"/>
                </a:solidFill>
                <a:effectLst>
                  <a:outerShdw blurRad="38100" dist="38100" dir="2700000" algn="tl">
                    <a:srgbClr val="000000"/>
                  </a:outerShdw>
                </a:effectLst>
                <a:latin typeface="Comic Sans MS" pitchFamily="66" charset="0"/>
              </a:rPr>
              <a:t>higher yields</a:t>
            </a:r>
            <a:r>
              <a:rPr lang="en-US" sz="2400" b="1" dirty="0" smtClean="0">
                <a:solidFill>
                  <a:schemeClr val="bg1"/>
                </a:solidFill>
                <a:effectLst>
                  <a:outerShdw blurRad="38100" dist="38100" dir="2700000" algn="tl">
                    <a:srgbClr val="000000"/>
                  </a:outerShdw>
                </a:effectLst>
                <a:latin typeface="Comic Sans MS" pitchFamily="66" charset="0"/>
              </a:rPr>
              <a:t> (</a:t>
            </a:r>
            <a:r>
              <a:rPr lang="en-US" sz="2400" b="1" dirty="0" smtClean="0">
                <a:solidFill>
                  <a:schemeClr val="bg1"/>
                </a:solidFill>
                <a:latin typeface="Comic Sans MS" pitchFamily="66" charset="0"/>
              </a:rPr>
              <a:t>more </a:t>
            </a:r>
            <a:r>
              <a:rPr lang="en-US" sz="2400" b="1" dirty="0">
                <a:solidFill>
                  <a:schemeClr val="bg1"/>
                </a:solidFill>
                <a:latin typeface="Comic Sans MS" pitchFamily="66" charset="0"/>
              </a:rPr>
              <a:t>and larger fruit), </a:t>
            </a:r>
            <a:r>
              <a:rPr lang="en-US" sz="2400" b="1" dirty="0">
                <a:solidFill>
                  <a:srgbClr val="FFFF00"/>
                </a:solidFill>
                <a:effectLst>
                  <a:outerShdw blurRad="38100" dist="38100" dir="2700000" algn="tl">
                    <a:srgbClr val="000000"/>
                  </a:outerShdw>
                </a:effectLst>
                <a:latin typeface="Comic Sans MS" pitchFamily="66" charset="0"/>
              </a:rPr>
              <a:t>faster growth</a:t>
            </a:r>
            <a:r>
              <a:rPr lang="en-US" sz="2400" b="1" dirty="0">
                <a:solidFill>
                  <a:schemeClr val="bg1"/>
                </a:solidFill>
                <a:latin typeface="Comic Sans MS" pitchFamily="66" charset="0"/>
              </a:rPr>
              <a:t>, </a:t>
            </a:r>
            <a:r>
              <a:rPr lang="en-US" sz="2400" b="1" dirty="0">
                <a:solidFill>
                  <a:srgbClr val="FFFF00"/>
                </a:solidFill>
                <a:effectLst>
                  <a:outerShdw blurRad="38100" dist="38100" dir="2700000" algn="tl">
                    <a:srgbClr val="000000"/>
                  </a:outerShdw>
                </a:effectLst>
                <a:latin typeface="Comic Sans MS" pitchFamily="66" charset="0"/>
              </a:rPr>
              <a:t>higher nutrient amounts</a:t>
            </a:r>
            <a:r>
              <a:rPr lang="en-US" sz="2400" b="1" dirty="0">
                <a:solidFill>
                  <a:schemeClr val="bg1"/>
                </a:solidFill>
                <a:latin typeface="Comic Sans MS" pitchFamily="66" charset="0"/>
              </a:rPr>
              <a:t>, </a:t>
            </a:r>
            <a:r>
              <a:rPr lang="en-US" sz="2400" b="1" dirty="0" smtClean="0">
                <a:solidFill>
                  <a:srgbClr val="FFFF00"/>
                </a:solidFill>
                <a:effectLst>
                  <a:outerShdw blurRad="38100" dist="38100" dir="2700000" algn="tl">
                    <a:srgbClr val="000000"/>
                  </a:outerShdw>
                </a:effectLst>
                <a:latin typeface="Comic Sans MS" pitchFamily="66" charset="0"/>
              </a:rPr>
              <a:t>disease resistance</a:t>
            </a:r>
            <a:r>
              <a:rPr lang="en-US" sz="2400" b="1" dirty="0">
                <a:solidFill>
                  <a:schemeClr val="bg1"/>
                </a:solidFill>
                <a:latin typeface="Comic Sans MS" pitchFamily="66" charset="0"/>
              </a:rPr>
              <a:t>, </a:t>
            </a:r>
            <a:r>
              <a:rPr lang="en-US" sz="2400" b="1" dirty="0">
                <a:solidFill>
                  <a:srgbClr val="FFFF00"/>
                </a:solidFill>
                <a:effectLst>
                  <a:outerShdw blurRad="38100" dist="38100" dir="2700000" algn="tl">
                    <a:srgbClr val="000000"/>
                  </a:outerShdw>
                </a:effectLst>
                <a:latin typeface="Comic Sans MS" pitchFamily="66" charset="0"/>
              </a:rPr>
              <a:t>drought resistance</a:t>
            </a:r>
            <a:r>
              <a:rPr lang="en-US" sz="2400" b="1" dirty="0">
                <a:solidFill>
                  <a:schemeClr val="bg1"/>
                </a:solidFill>
                <a:latin typeface="Comic Sans MS" pitchFamily="66" charset="0"/>
              </a:rPr>
              <a:t>, </a:t>
            </a:r>
            <a:r>
              <a:rPr lang="en-US" sz="2400" b="1" dirty="0" smtClean="0">
                <a:solidFill>
                  <a:srgbClr val="FFFF00"/>
                </a:solidFill>
                <a:effectLst>
                  <a:outerShdw blurRad="38100" dist="38100" dir="2700000" algn="tl">
                    <a:srgbClr val="000000">
                      <a:alpha val="43137"/>
                    </a:srgbClr>
                  </a:outerShdw>
                </a:effectLst>
                <a:latin typeface="Comic Sans MS" pitchFamily="66" charset="0"/>
              </a:rPr>
              <a:t>pest resistance</a:t>
            </a:r>
            <a:r>
              <a:rPr lang="en-US" sz="2400" b="1" dirty="0" smtClean="0">
                <a:solidFill>
                  <a:srgbClr val="FFFF00"/>
                </a:solidFill>
                <a:latin typeface="Comic Sans MS" pitchFamily="66" charset="0"/>
              </a:rPr>
              <a:t>, less waste products from animals. . . </a:t>
            </a:r>
            <a:endParaRPr lang="en-US" sz="2400" b="1" dirty="0">
              <a:solidFill>
                <a:srgbClr val="FFFF00"/>
              </a:solidFill>
              <a:effectLst>
                <a:outerShdw blurRad="38100" dist="38100" dir="2700000" algn="tl">
                  <a:srgbClr val="000000"/>
                </a:outerShdw>
              </a:effectLst>
              <a:latin typeface="Comic Sans MS" pitchFamily="66" charset="0"/>
            </a:endParaRPr>
          </a:p>
        </p:txBody>
      </p:sp>
      <p:pic>
        <p:nvPicPr>
          <p:cNvPr id="36867" name="Picture 3" descr="aaa"/>
          <p:cNvPicPr>
            <a:picLocks noChangeAspect="1" noChangeArrowheads="1"/>
          </p:cNvPicPr>
          <p:nvPr/>
        </p:nvPicPr>
        <p:blipFill>
          <a:blip r:embed="rId3" cstate="print"/>
          <a:srcRect l="1404" r="2840" b="23468"/>
          <a:stretch>
            <a:fillRect/>
          </a:stretch>
        </p:blipFill>
        <p:spPr bwMode="auto">
          <a:xfrm>
            <a:off x="685800" y="3327318"/>
            <a:ext cx="4767262" cy="3454482"/>
          </a:xfrm>
          <a:prstGeom prst="rect">
            <a:avLst/>
          </a:prstGeom>
          <a:noFill/>
          <a:effectLst>
            <a:outerShdw dist="35921" dir="2700000" algn="ctr" rotWithShape="0">
              <a:srgbClr val="000000"/>
            </a:outerShdw>
          </a:effectLst>
        </p:spPr>
      </p:pic>
      <p:sp>
        <p:nvSpPr>
          <p:cNvPr id="49156" name="Text Box 4"/>
          <p:cNvSpPr txBox="1">
            <a:spLocks noChangeArrowheads="1"/>
          </p:cNvSpPr>
          <p:nvPr/>
        </p:nvSpPr>
        <p:spPr bwMode="auto">
          <a:xfrm>
            <a:off x="0" y="127000"/>
            <a:ext cx="9144000" cy="1200329"/>
          </a:xfrm>
          <a:prstGeom prst="rect">
            <a:avLst/>
          </a:prstGeom>
          <a:solidFill>
            <a:schemeClr val="accent2"/>
          </a:solidFill>
          <a:ln w="9525">
            <a:solidFill>
              <a:schemeClr val="tx1"/>
            </a:solidFill>
            <a:miter lim="800000"/>
            <a:headEnd/>
            <a:tailEnd/>
          </a:ln>
        </p:spPr>
        <p:txBody>
          <a:bodyPr>
            <a:spAutoFit/>
          </a:bodyPr>
          <a:lstStyle/>
          <a:p>
            <a:pPr algn="ctr"/>
            <a:r>
              <a:rPr lang="en-US" sz="3600" b="1" i="1" dirty="0" smtClean="0">
                <a:solidFill>
                  <a:schemeClr val="bg1"/>
                </a:solidFill>
                <a:latin typeface="Comic Sans MS" pitchFamily="66" charset="0"/>
              </a:rPr>
              <a:t>__________ __________ ORGANISMS</a:t>
            </a:r>
            <a:endParaRPr lang="en-US" sz="3600" b="1" i="1" dirty="0">
              <a:solidFill>
                <a:schemeClr val="bg1"/>
              </a:solidFill>
              <a:latin typeface="Comic Sans MS" pitchFamily="66" charset="0"/>
            </a:endParaRPr>
          </a:p>
        </p:txBody>
      </p:sp>
      <p:sp>
        <p:nvSpPr>
          <p:cNvPr id="5" name="TextBox 4"/>
          <p:cNvSpPr txBox="1"/>
          <p:nvPr/>
        </p:nvSpPr>
        <p:spPr>
          <a:xfrm>
            <a:off x="5638800" y="4495800"/>
            <a:ext cx="3421129" cy="584775"/>
          </a:xfrm>
          <a:prstGeom prst="rect">
            <a:avLst/>
          </a:prstGeom>
          <a:noFill/>
        </p:spPr>
        <p:txBody>
          <a:bodyPr wrap="none" rtlCol="0">
            <a:spAutoFit/>
          </a:bodyPr>
          <a:lstStyle/>
          <a:p>
            <a:r>
              <a:rPr lang="en-US" sz="3200" b="1" dirty="0" smtClean="0">
                <a:solidFill>
                  <a:srgbClr val="008000"/>
                </a:solidFill>
                <a:latin typeface="Comic Sans MS" pitchFamily="66" charset="0"/>
              </a:rPr>
              <a:t>Green revolution</a:t>
            </a:r>
            <a:endParaRPr lang="en-US" sz="3200" b="1" dirty="0">
              <a:solidFill>
                <a:srgbClr val="0080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3"/>
          <p:cNvSpPr>
            <a:spLocks noGrp="1"/>
          </p:cNvSpPr>
          <p:nvPr>
            <p:ph type="ctrTitle" idx="4294967295"/>
          </p:nvPr>
        </p:nvSpPr>
        <p:spPr>
          <a:xfrm>
            <a:off x="152400" y="0"/>
            <a:ext cx="8991600" cy="1927225"/>
          </a:xfrm>
        </p:spPr>
        <p:txBody>
          <a:bodyPr/>
          <a:lstStyle/>
          <a:p>
            <a:pPr algn="l" eaLnBrk="1" hangingPunct="1"/>
            <a:r>
              <a:rPr lang="en-US" sz="3600" b="1" dirty="0" smtClean="0">
                <a:latin typeface="Comic Sans MS" pitchFamily="66" charset="0"/>
              </a:rPr>
              <a:t>Almost everyone in the U.S. consumes genetically modified foods regularly without knowing it.</a:t>
            </a:r>
            <a:r>
              <a:rPr lang="en-US" sz="4000" b="1" dirty="0" smtClean="0">
                <a:latin typeface="Comic Sans MS" pitchFamily="66" charset="0"/>
              </a:rPr>
              <a:t> </a:t>
            </a:r>
            <a:endParaRPr lang="en-US" sz="4000" dirty="0" smtClean="0">
              <a:latin typeface="Comic Sans MS" pitchFamily="66" charset="0"/>
            </a:endParaRPr>
          </a:p>
        </p:txBody>
      </p:sp>
      <p:pic>
        <p:nvPicPr>
          <p:cNvPr id="4" name="Picture 2" descr="figure_05_32"/>
          <p:cNvPicPr>
            <a:picLocks noChangeAspect="1" noChangeArrowheads="1"/>
          </p:cNvPicPr>
          <p:nvPr/>
        </p:nvPicPr>
        <p:blipFill>
          <a:blip r:embed="rId3" cstate="print"/>
          <a:srcRect/>
          <a:stretch>
            <a:fillRect/>
          </a:stretch>
        </p:blipFill>
        <p:spPr bwMode="auto">
          <a:xfrm>
            <a:off x="304800" y="1912937"/>
            <a:ext cx="8531225" cy="48688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sticides1.jpg"/>
          <p:cNvPicPr>
            <a:picLocks noChangeAspect="1"/>
          </p:cNvPicPr>
          <p:nvPr/>
        </p:nvPicPr>
        <p:blipFill>
          <a:blip r:embed="rId3" cstate="print">
            <a:duotone>
              <a:schemeClr val="accent1">
                <a:shade val="45000"/>
                <a:satMod val="135000"/>
              </a:schemeClr>
              <a:prstClr val="white"/>
            </a:duotone>
          </a:blip>
          <a:stretch>
            <a:fillRect/>
          </a:stretch>
        </p:blipFill>
        <p:spPr>
          <a:xfrm>
            <a:off x="-33495" y="381000"/>
            <a:ext cx="9326127" cy="6172200"/>
          </a:xfrm>
          <a:prstGeom prst="rect">
            <a:avLst/>
          </a:prstGeom>
        </p:spPr>
      </p:pic>
      <p:sp>
        <p:nvSpPr>
          <p:cNvPr id="2" name="TextBox 1"/>
          <p:cNvSpPr txBox="1"/>
          <p:nvPr/>
        </p:nvSpPr>
        <p:spPr>
          <a:xfrm>
            <a:off x="76201" y="152400"/>
            <a:ext cx="9067800" cy="1508105"/>
          </a:xfrm>
          <a:prstGeom prst="rect">
            <a:avLst/>
          </a:prstGeom>
          <a:noFill/>
        </p:spPr>
        <p:txBody>
          <a:bodyPr wrap="square" rtlCol="0">
            <a:spAutoFit/>
          </a:bodyPr>
          <a:lstStyle/>
          <a:p>
            <a:pPr algn="ctr"/>
            <a:r>
              <a:rPr lang="en-US" sz="4400" dirty="0" smtClean="0">
                <a:latin typeface="Comic Sans MS" pitchFamily="66" charset="0"/>
              </a:rPr>
              <a:t>Reasons for the </a:t>
            </a:r>
            <a:r>
              <a:rPr lang="en-US" sz="4800" dirty="0" smtClean="0">
                <a:latin typeface="Comic Sans MS" pitchFamily="66" charset="0"/>
              </a:rPr>
              <a:t>adoption</a:t>
            </a:r>
            <a:r>
              <a:rPr lang="en-US" sz="4400" dirty="0" smtClean="0">
                <a:latin typeface="Comic Sans MS" pitchFamily="66" charset="0"/>
              </a:rPr>
              <a:t> of GMO</a:t>
            </a:r>
            <a:endParaRPr lang="en-US" sz="4400" dirty="0">
              <a:latin typeface="Comic Sans MS" pitchFamily="66" charset="0"/>
            </a:endParaRPr>
          </a:p>
        </p:txBody>
      </p:sp>
      <p:sp>
        <p:nvSpPr>
          <p:cNvPr id="3" name="TextBox 2"/>
          <p:cNvSpPr txBox="1"/>
          <p:nvPr/>
        </p:nvSpPr>
        <p:spPr>
          <a:xfrm>
            <a:off x="304800" y="1905000"/>
            <a:ext cx="8458200" cy="4124206"/>
          </a:xfrm>
          <a:prstGeom prst="rect">
            <a:avLst/>
          </a:prstGeom>
          <a:noFill/>
        </p:spPr>
        <p:txBody>
          <a:bodyPr wrap="square" rtlCol="0">
            <a:spAutoFit/>
          </a:bodyPr>
          <a:lstStyle/>
          <a:p>
            <a:pPr marL="457200" indent="-457200">
              <a:spcAft>
                <a:spcPts val="1200"/>
              </a:spcAft>
              <a:buAutoNum type="arabicPeriod"/>
            </a:pPr>
            <a:r>
              <a:rPr lang="en-US" sz="3600" dirty="0" smtClean="0">
                <a:latin typeface="Comic Sans MS" pitchFamily="66" charset="0"/>
              </a:rPr>
              <a:t>Engineer insecticides and herbicides into plants, thereby reducing the amounts of these chemicals used</a:t>
            </a:r>
          </a:p>
          <a:p>
            <a:pPr marL="457200" indent="-457200">
              <a:spcAft>
                <a:spcPts val="1200"/>
              </a:spcAft>
              <a:buAutoNum type="arabicPeriod"/>
            </a:pPr>
            <a:r>
              <a:rPr lang="en-US" sz="3600" dirty="0" smtClean="0">
                <a:latin typeface="Comic Sans MS" pitchFamily="66" charset="0"/>
              </a:rPr>
              <a:t>Herbicide- and insecticide-resistant plants reduce the amount of plowing to remove weeds, reducing costs and loss of topsoil to erosion</a:t>
            </a:r>
            <a:endParaRPr lang="en-US" sz="3600" dirty="0">
              <a:latin typeface="Comic Sans MS" pitchFamily="66"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07_10"/>
          <p:cNvPicPr>
            <a:picLocks noChangeAspect="1" noChangeArrowheads="1"/>
          </p:cNvPicPr>
          <p:nvPr/>
        </p:nvPicPr>
        <p:blipFill>
          <a:blip r:embed="rId3" cstate="print"/>
          <a:srcRect/>
          <a:stretch>
            <a:fillRect/>
          </a:stretch>
        </p:blipFill>
        <p:spPr bwMode="auto">
          <a:xfrm>
            <a:off x="304800" y="76200"/>
            <a:ext cx="6121400" cy="6477000"/>
          </a:xfrm>
          <a:prstGeom prst="rect">
            <a:avLst/>
          </a:prstGeom>
          <a:noFill/>
          <a:ln w="9525">
            <a:noFill/>
            <a:miter lim="800000"/>
            <a:headEnd/>
            <a:tailEnd/>
          </a:ln>
        </p:spPr>
      </p:pic>
      <p:sp>
        <p:nvSpPr>
          <p:cNvPr id="32774" name="Text Box 6"/>
          <p:cNvSpPr txBox="1">
            <a:spLocks noChangeArrowheads="1"/>
          </p:cNvSpPr>
          <p:nvPr/>
        </p:nvSpPr>
        <p:spPr bwMode="auto">
          <a:xfrm>
            <a:off x="5867400" y="457200"/>
            <a:ext cx="3200400" cy="946150"/>
          </a:xfrm>
          <a:prstGeom prst="rect">
            <a:avLst/>
          </a:prstGeom>
          <a:solidFill>
            <a:srgbClr val="CC3300"/>
          </a:solidFill>
          <a:ln w="9525">
            <a:noFill/>
            <a:miter lim="800000"/>
            <a:headEnd/>
            <a:tailEnd/>
          </a:ln>
          <a:effectLst/>
        </p:spPr>
        <p:txBody>
          <a:bodyPr>
            <a:spAutoFit/>
          </a:bodyPr>
          <a:lstStyle/>
          <a:p>
            <a:pPr algn="ctr">
              <a:defRPr/>
            </a:pPr>
            <a:r>
              <a:rPr lang="en-US" sz="2800" b="1">
                <a:solidFill>
                  <a:schemeClr val="bg1"/>
                </a:solidFill>
                <a:effectLst>
                  <a:outerShdw blurRad="38100" dist="38100" dir="2700000" algn="tl">
                    <a:srgbClr val="000000"/>
                  </a:outerShdw>
                </a:effectLst>
                <a:latin typeface="Comic Sans MS" pitchFamily="66" charset="0"/>
              </a:rPr>
              <a:t>soften &amp; ripen more slowly</a:t>
            </a:r>
          </a:p>
        </p:txBody>
      </p:sp>
      <p:sp>
        <p:nvSpPr>
          <p:cNvPr id="32775" name="Text Box 7"/>
          <p:cNvSpPr txBox="1">
            <a:spLocks noChangeArrowheads="1"/>
          </p:cNvSpPr>
          <p:nvPr/>
        </p:nvSpPr>
        <p:spPr bwMode="auto">
          <a:xfrm>
            <a:off x="6553200" y="1568450"/>
            <a:ext cx="2133600" cy="519113"/>
          </a:xfrm>
          <a:prstGeom prst="rect">
            <a:avLst/>
          </a:prstGeom>
          <a:solidFill>
            <a:srgbClr val="CC3300"/>
          </a:solidFill>
          <a:ln w="9525">
            <a:noFill/>
            <a:miter lim="800000"/>
            <a:headEnd/>
            <a:tailEnd/>
          </a:ln>
          <a:effectLst/>
        </p:spPr>
        <p:txBody>
          <a:bodyPr>
            <a:spAutoFit/>
          </a:bodyPr>
          <a:lstStyle/>
          <a:p>
            <a:pPr algn="ctr">
              <a:defRPr/>
            </a:pPr>
            <a:r>
              <a:rPr lang="en-US" sz="2800" b="1">
                <a:solidFill>
                  <a:schemeClr val="bg1"/>
                </a:solidFill>
                <a:effectLst>
                  <a:outerShdw blurRad="38100" dist="38100" dir="2700000" algn="tl">
                    <a:srgbClr val="000000"/>
                  </a:outerShdw>
                </a:effectLst>
                <a:latin typeface="Comic Sans MS" pitchFamily="66" charset="0"/>
              </a:rPr>
              <a:t>pectinase</a:t>
            </a:r>
          </a:p>
        </p:txBody>
      </p:sp>
      <p:sp>
        <p:nvSpPr>
          <p:cNvPr id="32778" name="Text Box 10"/>
          <p:cNvSpPr txBox="1">
            <a:spLocks noChangeArrowheads="1"/>
          </p:cNvSpPr>
          <p:nvPr/>
        </p:nvSpPr>
        <p:spPr bwMode="auto">
          <a:xfrm>
            <a:off x="6553200" y="2362200"/>
            <a:ext cx="2362200" cy="1815882"/>
          </a:xfrm>
          <a:prstGeom prst="rect">
            <a:avLst/>
          </a:prstGeom>
          <a:solidFill>
            <a:srgbClr val="CC3300"/>
          </a:solidFill>
          <a:ln w="9525">
            <a:noFill/>
            <a:miter lim="800000"/>
            <a:headEnd/>
            <a:tailEnd/>
          </a:ln>
          <a:effectLst/>
        </p:spPr>
        <p:txBody>
          <a:bodyPr>
            <a:spAutoFit/>
          </a:bodyPr>
          <a:lstStyle/>
          <a:p>
            <a:pPr>
              <a:defRPr/>
            </a:pPr>
            <a:r>
              <a:rPr lang="en-US" sz="2800" b="1" dirty="0" smtClean="0">
                <a:solidFill>
                  <a:schemeClr val="bg1"/>
                </a:solidFill>
                <a:effectLst>
                  <a:outerShdw blurRad="38100" dist="38100" dir="2700000" algn="tl">
                    <a:srgbClr val="000000"/>
                  </a:outerShdw>
                </a:effectLst>
                <a:latin typeface="Comic Sans MS" pitchFamily="66" charset="0"/>
              </a:rPr>
              <a:t>Engineered mRNA binds to normal mRNA</a:t>
            </a:r>
            <a:endParaRPr lang="en-US" sz="2800" b="1" dirty="0">
              <a:solidFill>
                <a:schemeClr val="bg1"/>
              </a:solidFill>
              <a:effectLst>
                <a:outerShdw blurRad="38100" dist="38100" dir="2700000" algn="tl">
                  <a:srgbClr val="000000"/>
                </a:outerShdw>
              </a:effectLst>
              <a:latin typeface="Comic Sans MS" pitchFamily="66" charset="0"/>
            </a:endParaRPr>
          </a:p>
        </p:txBody>
      </p:sp>
      <p:sp>
        <p:nvSpPr>
          <p:cNvPr id="32779" name="Oval 11"/>
          <p:cNvSpPr>
            <a:spLocks noChangeArrowheads="1"/>
          </p:cNvSpPr>
          <p:nvPr/>
        </p:nvSpPr>
        <p:spPr bwMode="auto">
          <a:xfrm>
            <a:off x="1066800" y="3581400"/>
            <a:ext cx="1447800" cy="1524000"/>
          </a:xfrm>
          <a:prstGeom prst="ellipse">
            <a:avLst/>
          </a:prstGeom>
          <a:noFill/>
          <a:ln w="38100">
            <a:solidFill>
              <a:srgbClr val="990000"/>
            </a:solidFill>
            <a:round/>
            <a:headEnd/>
            <a:tailEnd/>
          </a:ln>
        </p:spPr>
        <p:txBody>
          <a:bodyPr wrap="none" anchor="ctr"/>
          <a:lstStyle/>
          <a:p>
            <a:endParaRPr lang="en-US"/>
          </a:p>
        </p:txBody>
      </p:sp>
      <p:sp>
        <p:nvSpPr>
          <p:cNvPr id="32780" name="Line 12"/>
          <p:cNvSpPr>
            <a:spLocks noChangeShapeType="1"/>
          </p:cNvSpPr>
          <p:nvPr/>
        </p:nvSpPr>
        <p:spPr bwMode="auto">
          <a:xfrm>
            <a:off x="2743200" y="4267200"/>
            <a:ext cx="685800" cy="0"/>
          </a:xfrm>
          <a:prstGeom prst="line">
            <a:avLst/>
          </a:prstGeom>
          <a:noFill/>
          <a:ln w="38100">
            <a:solidFill>
              <a:srgbClr val="990000"/>
            </a:solidFill>
            <a:round/>
            <a:headEnd/>
            <a:tailEnd type="triangle" w="med" len="med"/>
          </a:ln>
        </p:spPr>
        <p:txBody>
          <a:bodyPr/>
          <a:lstStyle/>
          <a:p>
            <a:endParaRPr lang="en-US"/>
          </a:p>
        </p:txBody>
      </p:sp>
      <p:sp>
        <p:nvSpPr>
          <p:cNvPr id="10" name="Text Box 10"/>
          <p:cNvSpPr txBox="1">
            <a:spLocks noChangeArrowheads="1"/>
          </p:cNvSpPr>
          <p:nvPr/>
        </p:nvSpPr>
        <p:spPr bwMode="auto">
          <a:xfrm>
            <a:off x="6553200" y="4419600"/>
            <a:ext cx="2362200" cy="946150"/>
          </a:xfrm>
          <a:prstGeom prst="rect">
            <a:avLst/>
          </a:prstGeom>
          <a:solidFill>
            <a:srgbClr val="CC3300"/>
          </a:solidFill>
          <a:ln w="9525">
            <a:noFill/>
            <a:miter lim="800000"/>
            <a:headEnd/>
            <a:tailEnd/>
          </a:ln>
          <a:effectLst/>
        </p:spPr>
        <p:txBody>
          <a:bodyPr>
            <a:spAutoFit/>
          </a:bodyPr>
          <a:lstStyle/>
          <a:p>
            <a:pPr>
              <a:defRPr/>
            </a:pPr>
            <a:r>
              <a:rPr lang="en-US" sz="2800" b="1" dirty="0" smtClean="0">
                <a:solidFill>
                  <a:schemeClr val="bg1"/>
                </a:solidFill>
                <a:effectLst>
                  <a:outerShdw blurRad="38100" dist="38100" dir="2700000" algn="tl">
                    <a:srgbClr val="000000"/>
                  </a:outerShdw>
                </a:effectLst>
                <a:latin typeface="Comic Sans MS" pitchFamily="66" charset="0"/>
              </a:rPr>
              <a:t>stops translation</a:t>
            </a:r>
            <a:endParaRPr lang="en-US" sz="2800" b="1" dirty="0">
              <a:solidFill>
                <a:schemeClr val="bg1"/>
              </a:solidFill>
              <a:effectLst>
                <a:outerShdw blurRad="38100" dist="38100" dir="2700000" algn="tl">
                  <a:srgbClr val="000000"/>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774"/>
                                        </p:tgtEl>
                                        <p:attrNameLst>
                                          <p:attrName>style.visibility</p:attrName>
                                        </p:attrNameLst>
                                      </p:cBhvr>
                                      <p:to>
                                        <p:strVal val="visible"/>
                                      </p:to>
                                    </p:set>
                                    <p:animEffect transition="in" filter="wipe(down)">
                                      <p:cBhvr>
                                        <p:cTn id="7" dur="500"/>
                                        <p:tgtEl>
                                          <p:spTgt spid="327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2775"/>
                                        </p:tgtEl>
                                        <p:attrNameLst>
                                          <p:attrName>style.visibility</p:attrName>
                                        </p:attrNameLst>
                                      </p:cBhvr>
                                      <p:to>
                                        <p:strVal val="visible"/>
                                      </p:to>
                                    </p:set>
                                    <p:animEffect transition="in" filter="wipe(down)">
                                      <p:cBhvr>
                                        <p:cTn id="12" dur="500"/>
                                        <p:tgtEl>
                                          <p:spTgt spid="3277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2779"/>
                                        </p:tgtEl>
                                        <p:attrNameLst>
                                          <p:attrName>style.visibility</p:attrName>
                                        </p:attrNameLst>
                                      </p:cBhvr>
                                      <p:to>
                                        <p:strVal val="visible"/>
                                      </p:to>
                                    </p:set>
                                    <p:animEffect transition="in" filter="wipe(down)">
                                      <p:cBhvr>
                                        <p:cTn id="15" dur="500"/>
                                        <p:tgtEl>
                                          <p:spTgt spid="3277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2778"/>
                                        </p:tgtEl>
                                        <p:attrNameLst>
                                          <p:attrName>style.visibility</p:attrName>
                                        </p:attrNameLst>
                                      </p:cBhvr>
                                      <p:to>
                                        <p:strVal val="visible"/>
                                      </p:to>
                                    </p:set>
                                    <p:animEffect transition="in" filter="wipe(down)">
                                      <p:cBhvr>
                                        <p:cTn id="20" dur="500"/>
                                        <p:tgtEl>
                                          <p:spTgt spid="3277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2780"/>
                                        </p:tgtEl>
                                        <p:attrNameLst>
                                          <p:attrName>style.visibility</p:attrName>
                                        </p:attrNameLst>
                                      </p:cBhvr>
                                      <p:to>
                                        <p:strVal val="visible"/>
                                      </p:to>
                                    </p:set>
                                    <p:animEffect transition="in" filter="wipe(down)">
                                      <p:cBhvr>
                                        <p:cTn id="23" dur="500"/>
                                        <p:tgtEl>
                                          <p:spTgt spid="3278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animBg="1"/>
      <p:bldP spid="32775" grpId="0" animBg="1"/>
      <p:bldP spid="32778" grpId="0" animBg="1"/>
      <p:bldP spid="32779" grpId="0" animBg="1"/>
      <p:bldP spid="32780"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90000"/>
          </a:schemeClr>
        </a:solidFill>
        <a:effectLst/>
      </p:bgPr>
    </p:bg>
    <p:spTree>
      <p:nvGrpSpPr>
        <p:cNvPr id="1" name=""/>
        <p:cNvGrpSpPr/>
        <p:nvPr/>
      </p:nvGrpSpPr>
      <p:grpSpPr>
        <a:xfrm>
          <a:off x="0" y="0"/>
          <a:ext cx="0" cy="0"/>
          <a:chOff x="0" y="0"/>
          <a:chExt cx="0" cy="0"/>
        </a:xfrm>
      </p:grpSpPr>
      <p:sp>
        <p:nvSpPr>
          <p:cNvPr id="2" name="TextBox 1"/>
          <p:cNvSpPr txBox="1"/>
          <p:nvPr/>
        </p:nvSpPr>
        <p:spPr>
          <a:xfrm>
            <a:off x="533400" y="457200"/>
            <a:ext cx="7924800" cy="1446550"/>
          </a:xfrm>
          <a:prstGeom prst="rect">
            <a:avLst/>
          </a:prstGeom>
          <a:noFill/>
        </p:spPr>
        <p:txBody>
          <a:bodyPr wrap="square" rtlCol="0">
            <a:spAutoFit/>
          </a:bodyPr>
          <a:lstStyle/>
          <a:p>
            <a:pPr algn="ctr"/>
            <a:r>
              <a:rPr lang="en-US" sz="4400" dirty="0" smtClean="0">
                <a:latin typeface="Comic Sans MS" pitchFamily="66" charset="0"/>
              </a:rPr>
              <a:t>Which of the following apply to the tomato example?</a:t>
            </a:r>
            <a:endParaRPr lang="en-US" sz="4400" dirty="0">
              <a:latin typeface="Comic Sans MS" pitchFamily="66"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4"/>
          <p:cNvSpPr>
            <a:spLocks noGrp="1"/>
          </p:cNvSpPr>
          <p:nvPr>
            <p:ph type="title" idx="4294967295"/>
          </p:nvPr>
        </p:nvSpPr>
        <p:spPr>
          <a:xfrm>
            <a:off x="457200" y="76200"/>
            <a:ext cx="8229600" cy="1143000"/>
          </a:xfrm>
        </p:spPr>
        <p:txBody>
          <a:bodyPr/>
          <a:lstStyle/>
          <a:p>
            <a:pPr eaLnBrk="1" hangingPunct="1"/>
            <a:r>
              <a:rPr lang="en-US" dirty="0" smtClean="0">
                <a:latin typeface="Comic Sans MS" pitchFamily="66" charset="0"/>
              </a:rPr>
              <a:t>Insect Resistance </a:t>
            </a:r>
          </a:p>
        </p:txBody>
      </p:sp>
      <p:pic>
        <p:nvPicPr>
          <p:cNvPr id="39939" name="Picture 4" descr="figure_05_33"/>
          <p:cNvPicPr>
            <a:picLocks noChangeAspect="1" noChangeArrowheads="1"/>
          </p:cNvPicPr>
          <p:nvPr/>
        </p:nvPicPr>
        <p:blipFill>
          <a:blip r:embed="rId3" cstate="print"/>
          <a:srcRect/>
          <a:stretch>
            <a:fillRect/>
          </a:stretch>
        </p:blipFill>
        <p:spPr bwMode="auto">
          <a:xfrm>
            <a:off x="990600" y="1217613"/>
            <a:ext cx="7013575" cy="5564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www.scq.ubc.ca/quarterly023/GM-crop.gif"/>
          <p:cNvPicPr>
            <a:picLocks noChangeAspect="1" noChangeArrowheads="1"/>
          </p:cNvPicPr>
          <p:nvPr/>
        </p:nvPicPr>
        <p:blipFill>
          <a:blip r:embed="rId3" cstate="print"/>
          <a:srcRect/>
          <a:stretch>
            <a:fillRect/>
          </a:stretch>
        </p:blipFill>
        <p:spPr bwMode="auto">
          <a:xfrm>
            <a:off x="381000" y="1752600"/>
            <a:ext cx="5331560" cy="4161578"/>
          </a:xfrm>
          <a:prstGeom prst="rect">
            <a:avLst/>
          </a:prstGeom>
          <a:noFill/>
        </p:spPr>
      </p:pic>
      <p:sp>
        <p:nvSpPr>
          <p:cNvPr id="3" name="TextBox 2"/>
          <p:cNvSpPr txBox="1"/>
          <p:nvPr/>
        </p:nvSpPr>
        <p:spPr>
          <a:xfrm>
            <a:off x="3124200" y="304800"/>
            <a:ext cx="3100529" cy="1107996"/>
          </a:xfrm>
          <a:prstGeom prst="rect">
            <a:avLst/>
          </a:prstGeom>
          <a:noFill/>
        </p:spPr>
        <p:txBody>
          <a:bodyPr wrap="none" rtlCol="0">
            <a:spAutoFit/>
          </a:bodyPr>
          <a:lstStyle/>
          <a:p>
            <a:r>
              <a:rPr lang="en-US" sz="6600" dirty="0" smtClean="0">
                <a:latin typeface="Comic Sans MS" pitchFamily="66" charset="0"/>
              </a:rPr>
              <a:t>Bt corn</a:t>
            </a:r>
            <a:endParaRPr lang="en-US" sz="6600" dirty="0">
              <a:latin typeface="Comic Sans MS" pitchFamily="66" charset="0"/>
            </a:endParaRPr>
          </a:p>
        </p:txBody>
      </p:sp>
      <p:sp>
        <p:nvSpPr>
          <p:cNvPr id="95236" name="AutoShape 4" descr="http://www.serasus.com/images/btcrystal.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5238" name="AutoShape 6" descr="http://www.serasus.com/images/btcrystal.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 name="Picture 5" descr="btcrystal.jpg"/>
          <p:cNvPicPr>
            <a:picLocks noChangeAspect="1"/>
          </p:cNvPicPr>
          <p:nvPr/>
        </p:nvPicPr>
        <p:blipFill>
          <a:blip r:embed="rId4" cstate="print"/>
          <a:stretch>
            <a:fillRect/>
          </a:stretch>
        </p:blipFill>
        <p:spPr>
          <a:xfrm>
            <a:off x="6172200" y="2362200"/>
            <a:ext cx="2645600" cy="3218814"/>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05_34"/>
          <p:cNvPicPr>
            <a:picLocks noChangeAspect="1" noChangeArrowheads="1"/>
          </p:cNvPicPr>
          <p:nvPr/>
        </p:nvPicPr>
        <p:blipFill>
          <a:blip r:embed="rId3" cstate="print"/>
          <a:srcRect/>
          <a:stretch>
            <a:fillRect/>
          </a:stretch>
        </p:blipFill>
        <p:spPr bwMode="auto">
          <a:xfrm>
            <a:off x="304800" y="787400"/>
            <a:ext cx="8531225" cy="5283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idx="4294967295"/>
          </p:nvPr>
        </p:nvSpPr>
        <p:spPr>
          <a:xfrm>
            <a:off x="457200" y="152400"/>
            <a:ext cx="8229600" cy="1143000"/>
          </a:xfrm>
        </p:spPr>
        <p:txBody>
          <a:bodyPr/>
          <a:lstStyle/>
          <a:p>
            <a:pPr eaLnBrk="1" hangingPunct="1"/>
            <a:r>
              <a:rPr lang="en-US" dirty="0" smtClean="0">
                <a:latin typeface="Comic Sans MS" pitchFamily="66" charset="0"/>
              </a:rPr>
              <a:t>Herbicide Resistance</a:t>
            </a:r>
          </a:p>
        </p:txBody>
      </p:sp>
      <p:pic>
        <p:nvPicPr>
          <p:cNvPr id="4" name="Picture 2" descr="figure_05_35"/>
          <p:cNvPicPr>
            <a:picLocks noChangeAspect="1" noChangeArrowheads="1"/>
          </p:cNvPicPr>
          <p:nvPr/>
        </p:nvPicPr>
        <p:blipFill>
          <a:blip r:embed="rId3" cstate="print"/>
          <a:srcRect/>
          <a:stretch>
            <a:fillRect/>
          </a:stretch>
        </p:blipFill>
        <p:spPr bwMode="auto">
          <a:xfrm>
            <a:off x="838200" y="1066800"/>
            <a:ext cx="7467600" cy="57181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idx="4294967295"/>
          </p:nvPr>
        </p:nvSpPr>
        <p:spPr>
          <a:xfrm>
            <a:off x="457200" y="152400"/>
            <a:ext cx="8229600" cy="1143000"/>
          </a:xfrm>
        </p:spPr>
        <p:txBody>
          <a:bodyPr/>
          <a:lstStyle/>
          <a:p>
            <a:pPr eaLnBrk="1" hangingPunct="1"/>
            <a:r>
              <a:rPr lang="en-US" sz="4000" dirty="0" smtClean="0">
                <a:latin typeface="Comic Sans MS" pitchFamily="66" charset="0"/>
              </a:rPr>
              <a:t>Faster Growth and Bigger Bodies</a:t>
            </a:r>
          </a:p>
        </p:txBody>
      </p:sp>
      <p:pic>
        <p:nvPicPr>
          <p:cNvPr id="4" name="Picture 2" descr="figure_05_36"/>
          <p:cNvPicPr>
            <a:picLocks noChangeAspect="1" noChangeArrowheads="1"/>
          </p:cNvPicPr>
          <p:nvPr/>
        </p:nvPicPr>
        <p:blipFill>
          <a:blip r:embed="rId3" cstate="print"/>
          <a:srcRect/>
          <a:stretch>
            <a:fillRect/>
          </a:stretch>
        </p:blipFill>
        <p:spPr bwMode="auto">
          <a:xfrm>
            <a:off x="304800" y="1154112"/>
            <a:ext cx="8531225" cy="53990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304800" y="228600"/>
            <a:ext cx="8458200" cy="1676400"/>
          </a:xfrm>
        </p:spPr>
        <p:txBody>
          <a:bodyPr>
            <a:normAutofit/>
          </a:bodyPr>
          <a:lstStyle/>
          <a:p>
            <a:pPr algn="l" eaLnBrk="1" hangingPunct="1"/>
            <a:r>
              <a:rPr lang="en-US" dirty="0" smtClean="0">
                <a:latin typeface="Comic Sans MS" pitchFamily="66" charset="0"/>
              </a:rPr>
              <a:t>DNA fingerprinting:  DNA as an ________ identifier</a:t>
            </a:r>
          </a:p>
        </p:txBody>
      </p:sp>
      <p:pic>
        <p:nvPicPr>
          <p:cNvPr id="218122" name="Picture 10" descr="figure_05_39b"/>
          <p:cNvPicPr>
            <a:picLocks noChangeAspect="1" noChangeArrowheads="1"/>
          </p:cNvPicPr>
          <p:nvPr/>
        </p:nvPicPr>
        <p:blipFill>
          <a:blip r:embed="rId3" cstate="print"/>
          <a:srcRect/>
          <a:stretch>
            <a:fillRect/>
          </a:stretch>
        </p:blipFill>
        <p:spPr bwMode="auto">
          <a:xfrm>
            <a:off x="2971800" y="1828800"/>
            <a:ext cx="3416300" cy="47244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introductory text reads “To make golden rice, beta-carotene-producing genes are obtained from other species and introduced into the white rice genome.”&#10;A photo shows white rice with its genome. Two arrows from the white rice genome with a plus symbol are shown. One arrow is pointed to “Daffodil genes” and another arrow is pointed to “Bacterial gene.” The insertion of Daffodil and Bacterial genes into the white rice genome leads to the formation of golden rice. The Daffodil genes and the Bacterial gene in the golden rice genome are labeled “Beta-carotene.”&#10;A textbox with a light bulb icon reads “The addition of beta-carotene-producing genes to white rice has increased its vitamin A content almost 25-fold.”&#10;"/>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054352" y="216408"/>
            <a:ext cx="5035296" cy="6425184"/>
          </a:xfrm>
          <a:prstGeom prst="rect">
            <a:avLst/>
          </a:prstGeom>
        </p:spPr>
      </p:pic>
    </p:spTree>
    <p:extLst>
      <p:ext uri="{BB962C8B-B14F-4D97-AF65-F5344CB8AC3E}">
        <p14:creationId xmlns:p14="http://schemas.microsoft.com/office/powerpoint/2010/main" xmlns="" val="11153150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Box 1"/>
          <p:cNvSpPr txBox="1"/>
          <p:nvPr/>
        </p:nvSpPr>
        <p:spPr>
          <a:xfrm>
            <a:off x="457200" y="304800"/>
            <a:ext cx="4046301" cy="830997"/>
          </a:xfrm>
          <a:prstGeom prst="rect">
            <a:avLst/>
          </a:prstGeom>
          <a:noFill/>
        </p:spPr>
        <p:txBody>
          <a:bodyPr wrap="none" rtlCol="0">
            <a:spAutoFit/>
          </a:bodyPr>
          <a:lstStyle/>
          <a:p>
            <a:r>
              <a:rPr lang="en-US" sz="4800" dirty="0" smtClean="0">
                <a:latin typeface="Comic Sans MS" pitchFamily="66" charset="0"/>
              </a:rPr>
              <a:t>GMO involves</a:t>
            </a:r>
            <a:endParaRPr lang="en-US" sz="4800" dirty="0">
              <a:latin typeface="Comic Sans MS" pitchFamily="66"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descr="0945383347">
            <a:hlinkClick r:id="rId3"/>
          </p:cNvPr>
          <p:cNvPicPr>
            <a:picLocks noChangeAspect="1" noChangeArrowheads="1"/>
          </p:cNvPicPr>
          <p:nvPr/>
        </p:nvPicPr>
        <p:blipFill>
          <a:blip r:embed="rId4" cstate="print"/>
          <a:srcRect/>
          <a:stretch>
            <a:fillRect/>
          </a:stretch>
        </p:blipFill>
        <p:spPr bwMode="auto">
          <a:xfrm>
            <a:off x="685800" y="4038600"/>
            <a:ext cx="2109107" cy="2362200"/>
          </a:xfrm>
          <a:prstGeom prst="rect">
            <a:avLst/>
          </a:prstGeom>
          <a:noFill/>
          <a:ln w="9525">
            <a:solidFill>
              <a:schemeClr val="tx1"/>
            </a:solidFill>
            <a:miter lim="800000"/>
            <a:headEnd/>
            <a:tailEnd/>
          </a:ln>
        </p:spPr>
      </p:pic>
      <p:pic>
        <p:nvPicPr>
          <p:cNvPr id="222211" name="Picture 3" descr="Milk, the Deadly Poison, by Robert Cohen">
            <a:hlinkClick r:id="rId5"/>
          </p:cNvPr>
          <p:cNvPicPr>
            <a:picLocks noChangeAspect="1" noChangeArrowheads="1"/>
          </p:cNvPicPr>
          <p:nvPr/>
        </p:nvPicPr>
        <p:blipFill>
          <a:blip r:embed="rId6" cstate="print"/>
          <a:srcRect/>
          <a:stretch>
            <a:fillRect/>
          </a:stretch>
        </p:blipFill>
        <p:spPr bwMode="auto">
          <a:xfrm>
            <a:off x="990600" y="1600200"/>
            <a:ext cx="1494829" cy="2057400"/>
          </a:xfrm>
          <a:prstGeom prst="rect">
            <a:avLst/>
          </a:prstGeom>
          <a:noFill/>
          <a:ln w="9525">
            <a:solidFill>
              <a:schemeClr val="tx1"/>
            </a:solidFill>
            <a:miter lim="800000"/>
            <a:headEnd/>
            <a:tailEnd/>
          </a:ln>
        </p:spPr>
      </p:pic>
      <p:sp>
        <p:nvSpPr>
          <p:cNvPr id="222212" name="Rectangle 4"/>
          <p:cNvSpPr>
            <a:spLocks noChangeArrowheads="1"/>
          </p:cNvSpPr>
          <p:nvPr/>
        </p:nvSpPr>
        <p:spPr bwMode="auto">
          <a:xfrm>
            <a:off x="762000" y="2894013"/>
            <a:ext cx="7772400" cy="1373187"/>
          </a:xfrm>
          <a:prstGeom prst="rect">
            <a:avLst/>
          </a:prstGeom>
          <a:solidFill>
            <a:schemeClr val="accent2"/>
          </a:solidFill>
          <a:ln w="9525">
            <a:noFill/>
            <a:miter lim="800000"/>
            <a:headEnd/>
            <a:tailEnd/>
          </a:ln>
          <a:effectLst/>
        </p:spPr>
        <p:txBody>
          <a:bodyPr anchor="ctr">
            <a:spAutoFit/>
          </a:bodyPr>
          <a:lstStyle/>
          <a:p>
            <a:pPr algn="ctr">
              <a:defRPr/>
            </a:pPr>
            <a:r>
              <a:rPr lang="en-US" sz="2800" b="1" dirty="0">
                <a:solidFill>
                  <a:schemeClr val="bg1"/>
                </a:solidFill>
                <a:effectLst>
                  <a:outerShdw blurRad="38100" dist="38100" dir="2700000" algn="tl">
                    <a:srgbClr val="000000"/>
                  </a:outerShdw>
                </a:effectLst>
                <a:latin typeface="Comic Sans MS" pitchFamily="66" charset="0"/>
              </a:rPr>
              <a:t>1994 Monsanto's synthetic growth hormone (</a:t>
            </a:r>
            <a:r>
              <a:rPr lang="en-US" sz="2800" b="1" dirty="0" err="1">
                <a:solidFill>
                  <a:schemeClr val="bg1"/>
                </a:solidFill>
                <a:effectLst>
                  <a:outerShdw blurRad="38100" dist="38100" dir="2700000" algn="tl">
                    <a:srgbClr val="000000"/>
                  </a:outerShdw>
                </a:effectLst>
                <a:latin typeface="Comic Sans MS" pitchFamily="66" charset="0"/>
              </a:rPr>
              <a:t>rbGH</a:t>
            </a:r>
            <a:r>
              <a:rPr lang="en-US" sz="2800" b="1" dirty="0">
                <a:solidFill>
                  <a:schemeClr val="bg1"/>
                </a:solidFill>
                <a:effectLst>
                  <a:outerShdw blurRad="38100" dist="38100" dir="2700000" algn="tl">
                    <a:srgbClr val="000000"/>
                  </a:outerShdw>
                </a:effectLst>
                <a:latin typeface="Comic Sans MS" pitchFamily="66" charset="0"/>
              </a:rPr>
              <a:t>), Bovine </a:t>
            </a:r>
            <a:r>
              <a:rPr lang="en-US" sz="2800" b="1" dirty="0" err="1">
                <a:solidFill>
                  <a:schemeClr val="bg1"/>
                </a:solidFill>
                <a:effectLst>
                  <a:outerShdw blurRad="38100" dist="38100" dir="2700000" algn="tl">
                    <a:srgbClr val="000000"/>
                  </a:outerShdw>
                </a:effectLst>
                <a:latin typeface="Comic Sans MS" pitchFamily="66" charset="0"/>
              </a:rPr>
              <a:t>Somatotropin</a:t>
            </a:r>
            <a:r>
              <a:rPr lang="en-US" sz="2800" b="1" dirty="0">
                <a:solidFill>
                  <a:schemeClr val="bg1"/>
                </a:solidFill>
                <a:effectLst>
                  <a:outerShdw blurRad="38100" dist="38100" dir="2700000" algn="tl">
                    <a:srgbClr val="000000"/>
                  </a:outerShdw>
                </a:effectLst>
                <a:latin typeface="Comic Sans MS" pitchFamily="66" charset="0"/>
              </a:rPr>
              <a:t>, is legalized.</a:t>
            </a:r>
          </a:p>
          <a:p>
            <a:pPr algn="ctr">
              <a:defRPr/>
            </a:pPr>
            <a:r>
              <a:rPr lang="en-US" sz="2800" b="1" dirty="0">
                <a:solidFill>
                  <a:schemeClr val="bg1"/>
                </a:solidFill>
                <a:effectLst>
                  <a:outerShdw blurRad="38100" dist="38100" dir="2700000" algn="tl">
                    <a:srgbClr val="000000"/>
                  </a:outerShdw>
                </a:effectLst>
                <a:latin typeface="Comic Sans MS" pitchFamily="66" charset="0"/>
              </a:rPr>
              <a:t>It can increase milk production by 20% </a:t>
            </a:r>
          </a:p>
        </p:txBody>
      </p:sp>
      <p:sp>
        <p:nvSpPr>
          <p:cNvPr id="6" name="Title 1"/>
          <p:cNvSpPr txBox="1">
            <a:spLocks/>
          </p:cNvSpPr>
          <p:nvPr/>
        </p:nvSpPr>
        <p:spPr bwMode="auto">
          <a:xfrm>
            <a:off x="228600" y="152400"/>
            <a:ext cx="8686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chemeClr val="tx2"/>
                </a:solidFill>
                <a:effectLst/>
                <a:uLnTx/>
                <a:uFillTx/>
                <a:latin typeface="Comic Sans MS" pitchFamily="66" charset="0"/>
                <a:ea typeface="+mj-ea"/>
                <a:cs typeface="+mj-cs"/>
              </a:rPr>
              <a:t>Fears and risks: the safety of genetically modified foods</a:t>
            </a:r>
            <a:endParaRPr kumimoji="0" lang="en-US" sz="4000" b="0" i="0" u="none" strike="noStrike" kern="0" cap="none" spc="0" normalizeH="0" baseline="0" noProof="0" dirty="0" smtClean="0">
              <a:ln>
                <a:noFill/>
              </a:ln>
              <a:solidFill>
                <a:schemeClr val="tx2"/>
              </a:solidFill>
              <a:effectLst/>
              <a:uLnTx/>
              <a:uFillTx/>
              <a:latin typeface="Comic Sans MS" pitchFamily="66" charset="0"/>
              <a:ea typeface="+mj-ea"/>
              <a:cs typeface="+mj-cs"/>
            </a:endParaRPr>
          </a:p>
        </p:txBody>
      </p:sp>
      <p:sp>
        <p:nvSpPr>
          <p:cNvPr id="37890" name="AutoShape 2" descr="http://www.freakingnews.com/pictures/4500/Genetically-Modified-Milk--4750.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7892" name="AutoShape 4" descr="http://www.freakingnews.com/pictures/4500/Genetically-Modified-Milk--4750.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 name="Picture 8" descr="Genetically-Modified-Milk--4750.jpg"/>
          <p:cNvPicPr>
            <a:picLocks noChangeAspect="1"/>
          </p:cNvPicPr>
          <p:nvPr/>
        </p:nvPicPr>
        <p:blipFill>
          <a:blip r:embed="rId7" cstate="print"/>
          <a:stretch>
            <a:fillRect/>
          </a:stretch>
        </p:blipFill>
        <p:spPr>
          <a:xfrm>
            <a:off x="3048000" y="1524000"/>
            <a:ext cx="5805714" cy="4876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222212"/>
                                        </p:tgtEl>
                                      </p:cBhvr>
                                    </p:animEffect>
                                    <p:set>
                                      <p:cBhvr>
                                        <p:cTn id="7" dur="1" fill="hold">
                                          <p:stCondLst>
                                            <p:cond delay="999"/>
                                          </p:stCondLst>
                                        </p:cTn>
                                        <p:tgtEl>
                                          <p:spTgt spid="222212"/>
                                        </p:tgtEl>
                                        <p:attrNameLst>
                                          <p:attrName>style.visibility</p:attrName>
                                        </p:attrNameLst>
                                      </p:cBhvr>
                                      <p:to>
                                        <p:strVal val="hidden"/>
                                      </p:to>
                                    </p:se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222211"/>
                                        </p:tgtEl>
                                        <p:attrNameLst>
                                          <p:attrName>style.visibility</p:attrName>
                                        </p:attrNameLst>
                                      </p:cBhvr>
                                      <p:to>
                                        <p:strVal val="visible"/>
                                      </p:to>
                                    </p:set>
                                    <p:animEffect transition="in" filter="wipe(down)">
                                      <p:cBhvr>
                                        <p:cTn id="11" dur="500"/>
                                        <p:tgtEl>
                                          <p:spTgt spid="222211"/>
                                        </p:tgtEl>
                                      </p:cBhvr>
                                    </p:animEffect>
                                  </p:childTnLst>
                                </p:cTn>
                              </p:par>
                              <p:par>
                                <p:cTn id="12" presetID="22" presetClass="entr" presetSubtype="4" fill="hold" nodeType="withEffect">
                                  <p:stCondLst>
                                    <p:cond delay="0"/>
                                  </p:stCondLst>
                                  <p:childTnLst>
                                    <p:set>
                                      <p:cBhvr>
                                        <p:cTn id="13" dur="1" fill="hold">
                                          <p:stCondLst>
                                            <p:cond delay="0"/>
                                          </p:stCondLst>
                                        </p:cTn>
                                        <p:tgtEl>
                                          <p:spTgt spid="222210"/>
                                        </p:tgtEl>
                                        <p:attrNameLst>
                                          <p:attrName>style.visibility</p:attrName>
                                        </p:attrNameLst>
                                      </p:cBhvr>
                                      <p:to>
                                        <p:strVal val="visible"/>
                                      </p:to>
                                    </p:set>
                                    <p:animEffect transition="in" filter="wipe(down)">
                                      <p:cBhvr>
                                        <p:cTn id="14" dur="500"/>
                                        <p:tgtEl>
                                          <p:spTgt spid="222210"/>
                                        </p:tgtEl>
                                      </p:cBhvr>
                                    </p:animEffect>
                                  </p:childTnLst>
                                </p:cTn>
                              </p:par>
                              <p:par>
                                <p:cTn id="15" presetID="9"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4"/>
          <p:cNvSpPr>
            <a:spLocks noGrp="1"/>
          </p:cNvSpPr>
          <p:nvPr>
            <p:ph idx="4294967295"/>
          </p:nvPr>
        </p:nvSpPr>
        <p:spPr>
          <a:xfrm>
            <a:off x="152400" y="4114800"/>
            <a:ext cx="8763000" cy="2667000"/>
          </a:xfrm>
        </p:spPr>
        <p:txBody>
          <a:bodyPr/>
          <a:lstStyle/>
          <a:p>
            <a:pPr eaLnBrk="1" hangingPunct="1">
              <a:lnSpc>
                <a:spcPct val="90000"/>
              </a:lnSpc>
              <a:buSzPct val="75000"/>
              <a:buFont typeface="Wingdings" pitchFamily="2" charset="2"/>
              <a:buChar char="q"/>
            </a:pPr>
            <a:r>
              <a:rPr lang="en-US" sz="2800" dirty="0" smtClean="0">
                <a:latin typeface="Comic Sans MS" pitchFamily="66" charset="0"/>
              </a:rPr>
              <a:t>Fear #1. Organisms that we want to kill may become ___________.</a:t>
            </a:r>
          </a:p>
          <a:p>
            <a:pPr eaLnBrk="1" hangingPunct="1">
              <a:lnSpc>
                <a:spcPct val="90000"/>
              </a:lnSpc>
              <a:buSzPct val="75000"/>
              <a:buFont typeface="Wingdings" pitchFamily="2" charset="2"/>
              <a:buChar char="q"/>
            </a:pPr>
            <a:r>
              <a:rPr lang="en-US" sz="2800" dirty="0" smtClean="0">
                <a:latin typeface="Comic Sans MS" pitchFamily="66" charset="0"/>
              </a:rPr>
              <a:t>Fear #2. Organisms that we don’t want to kill may be killed inadvertently.</a:t>
            </a:r>
          </a:p>
          <a:p>
            <a:pPr eaLnBrk="1" hangingPunct="1">
              <a:lnSpc>
                <a:spcPct val="90000"/>
              </a:lnSpc>
              <a:buSzPct val="75000"/>
              <a:buFont typeface="Wingdings" pitchFamily="2" charset="2"/>
              <a:buChar char="q"/>
            </a:pPr>
            <a:r>
              <a:rPr lang="en-US" sz="2800" dirty="0" smtClean="0">
                <a:latin typeface="Comic Sans MS" pitchFamily="66" charset="0"/>
              </a:rPr>
              <a:t>Fear #3. Genetically modified crops are not tested or regulated adequately.</a:t>
            </a:r>
          </a:p>
        </p:txBody>
      </p:sp>
      <p:pic>
        <p:nvPicPr>
          <p:cNvPr id="21507" name="Picture 4" descr="figure_05_38"/>
          <p:cNvPicPr>
            <a:picLocks noChangeAspect="1" noChangeArrowheads="1"/>
          </p:cNvPicPr>
          <p:nvPr/>
        </p:nvPicPr>
        <p:blipFill>
          <a:blip r:embed="rId3" cstate="print"/>
          <a:srcRect/>
          <a:stretch>
            <a:fillRect/>
          </a:stretch>
        </p:blipFill>
        <p:spPr bwMode="auto">
          <a:xfrm>
            <a:off x="1676400" y="152400"/>
            <a:ext cx="5486400" cy="3929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0" name="Rectangle 6"/>
          <p:cNvSpPr>
            <a:spLocks noChangeArrowheads="1"/>
          </p:cNvSpPr>
          <p:nvPr/>
        </p:nvSpPr>
        <p:spPr bwMode="auto">
          <a:xfrm>
            <a:off x="228600" y="4800600"/>
            <a:ext cx="8763000" cy="1754326"/>
          </a:xfrm>
          <a:prstGeom prst="rect">
            <a:avLst/>
          </a:prstGeom>
          <a:solidFill>
            <a:schemeClr val="accent2"/>
          </a:solidFill>
          <a:ln w="9525">
            <a:noFill/>
            <a:miter lim="800000"/>
            <a:headEnd/>
            <a:tailEnd/>
          </a:ln>
        </p:spPr>
        <p:txBody>
          <a:bodyPr wrap="square" anchor="ctr">
            <a:spAutoFit/>
          </a:bodyPr>
          <a:lstStyle/>
          <a:p>
            <a:r>
              <a:rPr lang="en-US" sz="3600" b="1" dirty="0" smtClean="0">
                <a:solidFill>
                  <a:schemeClr val="bg1"/>
                </a:solidFill>
                <a:latin typeface="Comic Sans MS" pitchFamily="66" charset="0"/>
              </a:rPr>
              <a:t>Can </a:t>
            </a:r>
            <a:r>
              <a:rPr lang="en-US" sz="3600" b="1" dirty="0">
                <a:solidFill>
                  <a:schemeClr val="bg1"/>
                </a:solidFill>
                <a:latin typeface="Comic Sans MS" pitchFamily="66" charset="0"/>
              </a:rPr>
              <a:t>the corn borer develop </a:t>
            </a:r>
            <a:r>
              <a:rPr lang="en-US" sz="3600" b="1" dirty="0" smtClean="0">
                <a:solidFill>
                  <a:schemeClr val="bg1"/>
                </a:solidFill>
                <a:latin typeface="Comic Sans MS" pitchFamily="66" charset="0"/>
              </a:rPr>
              <a:t>resistance </a:t>
            </a:r>
            <a:r>
              <a:rPr lang="en-US" sz="3600" b="1" dirty="0">
                <a:solidFill>
                  <a:schemeClr val="bg1"/>
                </a:solidFill>
                <a:latin typeface="Comic Sans MS" pitchFamily="66" charset="0"/>
              </a:rPr>
              <a:t>to </a:t>
            </a:r>
            <a:r>
              <a:rPr lang="en-US" sz="3600" b="1" dirty="0" smtClean="0">
                <a:solidFill>
                  <a:schemeClr val="bg1"/>
                </a:solidFill>
                <a:latin typeface="Comic Sans MS" pitchFamily="66" charset="0"/>
              </a:rPr>
              <a:t>Bt</a:t>
            </a:r>
            <a:r>
              <a:rPr lang="en-US" sz="3600" b="1" dirty="0">
                <a:solidFill>
                  <a:schemeClr val="bg1"/>
                </a:solidFill>
                <a:latin typeface="Comic Sans MS" pitchFamily="66" charset="0"/>
              </a:rPr>
              <a:t>?</a:t>
            </a:r>
          </a:p>
          <a:p>
            <a:pPr eaLnBrk="0" hangingPunct="0"/>
            <a:endParaRPr lang="en-US" sz="3600" b="1" dirty="0">
              <a:solidFill>
                <a:schemeClr val="bg1"/>
              </a:solidFill>
              <a:latin typeface="Comic Sans MS" pitchFamily="66" charset="0"/>
            </a:endParaRPr>
          </a:p>
        </p:txBody>
      </p:sp>
      <p:sp>
        <p:nvSpPr>
          <p:cNvPr id="138242" name="AutoShape 2" descr="http://agcrops.osu.edu/corn/images/clip_image001_007.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Picture 6" descr="clip_image001_007.jpg"/>
          <p:cNvPicPr>
            <a:picLocks noChangeAspect="1"/>
          </p:cNvPicPr>
          <p:nvPr/>
        </p:nvPicPr>
        <p:blipFill>
          <a:blip r:embed="rId3" cstate="print"/>
          <a:stretch>
            <a:fillRect/>
          </a:stretch>
        </p:blipFill>
        <p:spPr>
          <a:xfrm rot="5400000">
            <a:off x="533400" y="990600"/>
            <a:ext cx="4167188" cy="2667000"/>
          </a:xfrm>
          <a:prstGeom prst="rect">
            <a:avLst/>
          </a:prstGeom>
        </p:spPr>
      </p:pic>
      <p:pic>
        <p:nvPicPr>
          <p:cNvPr id="8" name="Picture 7" descr="European-corn-borer-moths.jpg"/>
          <p:cNvPicPr>
            <a:picLocks noChangeAspect="1"/>
          </p:cNvPicPr>
          <p:nvPr/>
        </p:nvPicPr>
        <p:blipFill>
          <a:blip r:embed="rId4" cstate="print"/>
          <a:stretch>
            <a:fillRect/>
          </a:stretch>
        </p:blipFill>
        <p:spPr>
          <a:xfrm rot="5400000">
            <a:off x="4054081" y="898919"/>
            <a:ext cx="3998112" cy="2657475"/>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3" name="Picture 5" descr="7055fig15a"/>
          <p:cNvPicPr>
            <a:picLocks noChangeAspect="1" noChangeArrowheads="1"/>
          </p:cNvPicPr>
          <p:nvPr/>
        </p:nvPicPr>
        <p:blipFill>
          <a:blip r:embed="rId3" cstate="print"/>
          <a:srcRect/>
          <a:stretch>
            <a:fillRect/>
          </a:stretch>
        </p:blipFill>
        <p:spPr bwMode="auto">
          <a:xfrm>
            <a:off x="609600" y="381000"/>
            <a:ext cx="3733800" cy="2286000"/>
          </a:xfrm>
          <a:prstGeom prst="rect">
            <a:avLst/>
          </a:prstGeom>
          <a:noFill/>
          <a:ln w="9525">
            <a:noFill/>
            <a:miter lim="800000"/>
            <a:headEnd/>
            <a:tailEnd/>
          </a:ln>
        </p:spPr>
      </p:pic>
      <p:pic>
        <p:nvPicPr>
          <p:cNvPr id="60419" name="Picture 7" descr="7055fig15d"/>
          <p:cNvPicPr>
            <a:picLocks noChangeAspect="1" noChangeArrowheads="1"/>
          </p:cNvPicPr>
          <p:nvPr/>
        </p:nvPicPr>
        <p:blipFill>
          <a:blip r:embed="rId4" cstate="print"/>
          <a:srcRect/>
          <a:stretch>
            <a:fillRect/>
          </a:stretch>
        </p:blipFill>
        <p:spPr bwMode="auto">
          <a:xfrm>
            <a:off x="4343400" y="381000"/>
            <a:ext cx="4419600" cy="2133600"/>
          </a:xfrm>
          <a:prstGeom prst="rect">
            <a:avLst/>
          </a:prstGeom>
          <a:noFill/>
          <a:ln w="9525">
            <a:noFill/>
            <a:miter lim="800000"/>
            <a:headEnd/>
            <a:tailEnd/>
          </a:ln>
        </p:spPr>
      </p:pic>
      <p:pic>
        <p:nvPicPr>
          <p:cNvPr id="48137" name="Picture 9" descr="7055fig15b"/>
          <p:cNvPicPr>
            <a:picLocks noChangeAspect="1" noChangeArrowheads="1"/>
          </p:cNvPicPr>
          <p:nvPr/>
        </p:nvPicPr>
        <p:blipFill>
          <a:blip r:embed="rId5" cstate="print"/>
          <a:srcRect/>
          <a:stretch>
            <a:fillRect/>
          </a:stretch>
        </p:blipFill>
        <p:spPr bwMode="auto">
          <a:xfrm>
            <a:off x="609600" y="2743200"/>
            <a:ext cx="3733800" cy="1804988"/>
          </a:xfrm>
          <a:prstGeom prst="rect">
            <a:avLst/>
          </a:prstGeom>
          <a:noFill/>
          <a:ln w="9525">
            <a:noFill/>
            <a:miter lim="800000"/>
            <a:headEnd/>
            <a:tailEnd/>
          </a:ln>
        </p:spPr>
      </p:pic>
      <p:pic>
        <p:nvPicPr>
          <p:cNvPr id="48139" name="Picture 11" descr="7055fig15c"/>
          <p:cNvPicPr>
            <a:picLocks noChangeAspect="1" noChangeArrowheads="1"/>
          </p:cNvPicPr>
          <p:nvPr/>
        </p:nvPicPr>
        <p:blipFill>
          <a:blip r:embed="rId6" cstate="print"/>
          <a:srcRect/>
          <a:stretch>
            <a:fillRect/>
          </a:stretch>
        </p:blipFill>
        <p:spPr bwMode="auto">
          <a:xfrm>
            <a:off x="609600" y="4648200"/>
            <a:ext cx="3733800" cy="1971675"/>
          </a:xfrm>
          <a:prstGeom prst="rect">
            <a:avLst/>
          </a:prstGeom>
          <a:noFill/>
          <a:ln w="9525">
            <a:noFill/>
            <a:miter lim="800000"/>
            <a:headEnd/>
            <a:tailEnd/>
          </a:ln>
        </p:spPr>
      </p:pic>
      <p:pic>
        <p:nvPicPr>
          <p:cNvPr id="48140" name="Picture 12" descr="7055fig15d"/>
          <p:cNvPicPr>
            <a:picLocks noChangeAspect="1" noChangeArrowheads="1"/>
          </p:cNvPicPr>
          <p:nvPr/>
        </p:nvPicPr>
        <p:blipFill>
          <a:blip r:embed="rId4" cstate="print"/>
          <a:srcRect/>
          <a:stretch>
            <a:fillRect/>
          </a:stretch>
        </p:blipFill>
        <p:spPr bwMode="auto">
          <a:xfrm>
            <a:off x="4343400" y="2590800"/>
            <a:ext cx="4419600" cy="2133600"/>
          </a:xfrm>
          <a:prstGeom prst="rect">
            <a:avLst/>
          </a:prstGeom>
          <a:noFill/>
          <a:ln w="9525">
            <a:noFill/>
            <a:miter lim="800000"/>
            <a:headEnd/>
            <a:tailEnd/>
          </a:ln>
        </p:spPr>
      </p:pic>
      <p:pic>
        <p:nvPicPr>
          <p:cNvPr id="48141" name="Picture 13" descr="7055fig15d"/>
          <p:cNvPicPr>
            <a:picLocks noChangeAspect="1" noChangeArrowheads="1"/>
          </p:cNvPicPr>
          <p:nvPr/>
        </p:nvPicPr>
        <p:blipFill>
          <a:blip r:embed="rId4" cstate="print"/>
          <a:srcRect/>
          <a:stretch>
            <a:fillRect/>
          </a:stretch>
        </p:blipFill>
        <p:spPr bwMode="auto">
          <a:xfrm>
            <a:off x="4343400" y="4648200"/>
            <a:ext cx="4419600" cy="2133600"/>
          </a:xfrm>
          <a:prstGeom prst="rect">
            <a:avLst/>
          </a:prstGeom>
          <a:noFill/>
          <a:ln w="9525">
            <a:noFill/>
            <a:miter lim="800000"/>
            <a:headEnd/>
            <a:tailEnd/>
          </a:ln>
        </p:spPr>
      </p:pic>
      <p:sp>
        <p:nvSpPr>
          <p:cNvPr id="60424" name="Text Box 14"/>
          <p:cNvSpPr txBox="1">
            <a:spLocks noChangeArrowheads="1"/>
          </p:cNvSpPr>
          <p:nvPr/>
        </p:nvSpPr>
        <p:spPr bwMode="auto">
          <a:xfrm>
            <a:off x="5334000" y="1600200"/>
            <a:ext cx="1206500" cy="519113"/>
          </a:xfrm>
          <a:prstGeom prst="rect">
            <a:avLst/>
          </a:prstGeom>
          <a:noFill/>
          <a:ln w="9525">
            <a:noFill/>
            <a:miter lim="800000"/>
            <a:headEnd/>
            <a:tailEnd/>
          </a:ln>
        </p:spPr>
        <p:txBody>
          <a:bodyPr wrap="none">
            <a:spAutoFit/>
          </a:bodyPr>
          <a:lstStyle/>
          <a:p>
            <a:r>
              <a:rPr lang="en-US" sz="2800" b="1">
                <a:latin typeface="Comic Sans MS" pitchFamily="66" charset="0"/>
              </a:rPr>
              <a:t>No Bt</a:t>
            </a:r>
          </a:p>
        </p:txBody>
      </p:sp>
      <p:sp>
        <p:nvSpPr>
          <p:cNvPr id="48143" name="Text Box 15"/>
          <p:cNvSpPr txBox="1">
            <a:spLocks noChangeArrowheads="1"/>
          </p:cNvSpPr>
          <p:nvPr/>
        </p:nvSpPr>
        <p:spPr bwMode="auto">
          <a:xfrm>
            <a:off x="5334000" y="3748088"/>
            <a:ext cx="2317750" cy="519112"/>
          </a:xfrm>
          <a:prstGeom prst="rect">
            <a:avLst/>
          </a:prstGeom>
          <a:noFill/>
          <a:ln w="9525">
            <a:noFill/>
            <a:miter lim="800000"/>
            <a:headEnd/>
            <a:tailEnd/>
          </a:ln>
        </p:spPr>
        <p:txBody>
          <a:bodyPr wrap="none">
            <a:spAutoFit/>
          </a:bodyPr>
          <a:lstStyle/>
          <a:p>
            <a:r>
              <a:rPr lang="en-US" sz="2800" b="1">
                <a:latin typeface="Comic Sans MS" pitchFamily="66" charset="0"/>
              </a:rPr>
              <a:t>introduce Bt</a:t>
            </a:r>
          </a:p>
        </p:txBody>
      </p:sp>
      <p:sp>
        <p:nvSpPr>
          <p:cNvPr id="48144" name="Text Box 16"/>
          <p:cNvSpPr txBox="1">
            <a:spLocks noChangeArrowheads="1"/>
          </p:cNvSpPr>
          <p:nvPr/>
        </p:nvSpPr>
        <p:spPr bwMode="auto">
          <a:xfrm>
            <a:off x="4648200" y="5410200"/>
            <a:ext cx="3852863" cy="519113"/>
          </a:xfrm>
          <a:prstGeom prst="rect">
            <a:avLst/>
          </a:prstGeom>
          <a:noFill/>
          <a:ln w="9525">
            <a:noFill/>
            <a:miter lim="800000"/>
            <a:headEnd/>
            <a:tailEnd/>
          </a:ln>
        </p:spPr>
        <p:txBody>
          <a:bodyPr wrap="none">
            <a:spAutoFit/>
          </a:bodyPr>
          <a:lstStyle/>
          <a:p>
            <a:r>
              <a:rPr lang="en-US" sz="2800" b="1">
                <a:latin typeface="Comic Sans MS" pitchFamily="66" charset="0"/>
              </a:rPr>
              <a:t>widespread use of Bt</a:t>
            </a:r>
          </a:p>
        </p:txBody>
      </p:sp>
      <p:sp>
        <p:nvSpPr>
          <p:cNvPr id="60427" name="Text Box 17"/>
          <p:cNvSpPr txBox="1">
            <a:spLocks noChangeArrowheads="1"/>
          </p:cNvSpPr>
          <p:nvPr/>
        </p:nvSpPr>
        <p:spPr bwMode="auto">
          <a:xfrm>
            <a:off x="4343400" y="152400"/>
            <a:ext cx="4669868" cy="523220"/>
          </a:xfrm>
          <a:prstGeom prst="rect">
            <a:avLst/>
          </a:prstGeom>
          <a:solidFill>
            <a:schemeClr val="accent2"/>
          </a:solidFill>
          <a:ln w="9525">
            <a:noFill/>
            <a:miter lim="800000"/>
            <a:headEnd/>
            <a:tailEnd/>
          </a:ln>
        </p:spPr>
        <p:txBody>
          <a:bodyPr wrap="none">
            <a:spAutoFit/>
          </a:bodyPr>
          <a:lstStyle/>
          <a:p>
            <a:r>
              <a:rPr lang="en-US" sz="2800" b="1">
                <a:solidFill>
                  <a:schemeClr val="bg1"/>
                </a:solidFill>
                <a:latin typeface="Comic Sans MS" pitchFamily="66" charset="0"/>
              </a:rPr>
              <a:t>Example of RESISTANCE</a:t>
            </a:r>
          </a:p>
        </p:txBody>
      </p:sp>
      <p:cxnSp>
        <p:nvCxnSpPr>
          <p:cNvPr id="13" name="Straight Arrow Connector 12"/>
          <p:cNvCxnSpPr/>
          <p:nvPr/>
        </p:nvCxnSpPr>
        <p:spPr>
          <a:xfrm rot="10800000" flipV="1">
            <a:off x="1524000" y="838200"/>
            <a:ext cx="304800" cy="152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8133"/>
                                        </p:tgtEl>
                                        <p:attrNameLst>
                                          <p:attrName>style.visibility</p:attrName>
                                        </p:attrNameLst>
                                      </p:cBhvr>
                                      <p:to>
                                        <p:strVal val="visible"/>
                                      </p:to>
                                    </p:set>
                                    <p:animEffect transition="in" filter="wipe(down)">
                                      <p:cBhvr>
                                        <p:cTn id="7" dur="500"/>
                                        <p:tgtEl>
                                          <p:spTgt spid="48133"/>
                                        </p:tgtEl>
                                      </p:cBhvr>
                                    </p:animEffect>
                                  </p:childTnLst>
                                </p:cTn>
                              </p:par>
                              <p:par>
                                <p:cTn id="8" presetID="22" presetClass="entr" presetSubtype="2"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righ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8140"/>
                                        </p:tgtEl>
                                        <p:attrNameLst>
                                          <p:attrName>style.visibility</p:attrName>
                                        </p:attrNameLst>
                                      </p:cBhvr>
                                      <p:to>
                                        <p:strVal val="visible"/>
                                      </p:to>
                                    </p:set>
                                    <p:animEffect transition="in" filter="wipe(down)">
                                      <p:cBhvr>
                                        <p:cTn id="15" dur="500"/>
                                        <p:tgtEl>
                                          <p:spTgt spid="4814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8143"/>
                                        </p:tgtEl>
                                        <p:attrNameLst>
                                          <p:attrName>style.visibility</p:attrName>
                                        </p:attrNameLst>
                                      </p:cBhvr>
                                      <p:to>
                                        <p:strVal val="visible"/>
                                      </p:to>
                                    </p:set>
                                    <p:animEffect transition="in" filter="wipe(down)">
                                      <p:cBhvr>
                                        <p:cTn id="18" dur="500"/>
                                        <p:tgtEl>
                                          <p:spTgt spid="48143"/>
                                        </p:tgtEl>
                                      </p:cBhvr>
                                    </p:animEffect>
                                  </p:childTnLst>
                                </p:cTn>
                              </p:par>
                              <p:par>
                                <p:cTn id="19" presetID="22" presetClass="entr" presetSubtype="4" fill="hold" nodeType="withEffect">
                                  <p:stCondLst>
                                    <p:cond delay="0"/>
                                  </p:stCondLst>
                                  <p:childTnLst>
                                    <p:set>
                                      <p:cBhvr>
                                        <p:cTn id="20" dur="1" fill="hold">
                                          <p:stCondLst>
                                            <p:cond delay="0"/>
                                          </p:stCondLst>
                                        </p:cTn>
                                        <p:tgtEl>
                                          <p:spTgt spid="48137"/>
                                        </p:tgtEl>
                                        <p:attrNameLst>
                                          <p:attrName>style.visibility</p:attrName>
                                        </p:attrNameLst>
                                      </p:cBhvr>
                                      <p:to>
                                        <p:strVal val="visible"/>
                                      </p:to>
                                    </p:set>
                                    <p:animEffect transition="in" filter="wipe(down)">
                                      <p:cBhvr>
                                        <p:cTn id="21" dur="500"/>
                                        <p:tgtEl>
                                          <p:spTgt spid="4813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8141"/>
                                        </p:tgtEl>
                                        <p:attrNameLst>
                                          <p:attrName>style.visibility</p:attrName>
                                        </p:attrNameLst>
                                      </p:cBhvr>
                                      <p:to>
                                        <p:strVal val="visible"/>
                                      </p:to>
                                    </p:set>
                                    <p:animEffect transition="in" filter="wipe(down)">
                                      <p:cBhvr>
                                        <p:cTn id="26" dur="500"/>
                                        <p:tgtEl>
                                          <p:spTgt spid="48141"/>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8144"/>
                                        </p:tgtEl>
                                        <p:attrNameLst>
                                          <p:attrName>style.visibility</p:attrName>
                                        </p:attrNameLst>
                                      </p:cBhvr>
                                      <p:to>
                                        <p:strVal val="visible"/>
                                      </p:to>
                                    </p:set>
                                    <p:animEffect transition="in" filter="wipe(down)">
                                      <p:cBhvr>
                                        <p:cTn id="29" dur="500"/>
                                        <p:tgtEl>
                                          <p:spTgt spid="48144"/>
                                        </p:tgtEl>
                                      </p:cBhvr>
                                    </p:animEffect>
                                  </p:childTnLst>
                                </p:cTn>
                              </p:par>
                              <p:par>
                                <p:cTn id="30" presetID="22" presetClass="entr" presetSubtype="4" fill="hold" nodeType="withEffect">
                                  <p:stCondLst>
                                    <p:cond delay="0"/>
                                  </p:stCondLst>
                                  <p:childTnLst>
                                    <p:set>
                                      <p:cBhvr>
                                        <p:cTn id="31" dur="1" fill="hold">
                                          <p:stCondLst>
                                            <p:cond delay="0"/>
                                          </p:stCondLst>
                                        </p:cTn>
                                        <p:tgtEl>
                                          <p:spTgt spid="48139"/>
                                        </p:tgtEl>
                                        <p:attrNameLst>
                                          <p:attrName>style.visibility</p:attrName>
                                        </p:attrNameLst>
                                      </p:cBhvr>
                                      <p:to>
                                        <p:strVal val="visible"/>
                                      </p:to>
                                    </p:set>
                                    <p:animEffect transition="in" filter="wipe(down)">
                                      <p:cBhvr>
                                        <p:cTn id="32" dur="500"/>
                                        <p:tgtEl>
                                          <p:spTgt spid="48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43" grpId="0"/>
      <p:bldP spid="4814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AutoShape 2" descr="http://www.agbioforum.org/v8n23/v8n23a12-f01.gif"/>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404" name="AutoShape 4" descr="http://www.agbioforum.org/v8n23/v8n23a12-f01.gif"/>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descr="v8n23a12-f01.gif"/>
          <p:cNvPicPr>
            <a:picLocks noChangeAspect="1"/>
          </p:cNvPicPr>
          <p:nvPr/>
        </p:nvPicPr>
        <p:blipFill>
          <a:blip r:embed="rId3" cstate="print"/>
          <a:stretch>
            <a:fillRect/>
          </a:stretch>
        </p:blipFill>
        <p:spPr>
          <a:xfrm>
            <a:off x="2017135" y="1577225"/>
            <a:ext cx="4764665" cy="4213975"/>
          </a:xfrm>
          <a:prstGeom prst="rect">
            <a:avLst/>
          </a:prstGeom>
        </p:spPr>
      </p:pic>
      <p:sp>
        <p:nvSpPr>
          <p:cNvPr id="5" name="TextBox 4"/>
          <p:cNvSpPr txBox="1"/>
          <p:nvPr/>
        </p:nvSpPr>
        <p:spPr>
          <a:xfrm>
            <a:off x="4455535" y="5867400"/>
            <a:ext cx="2282997" cy="400110"/>
          </a:xfrm>
          <a:prstGeom prst="rect">
            <a:avLst/>
          </a:prstGeom>
          <a:noFill/>
        </p:spPr>
        <p:txBody>
          <a:bodyPr wrap="none" rtlCol="0">
            <a:spAutoFit/>
          </a:bodyPr>
          <a:lstStyle/>
          <a:p>
            <a:r>
              <a:rPr lang="en-US" sz="2000" dirty="0" smtClean="0">
                <a:latin typeface="Comic Sans MS" pitchFamily="66" charset="0"/>
              </a:rPr>
              <a:t>USDA ERS 2005</a:t>
            </a:r>
            <a:endParaRPr lang="en-US" sz="2000" dirty="0">
              <a:latin typeface="Comic Sans MS" pitchFamily="66" charset="0"/>
            </a:endParaRPr>
          </a:p>
        </p:txBody>
      </p:sp>
      <p:sp>
        <p:nvSpPr>
          <p:cNvPr id="6" name="TextBox 5"/>
          <p:cNvSpPr txBox="1"/>
          <p:nvPr/>
        </p:nvSpPr>
        <p:spPr>
          <a:xfrm>
            <a:off x="152400" y="228600"/>
            <a:ext cx="9007594" cy="923330"/>
          </a:xfrm>
          <a:prstGeom prst="rect">
            <a:avLst/>
          </a:prstGeom>
          <a:noFill/>
        </p:spPr>
        <p:txBody>
          <a:bodyPr wrap="none" rtlCol="0">
            <a:spAutoFit/>
          </a:bodyPr>
          <a:lstStyle/>
          <a:p>
            <a:r>
              <a:rPr lang="en-US" sz="5400" dirty="0" smtClean="0">
                <a:latin typeface="Comic Sans MS" pitchFamily="66" charset="0"/>
              </a:rPr>
              <a:t>Bt Corn Adoption in the US</a:t>
            </a:r>
            <a:endParaRPr lang="en-US" sz="5400" dirty="0">
              <a:latin typeface="Comic Sans MS" pitchFamily="66" charset="0"/>
            </a:endParaRPr>
          </a:p>
        </p:txBody>
      </p:sp>
      <p:sp>
        <p:nvSpPr>
          <p:cNvPr id="102406" name="AutoShape 6" descr="http://www.horses-and-horse-information.com/images/bug.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1" descr="Bt72.jpg"/>
          <p:cNvPicPr>
            <a:picLocks noChangeAspect="1"/>
          </p:cNvPicPr>
          <p:nvPr/>
        </p:nvPicPr>
        <p:blipFill>
          <a:blip r:embed="rId2" cstate="print"/>
          <a:stretch>
            <a:fillRect/>
          </a:stretch>
        </p:blipFill>
        <p:spPr>
          <a:xfrm>
            <a:off x="1600200" y="2742127"/>
            <a:ext cx="5757153" cy="3811073"/>
          </a:xfrm>
          <a:prstGeom prst="rect">
            <a:avLst/>
          </a:prstGeom>
        </p:spPr>
      </p:pic>
      <p:sp>
        <p:nvSpPr>
          <p:cNvPr id="3" name="TextBox 2"/>
          <p:cNvSpPr txBox="1"/>
          <p:nvPr/>
        </p:nvSpPr>
        <p:spPr>
          <a:xfrm>
            <a:off x="0" y="0"/>
            <a:ext cx="9144000" cy="2554545"/>
          </a:xfrm>
          <a:prstGeom prst="rect">
            <a:avLst/>
          </a:prstGeom>
          <a:noFill/>
        </p:spPr>
        <p:txBody>
          <a:bodyPr wrap="square" rtlCol="0">
            <a:spAutoFit/>
          </a:bodyPr>
          <a:lstStyle/>
          <a:p>
            <a:pPr algn="just"/>
            <a:r>
              <a:rPr lang="en-US" sz="4000" dirty="0" smtClean="0">
                <a:latin typeface="Comic Sans MS" pitchFamily="66" charset="0"/>
              </a:rPr>
              <a:t>Survey:  You are a farmer.  You know about pests gaining resistance.  Which strain of broccoli would you prefer to plant?</a:t>
            </a:r>
            <a:endParaRPr lang="en-US" sz="4000" dirty="0">
              <a:latin typeface="Comic Sans MS" pitchFamily="66" charset="0"/>
            </a:endParaRPr>
          </a:p>
        </p:txBody>
      </p:sp>
      <p:sp>
        <p:nvSpPr>
          <p:cNvPr id="4" name="TextBox 3"/>
          <p:cNvSpPr txBox="1"/>
          <p:nvPr/>
        </p:nvSpPr>
        <p:spPr>
          <a:xfrm>
            <a:off x="1981200" y="4799527"/>
            <a:ext cx="408228" cy="584775"/>
          </a:xfrm>
          <a:prstGeom prst="rect">
            <a:avLst/>
          </a:prstGeom>
          <a:noFill/>
        </p:spPr>
        <p:txBody>
          <a:bodyPr wrap="square" rtlCol="0">
            <a:spAutoFit/>
          </a:bodyPr>
          <a:lstStyle/>
          <a:p>
            <a:r>
              <a:rPr lang="en-US" sz="3200" b="1" dirty="0" smtClean="0">
                <a:solidFill>
                  <a:schemeClr val="bg1"/>
                </a:solidFill>
                <a:latin typeface="Comic Sans MS" pitchFamily="66" charset="0"/>
              </a:rPr>
              <a:t>A</a:t>
            </a:r>
            <a:endParaRPr lang="en-US" sz="3200" b="1" dirty="0">
              <a:solidFill>
                <a:schemeClr val="bg1"/>
              </a:solidFill>
              <a:latin typeface="Comic Sans MS" pitchFamily="66" charset="0"/>
            </a:endParaRPr>
          </a:p>
        </p:txBody>
      </p:sp>
      <p:sp>
        <p:nvSpPr>
          <p:cNvPr id="5" name="TextBox 4"/>
          <p:cNvSpPr txBox="1"/>
          <p:nvPr/>
        </p:nvSpPr>
        <p:spPr>
          <a:xfrm>
            <a:off x="3962400" y="4494727"/>
            <a:ext cx="408228" cy="584775"/>
          </a:xfrm>
          <a:prstGeom prst="rect">
            <a:avLst/>
          </a:prstGeom>
          <a:noFill/>
        </p:spPr>
        <p:txBody>
          <a:bodyPr wrap="square" rtlCol="0">
            <a:spAutoFit/>
          </a:bodyPr>
          <a:lstStyle/>
          <a:p>
            <a:r>
              <a:rPr lang="en-US" sz="3200" b="1" dirty="0" smtClean="0">
                <a:solidFill>
                  <a:schemeClr val="bg1"/>
                </a:solidFill>
                <a:latin typeface="Comic Sans MS" pitchFamily="66" charset="0"/>
              </a:rPr>
              <a:t>B</a:t>
            </a:r>
            <a:endParaRPr lang="en-US" sz="3200" b="1" dirty="0">
              <a:solidFill>
                <a:schemeClr val="bg1"/>
              </a:solidFill>
              <a:latin typeface="Comic Sans MS" pitchFamily="66" charset="0"/>
            </a:endParaRPr>
          </a:p>
        </p:txBody>
      </p:sp>
      <p:sp>
        <p:nvSpPr>
          <p:cNvPr id="6" name="TextBox 5"/>
          <p:cNvSpPr txBox="1"/>
          <p:nvPr/>
        </p:nvSpPr>
        <p:spPr>
          <a:xfrm>
            <a:off x="5638800" y="4418527"/>
            <a:ext cx="408228" cy="584775"/>
          </a:xfrm>
          <a:prstGeom prst="rect">
            <a:avLst/>
          </a:prstGeom>
          <a:noFill/>
        </p:spPr>
        <p:txBody>
          <a:bodyPr wrap="square" rtlCol="0">
            <a:spAutoFit/>
          </a:bodyPr>
          <a:lstStyle/>
          <a:p>
            <a:r>
              <a:rPr lang="en-US" sz="3200" b="1" dirty="0" smtClean="0">
                <a:solidFill>
                  <a:schemeClr val="bg1"/>
                </a:solidFill>
                <a:latin typeface="Comic Sans MS" pitchFamily="66" charset="0"/>
              </a:rPr>
              <a:t>C</a:t>
            </a:r>
            <a:endParaRPr lang="en-US" sz="3200" b="1" dirty="0">
              <a:solidFill>
                <a:schemeClr val="bg1"/>
              </a:solidFill>
              <a:latin typeface="Comic Sans MS" pitchFamily="66" charset="0"/>
            </a:endParaRPr>
          </a:p>
        </p:txBody>
      </p:sp>
      <p:sp>
        <p:nvSpPr>
          <p:cNvPr id="8" name="TextBox 7"/>
          <p:cNvSpPr txBox="1"/>
          <p:nvPr/>
        </p:nvSpPr>
        <p:spPr>
          <a:xfrm>
            <a:off x="1839244" y="2971800"/>
            <a:ext cx="1587294" cy="400110"/>
          </a:xfrm>
          <a:prstGeom prst="rect">
            <a:avLst/>
          </a:prstGeom>
          <a:noFill/>
        </p:spPr>
        <p:txBody>
          <a:bodyPr wrap="none" rtlCol="0">
            <a:spAutoFit/>
          </a:bodyPr>
          <a:lstStyle/>
          <a:p>
            <a:r>
              <a:rPr lang="en-US" sz="2000" b="1" dirty="0" smtClean="0">
                <a:solidFill>
                  <a:schemeClr val="bg1"/>
                </a:solidFill>
                <a:latin typeface="Comic Sans MS" pitchFamily="66" charset="0"/>
              </a:rPr>
              <a:t>No Bt gene</a:t>
            </a:r>
            <a:endParaRPr lang="en-US" sz="2000" b="1" dirty="0">
              <a:solidFill>
                <a:schemeClr val="bg1"/>
              </a:solidFill>
              <a:latin typeface="Comic Sans MS" pitchFamily="66" charset="0"/>
            </a:endParaRPr>
          </a:p>
        </p:txBody>
      </p:sp>
      <p:sp>
        <p:nvSpPr>
          <p:cNvPr id="9" name="TextBox 8"/>
          <p:cNvSpPr txBox="1"/>
          <p:nvPr/>
        </p:nvSpPr>
        <p:spPr>
          <a:xfrm>
            <a:off x="3704054" y="2743200"/>
            <a:ext cx="1401346" cy="400110"/>
          </a:xfrm>
          <a:prstGeom prst="rect">
            <a:avLst/>
          </a:prstGeom>
          <a:noFill/>
        </p:spPr>
        <p:txBody>
          <a:bodyPr wrap="none" rtlCol="0">
            <a:spAutoFit/>
          </a:bodyPr>
          <a:lstStyle/>
          <a:p>
            <a:r>
              <a:rPr lang="en-US" sz="2000" b="1" dirty="0" smtClean="0">
                <a:solidFill>
                  <a:schemeClr val="bg1"/>
                </a:solidFill>
                <a:latin typeface="Comic Sans MS" pitchFamily="66" charset="0"/>
              </a:rPr>
              <a:t>1 Bt gene</a:t>
            </a:r>
            <a:endParaRPr lang="en-US" sz="2000" b="1" dirty="0">
              <a:solidFill>
                <a:schemeClr val="bg1"/>
              </a:solidFill>
              <a:latin typeface="Comic Sans MS" pitchFamily="66" charset="0"/>
            </a:endParaRPr>
          </a:p>
        </p:txBody>
      </p:sp>
      <p:sp>
        <p:nvSpPr>
          <p:cNvPr id="10" name="TextBox 9"/>
          <p:cNvSpPr txBox="1"/>
          <p:nvPr/>
        </p:nvSpPr>
        <p:spPr>
          <a:xfrm>
            <a:off x="5423106" y="2667000"/>
            <a:ext cx="1526380" cy="400110"/>
          </a:xfrm>
          <a:prstGeom prst="rect">
            <a:avLst/>
          </a:prstGeom>
          <a:noFill/>
        </p:spPr>
        <p:txBody>
          <a:bodyPr wrap="none" rtlCol="0">
            <a:spAutoFit/>
          </a:bodyPr>
          <a:lstStyle/>
          <a:p>
            <a:r>
              <a:rPr lang="en-US" sz="2000" b="1" dirty="0" smtClean="0">
                <a:solidFill>
                  <a:schemeClr val="bg1"/>
                </a:solidFill>
                <a:latin typeface="Comic Sans MS" pitchFamily="66" charset="0"/>
              </a:rPr>
              <a:t>2 Bt genes</a:t>
            </a:r>
            <a:endParaRPr lang="en-US" sz="2000" b="1"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4"/>
          <p:cNvSpPr>
            <a:spLocks noGrp="1"/>
          </p:cNvSpPr>
          <p:nvPr>
            <p:ph idx="4294967295"/>
          </p:nvPr>
        </p:nvSpPr>
        <p:spPr>
          <a:xfrm>
            <a:off x="152400" y="4114800"/>
            <a:ext cx="8763000" cy="2667000"/>
          </a:xfrm>
        </p:spPr>
        <p:txBody>
          <a:bodyPr/>
          <a:lstStyle/>
          <a:p>
            <a:pPr eaLnBrk="1" hangingPunct="1">
              <a:lnSpc>
                <a:spcPct val="90000"/>
              </a:lnSpc>
              <a:buSzPct val="75000"/>
              <a:buFont typeface="Wingdings" pitchFamily="2" charset="2"/>
              <a:buChar char="q"/>
            </a:pPr>
            <a:r>
              <a:rPr lang="en-US" sz="2800" dirty="0" smtClean="0">
                <a:latin typeface="Comic Sans MS" pitchFamily="66" charset="0"/>
              </a:rPr>
              <a:t>Fear #1. Organisms that we want to kill may become invincible.</a:t>
            </a:r>
          </a:p>
          <a:p>
            <a:pPr eaLnBrk="1" hangingPunct="1">
              <a:lnSpc>
                <a:spcPct val="90000"/>
              </a:lnSpc>
              <a:buSzPct val="75000"/>
              <a:buFont typeface="Wingdings" pitchFamily="2" charset="2"/>
              <a:buChar char="q"/>
            </a:pPr>
            <a:r>
              <a:rPr lang="en-US" sz="2800" dirty="0" smtClean="0">
                <a:latin typeface="Comic Sans MS" pitchFamily="66" charset="0"/>
              </a:rPr>
              <a:t>Fear #2. Organisms that we don’t want to kill may be killed inadvertently.</a:t>
            </a:r>
          </a:p>
          <a:p>
            <a:pPr eaLnBrk="1" hangingPunct="1">
              <a:lnSpc>
                <a:spcPct val="90000"/>
              </a:lnSpc>
              <a:buSzPct val="75000"/>
              <a:buFont typeface="Wingdings" pitchFamily="2" charset="2"/>
              <a:buChar char="q"/>
            </a:pPr>
            <a:r>
              <a:rPr lang="en-US" sz="2800" dirty="0" smtClean="0">
                <a:latin typeface="Comic Sans MS" pitchFamily="66" charset="0"/>
              </a:rPr>
              <a:t>Fear #3. Genetically modified crops are not tested or regulated adequately.</a:t>
            </a:r>
          </a:p>
        </p:txBody>
      </p:sp>
      <p:pic>
        <p:nvPicPr>
          <p:cNvPr id="21507" name="Picture 4" descr="figure_05_38"/>
          <p:cNvPicPr>
            <a:picLocks noChangeAspect="1" noChangeArrowheads="1"/>
          </p:cNvPicPr>
          <p:nvPr/>
        </p:nvPicPr>
        <p:blipFill>
          <a:blip r:embed="rId3" cstate="print"/>
          <a:srcRect/>
          <a:stretch>
            <a:fillRect/>
          </a:stretch>
        </p:blipFill>
        <p:spPr bwMode="auto">
          <a:xfrm>
            <a:off x="1676400" y="152400"/>
            <a:ext cx="5486400" cy="3929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AutoShape 2" descr="http://www.outlookseries.com/news/Science/2009.h7.jpg"/>
          <p:cNvSpPr>
            <a:spLocks noChangeAspect="1" noChangeArrowheads="1"/>
          </p:cNvSpPr>
          <p:nvPr/>
        </p:nvSpPr>
        <p:spPr bwMode="auto">
          <a:xfrm>
            <a:off x="63500" y="-136525"/>
            <a:ext cx="7753350" cy="4876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0356" name="AutoShape 4" descr="http://www.outlookseries.com/news/Science/2009.h7.jpg"/>
          <p:cNvSpPr>
            <a:spLocks noChangeAspect="1" noChangeArrowheads="1"/>
          </p:cNvSpPr>
          <p:nvPr/>
        </p:nvSpPr>
        <p:spPr bwMode="auto">
          <a:xfrm>
            <a:off x="63500" y="-136525"/>
            <a:ext cx="7753350" cy="4876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descr="2009_h7.jpg"/>
          <p:cNvPicPr>
            <a:picLocks noChangeAspect="1"/>
          </p:cNvPicPr>
          <p:nvPr/>
        </p:nvPicPr>
        <p:blipFill>
          <a:blip r:embed="rId3" cstate="print"/>
          <a:stretch>
            <a:fillRect/>
          </a:stretch>
        </p:blipFill>
        <p:spPr>
          <a:xfrm>
            <a:off x="276398" y="0"/>
            <a:ext cx="8591204" cy="6858000"/>
          </a:xfrm>
          <a:prstGeom prst="rect">
            <a:avLst/>
          </a:prstGeom>
        </p:spPr>
      </p:pic>
      <p:sp>
        <p:nvSpPr>
          <p:cNvPr id="100358" name="AutoShape 6" descr="http://www.epa.gov/eerd/images04/BioTech.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Box 1"/>
          <p:cNvSpPr txBox="1"/>
          <p:nvPr/>
        </p:nvSpPr>
        <p:spPr>
          <a:xfrm>
            <a:off x="228600" y="304800"/>
            <a:ext cx="8534400" cy="1323439"/>
          </a:xfrm>
          <a:prstGeom prst="rect">
            <a:avLst/>
          </a:prstGeom>
          <a:noFill/>
        </p:spPr>
        <p:txBody>
          <a:bodyPr wrap="square" rtlCol="0">
            <a:spAutoFit/>
          </a:bodyPr>
          <a:lstStyle/>
          <a:p>
            <a:pPr algn="ctr"/>
            <a:r>
              <a:rPr lang="en-US" sz="4000" dirty="0" smtClean="0">
                <a:latin typeface="Comic Sans MS" pitchFamily="66" charset="0"/>
              </a:rPr>
              <a:t>Which of the following have identical DNA?</a:t>
            </a:r>
            <a:endParaRPr lang="en-US" sz="4000" dirty="0">
              <a:latin typeface="Comic Sans MS" pitchFamily="66"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3" name="Picture 5"/>
          <p:cNvPicPr>
            <a:picLocks noChangeAspect="1" noChangeArrowheads="1"/>
          </p:cNvPicPr>
          <p:nvPr/>
        </p:nvPicPr>
        <p:blipFill>
          <a:blip r:embed="rId3" cstate="print"/>
          <a:srcRect l="14861" t="30208" r="14861" b="8333"/>
          <a:stretch>
            <a:fillRect/>
          </a:stretch>
        </p:blipFill>
        <p:spPr bwMode="auto">
          <a:xfrm>
            <a:off x="3409627" y="914400"/>
            <a:ext cx="5734373" cy="2819400"/>
          </a:xfrm>
          <a:prstGeom prst="rect">
            <a:avLst/>
          </a:prstGeom>
          <a:noFill/>
          <a:ln w="9525">
            <a:noFill/>
            <a:miter lim="800000"/>
            <a:headEnd/>
            <a:tailEnd/>
          </a:ln>
        </p:spPr>
      </p:pic>
      <p:pic>
        <p:nvPicPr>
          <p:cNvPr id="145410" name="Picture 2"/>
          <p:cNvPicPr>
            <a:picLocks noChangeAspect="1" noChangeArrowheads="1"/>
          </p:cNvPicPr>
          <p:nvPr/>
        </p:nvPicPr>
        <p:blipFill>
          <a:blip r:embed="rId4" cstate="print"/>
          <a:srcRect l="15227" t="29167" r="15666" b="22917"/>
          <a:stretch>
            <a:fillRect/>
          </a:stretch>
        </p:blipFill>
        <p:spPr bwMode="auto">
          <a:xfrm>
            <a:off x="533400" y="1981200"/>
            <a:ext cx="4495800" cy="1752600"/>
          </a:xfrm>
          <a:prstGeom prst="rect">
            <a:avLst/>
          </a:prstGeom>
          <a:noFill/>
          <a:ln w="9525">
            <a:noFill/>
            <a:miter lim="800000"/>
            <a:headEnd/>
            <a:tailEnd/>
          </a:ln>
        </p:spPr>
      </p:pic>
      <p:pic>
        <p:nvPicPr>
          <p:cNvPr id="145412" name="Picture 4"/>
          <p:cNvPicPr>
            <a:picLocks noChangeAspect="1" noChangeArrowheads="1"/>
          </p:cNvPicPr>
          <p:nvPr/>
        </p:nvPicPr>
        <p:blipFill>
          <a:blip r:embed="rId5" cstate="print"/>
          <a:srcRect t="25000" r="57613" b="28125"/>
          <a:stretch>
            <a:fillRect/>
          </a:stretch>
        </p:blipFill>
        <p:spPr bwMode="auto">
          <a:xfrm>
            <a:off x="3352800" y="3048000"/>
            <a:ext cx="5514975" cy="3429000"/>
          </a:xfrm>
          <a:prstGeom prst="rect">
            <a:avLst/>
          </a:prstGeom>
          <a:noFill/>
          <a:ln w="9525">
            <a:noFill/>
            <a:miter lim="800000"/>
            <a:headEnd/>
            <a:tailEnd/>
          </a:ln>
        </p:spPr>
      </p:pic>
      <p:pic>
        <p:nvPicPr>
          <p:cNvPr id="145411" name="Picture 3"/>
          <p:cNvPicPr>
            <a:picLocks noChangeAspect="1" noChangeArrowheads="1"/>
          </p:cNvPicPr>
          <p:nvPr/>
        </p:nvPicPr>
        <p:blipFill>
          <a:blip r:embed="rId6" cstate="print"/>
          <a:srcRect l="20132" t="25000" r="21889" b="6250"/>
          <a:stretch>
            <a:fillRect/>
          </a:stretch>
        </p:blipFill>
        <p:spPr bwMode="auto">
          <a:xfrm>
            <a:off x="381000" y="3886200"/>
            <a:ext cx="4000500" cy="2667000"/>
          </a:xfrm>
          <a:prstGeom prst="rect">
            <a:avLst/>
          </a:prstGeom>
          <a:noFill/>
          <a:ln w="9525">
            <a:noFill/>
            <a:miter lim="800000"/>
            <a:headEnd/>
            <a:tailEnd/>
          </a:ln>
        </p:spPr>
      </p:pic>
      <p:sp>
        <p:nvSpPr>
          <p:cNvPr id="6" name="TextBox 5"/>
          <p:cNvSpPr txBox="1"/>
          <p:nvPr/>
        </p:nvSpPr>
        <p:spPr>
          <a:xfrm>
            <a:off x="304801" y="457200"/>
            <a:ext cx="2971800" cy="1200329"/>
          </a:xfrm>
          <a:prstGeom prst="rect">
            <a:avLst/>
          </a:prstGeom>
          <a:noFill/>
        </p:spPr>
        <p:txBody>
          <a:bodyPr wrap="square" rtlCol="0">
            <a:spAutoFit/>
          </a:bodyPr>
          <a:lstStyle/>
          <a:p>
            <a:r>
              <a:rPr lang="en-US" sz="3600" dirty="0" smtClean="0">
                <a:latin typeface="Comic Sans MS" pitchFamily="66" charset="0"/>
              </a:rPr>
              <a:t>There </a:t>
            </a:r>
            <a:r>
              <a:rPr lang="en-US" sz="3600" u="sng" dirty="0" smtClean="0">
                <a:latin typeface="Comic Sans MS" pitchFamily="66" charset="0"/>
              </a:rPr>
              <a:t>are</a:t>
            </a:r>
            <a:r>
              <a:rPr lang="en-US" sz="3600" dirty="0" smtClean="0">
                <a:latin typeface="Comic Sans MS" pitchFamily="66" charset="0"/>
              </a:rPr>
              <a:t> regulations.</a:t>
            </a:r>
            <a:endParaRPr lang="en-US" sz="3600" dirty="0">
              <a:latin typeface="Comic Sans MS" pitchFamily="66"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4"/>
          <p:cNvSpPr>
            <a:spLocks noGrp="1"/>
          </p:cNvSpPr>
          <p:nvPr>
            <p:ph idx="4294967295"/>
          </p:nvPr>
        </p:nvSpPr>
        <p:spPr>
          <a:xfrm>
            <a:off x="152400" y="4038600"/>
            <a:ext cx="8686800" cy="2667000"/>
          </a:xfrm>
        </p:spPr>
        <p:txBody>
          <a:bodyPr/>
          <a:lstStyle/>
          <a:p>
            <a:pPr eaLnBrk="1" hangingPunct="1">
              <a:lnSpc>
                <a:spcPct val="90000"/>
              </a:lnSpc>
              <a:buSzPct val="75000"/>
              <a:buFont typeface="Wingdings" pitchFamily="2" charset="2"/>
              <a:buChar char="q"/>
            </a:pPr>
            <a:r>
              <a:rPr lang="en-US" sz="2800" dirty="0" smtClean="0">
                <a:latin typeface="Comic Sans MS" pitchFamily="66" charset="0"/>
              </a:rPr>
              <a:t>Fear #4. Eating genetically modified foods is __________.</a:t>
            </a:r>
          </a:p>
          <a:p>
            <a:pPr eaLnBrk="1" hangingPunct="1">
              <a:lnSpc>
                <a:spcPct val="90000"/>
              </a:lnSpc>
              <a:buSzPct val="75000"/>
              <a:buFont typeface="Wingdings" pitchFamily="2" charset="2"/>
              <a:buChar char="q"/>
            </a:pPr>
            <a:r>
              <a:rPr lang="en-US" sz="2800" dirty="0" smtClean="0">
                <a:latin typeface="Comic Sans MS" pitchFamily="66" charset="0"/>
              </a:rPr>
              <a:t>Fear #5. Loss of genetic _____ among crop plants is risky.</a:t>
            </a:r>
          </a:p>
          <a:p>
            <a:pPr eaLnBrk="1" hangingPunct="1">
              <a:lnSpc>
                <a:spcPct val="90000"/>
              </a:lnSpc>
              <a:buSzPct val="75000"/>
              <a:buFont typeface="Wingdings" pitchFamily="2" charset="2"/>
              <a:buChar char="q"/>
            </a:pPr>
            <a:r>
              <a:rPr lang="en-US" sz="2800" dirty="0" smtClean="0">
                <a:latin typeface="Comic Sans MS" pitchFamily="66" charset="0"/>
              </a:rPr>
              <a:t>Fear #6. Hidden _____ may reduce the financial advantages of genetically modified crops.</a:t>
            </a:r>
          </a:p>
        </p:txBody>
      </p:sp>
      <p:pic>
        <p:nvPicPr>
          <p:cNvPr id="4" name="Picture 8" descr="07_14"/>
          <p:cNvPicPr>
            <a:picLocks noChangeAspect="1" noChangeArrowheads="1"/>
          </p:cNvPicPr>
          <p:nvPr/>
        </p:nvPicPr>
        <p:blipFill>
          <a:blip r:embed="rId3" cstate="print"/>
          <a:srcRect/>
          <a:stretch>
            <a:fillRect/>
          </a:stretch>
        </p:blipFill>
        <p:spPr bwMode="auto">
          <a:xfrm>
            <a:off x="2057400" y="0"/>
            <a:ext cx="4497387" cy="39628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AutoShape 2" descr="http://www.newscientist.com/data/images/archive/2483/24833301.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descr="24833301.jpg"/>
          <p:cNvPicPr>
            <a:picLocks noChangeAspect="1"/>
          </p:cNvPicPr>
          <p:nvPr/>
        </p:nvPicPr>
        <p:blipFill>
          <a:blip r:embed="rId2" cstate="print"/>
          <a:stretch>
            <a:fillRect/>
          </a:stretch>
        </p:blipFill>
        <p:spPr>
          <a:xfrm>
            <a:off x="1143000" y="2057400"/>
            <a:ext cx="6676750" cy="4117924"/>
          </a:xfrm>
          <a:prstGeom prst="rect">
            <a:avLst/>
          </a:prstGeom>
        </p:spPr>
      </p:pic>
      <p:sp>
        <p:nvSpPr>
          <p:cNvPr id="5" name="TextBox 4"/>
          <p:cNvSpPr txBox="1"/>
          <p:nvPr/>
        </p:nvSpPr>
        <p:spPr>
          <a:xfrm>
            <a:off x="76200" y="304800"/>
            <a:ext cx="8977138" cy="1015663"/>
          </a:xfrm>
          <a:prstGeom prst="rect">
            <a:avLst/>
          </a:prstGeom>
          <a:noFill/>
        </p:spPr>
        <p:txBody>
          <a:bodyPr wrap="none" rtlCol="0">
            <a:spAutoFit/>
          </a:bodyPr>
          <a:lstStyle/>
          <a:p>
            <a:r>
              <a:rPr lang="en-US" sz="6000" dirty="0" smtClean="0">
                <a:latin typeface="Comic Sans MS" pitchFamily="66" charset="0"/>
              </a:rPr>
              <a:t>GMO feeding the future</a:t>
            </a:r>
            <a:endParaRPr lang="en-US" sz="6000" dirty="0">
              <a:latin typeface="Comic Sans MS" pitchFamily="66"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5">
            <a:lumMod val="90000"/>
          </a:schemeClr>
        </a:solidFill>
        <a:effectLst/>
      </p:bgPr>
    </p:bg>
    <p:spTree>
      <p:nvGrpSpPr>
        <p:cNvPr id="1" name=""/>
        <p:cNvGrpSpPr/>
        <p:nvPr/>
      </p:nvGrpSpPr>
      <p:grpSpPr>
        <a:xfrm>
          <a:off x="0" y="0"/>
          <a:ext cx="0" cy="0"/>
          <a:chOff x="0" y="0"/>
          <a:chExt cx="0" cy="0"/>
        </a:xfrm>
      </p:grpSpPr>
      <p:sp>
        <p:nvSpPr>
          <p:cNvPr id="2" name="TextBox 1"/>
          <p:cNvSpPr txBox="1"/>
          <p:nvPr/>
        </p:nvSpPr>
        <p:spPr>
          <a:xfrm>
            <a:off x="381001" y="304800"/>
            <a:ext cx="8229600" cy="1323439"/>
          </a:xfrm>
          <a:prstGeom prst="rect">
            <a:avLst/>
          </a:prstGeom>
          <a:noFill/>
        </p:spPr>
        <p:txBody>
          <a:bodyPr wrap="square" rtlCol="0">
            <a:spAutoFit/>
          </a:bodyPr>
          <a:lstStyle/>
          <a:p>
            <a:r>
              <a:rPr lang="en-US" sz="4000" dirty="0" smtClean="0">
                <a:latin typeface="Comic Sans MS" pitchFamily="66" charset="0"/>
              </a:rPr>
              <a:t>Jurassic Park is possible in theory but not in reality.  Why?</a:t>
            </a:r>
            <a:endParaRPr lang="en-US" sz="4000" dirty="0">
              <a:latin typeface="Comic Sans MS" pitchFamily="66"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rmAutofit fontScale="90000"/>
          </a:bodyPr>
          <a:lstStyle/>
          <a:p>
            <a:r>
              <a:rPr lang="en-US" dirty="0" smtClean="0">
                <a:latin typeface="Comic Sans MS" pitchFamily="66" charset="0"/>
              </a:rPr>
              <a:t>Extinct Wooly Mammoth’s DNA sequenced (</a:t>
            </a:r>
            <a:r>
              <a:rPr lang="en-US" i="1" dirty="0" smtClean="0">
                <a:latin typeface="Comic Sans MS" pitchFamily="66" charset="0"/>
              </a:rPr>
              <a:t>Nature, Nov 2008)</a:t>
            </a:r>
          </a:p>
        </p:txBody>
      </p:sp>
      <p:pic>
        <p:nvPicPr>
          <p:cNvPr id="3075" name="Picture 2" descr="http://www.popsci.com/files/imagecache/article_image_large/files/articles/800px-Wooly_Mammoth-RBC.jpg"/>
          <p:cNvPicPr>
            <a:picLocks noChangeAspect="1" noChangeArrowheads="1"/>
          </p:cNvPicPr>
          <p:nvPr/>
        </p:nvPicPr>
        <p:blipFill>
          <a:blip r:embed="rId3" cstate="print"/>
          <a:srcRect/>
          <a:stretch>
            <a:fillRect/>
          </a:stretch>
        </p:blipFill>
        <p:spPr bwMode="auto">
          <a:xfrm>
            <a:off x="533400" y="1676400"/>
            <a:ext cx="5105400" cy="3400425"/>
          </a:xfrm>
          <a:prstGeom prst="rect">
            <a:avLst/>
          </a:prstGeom>
          <a:noFill/>
          <a:ln w="9525">
            <a:noFill/>
            <a:miter lim="800000"/>
            <a:headEnd/>
            <a:tailEnd/>
          </a:ln>
        </p:spPr>
      </p:pic>
      <p:sp>
        <p:nvSpPr>
          <p:cNvPr id="3076" name="TextBox 3"/>
          <p:cNvSpPr txBox="1">
            <a:spLocks noChangeArrowheads="1"/>
          </p:cNvSpPr>
          <p:nvPr/>
        </p:nvSpPr>
        <p:spPr bwMode="auto">
          <a:xfrm>
            <a:off x="304800" y="5722203"/>
            <a:ext cx="8610600" cy="830997"/>
          </a:xfrm>
          <a:prstGeom prst="rect">
            <a:avLst/>
          </a:prstGeom>
          <a:noFill/>
          <a:ln w="9525">
            <a:noFill/>
            <a:miter lim="800000"/>
            <a:headEnd/>
            <a:tailEnd/>
          </a:ln>
        </p:spPr>
        <p:txBody>
          <a:bodyPr wrap="square">
            <a:spAutoFit/>
          </a:bodyPr>
          <a:lstStyle/>
          <a:p>
            <a:r>
              <a:rPr lang="en-US" sz="2400" dirty="0">
                <a:latin typeface="Comic Sans MS" pitchFamily="66" charset="0"/>
              </a:rPr>
              <a:t>Penn State scientists sequenced DNA from a 20,000 and 60,000 year old frozen mammoth’s hair</a:t>
            </a:r>
          </a:p>
        </p:txBody>
      </p:sp>
      <p:pic>
        <p:nvPicPr>
          <p:cNvPr id="3077" name="Picture 2" descr="http://www.huffingtonpost.com/huff-wires/20081119/sci-mammoth-dna/images/544a98f1-1d71-4bae-b63f-7e7c372b37f2.jpg"/>
          <p:cNvPicPr>
            <a:picLocks noChangeAspect="1" noChangeArrowheads="1"/>
          </p:cNvPicPr>
          <p:nvPr/>
        </p:nvPicPr>
        <p:blipFill>
          <a:blip r:embed="rId4" cstate="print"/>
          <a:srcRect/>
          <a:stretch>
            <a:fillRect/>
          </a:stretch>
        </p:blipFill>
        <p:spPr bwMode="auto">
          <a:xfrm>
            <a:off x="5791200" y="2209800"/>
            <a:ext cx="2571750" cy="1924050"/>
          </a:xfrm>
          <a:prstGeom prst="rect">
            <a:avLst/>
          </a:prstGeom>
          <a:noFill/>
          <a:ln w="9525">
            <a:noFill/>
            <a:miter lim="800000"/>
            <a:headEnd/>
            <a:tailEnd/>
          </a:ln>
        </p:spPr>
      </p:pic>
      <p:sp>
        <p:nvSpPr>
          <p:cNvPr id="3078" name="Rectangle 5"/>
          <p:cNvSpPr>
            <a:spLocks noChangeArrowheads="1"/>
          </p:cNvSpPr>
          <p:nvPr/>
        </p:nvSpPr>
        <p:spPr bwMode="auto">
          <a:xfrm>
            <a:off x="5791200" y="4191000"/>
            <a:ext cx="3352800" cy="1200329"/>
          </a:xfrm>
          <a:prstGeom prst="rect">
            <a:avLst/>
          </a:prstGeom>
          <a:noFill/>
          <a:ln w="9525">
            <a:noFill/>
            <a:miter lim="800000"/>
            <a:headEnd/>
            <a:tailEnd/>
          </a:ln>
        </p:spPr>
        <p:txBody>
          <a:bodyPr wrap="square">
            <a:spAutoFit/>
          </a:bodyPr>
          <a:lstStyle/>
          <a:p>
            <a:r>
              <a:rPr lang="en-US" dirty="0">
                <a:latin typeface="Comic Sans MS" pitchFamily="66" charset="0"/>
              </a:rPr>
              <a:t> a ball of permafrost-preserved mammoth hair containing thick outer-coat and thin under-coat hairs. </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5">
            <a:lumMod val="90000"/>
          </a:schemeClr>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ctrTitle"/>
          </p:nvPr>
        </p:nvSpPr>
        <p:spPr>
          <a:xfrm>
            <a:off x="0" y="381000"/>
            <a:ext cx="9144000" cy="1006475"/>
          </a:xfrm>
        </p:spPr>
        <p:txBody>
          <a:bodyPr/>
          <a:lstStyle/>
          <a:p>
            <a:pPr eaLnBrk="1" hangingPunct="1"/>
            <a:r>
              <a:rPr lang="en-US" sz="6000" b="1" dirty="0" smtClean="0">
                <a:latin typeface="Comic Sans MS" pitchFamily="66" charset="0"/>
              </a:rPr>
              <a:t>What is a clone?</a:t>
            </a:r>
            <a:endParaRPr lang="en-US" sz="6000" dirty="0" smtClean="0">
              <a:latin typeface="Comic Sans MS" pitchFamily="66"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010822_clones.jpg"/>
          <p:cNvPicPr>
            <a:picLocks noChangeAspect="1"/>
          </p:cNvPicPr>
          <p:nvPr/>
        </p:nvPicPr>
        <p:blipFill>
          <a:blip r:embed="rId3" cstate="print">
            <a:duotone>
              <a:schemeClr val="bg2">
                <a:shade val="45000"/>
                <a:satMod val="135000"/>
              </a:schemeClr>
              <a:prstClr val="white"/>
            </a:duotone>
            <a:lum bright="31000" contrast="-10000"/>
          </a:blip>
          <a:stretch>
            <a:fillRect/>
          </a:stretch>
        </p:blipFill>
        <p:spPr>
          <a:xfrm>
            <a:off x="2188427" y="0"/>
            <a:ext cx="5279173" cy="7594600"/>
          </a:xfrm>
          <a:prstGeom prst="rect">
            <a:avLst/>
          </a:prstGeom>
        </p:spPr>
      </p:pic>
      <p:sp>
        <p:nvSpPr>
          <p:cNvPr id="3" name="Content Placeholder 2"/>
          <p:cNvSpPr>
            <a:spLocks noGrp="1"/>
          </p:cNvSpPr>
          <p:nvPr>
            <p:ph idx="1"/>
          </p:nvPr>
        </p:nvSpPr>
        <p:spPr>
          <a:xfrm>
            <a:off x="381000" y="1143000"/>
            <a:ext cx="8763000" cy="4525963"/>
          </a:xfrm>
        </p:spPr>
        <p:txBody>
          <a:bodyPr/>
          <a:lstStyle/>
          <a:p>
            <a:pPr>
              <a:buNone/>
            </a:pPr>
            <a:r>
              <a:rPr lang="en-US" sz="4400" b="1" dirty="0" smtClean="0">
                <a:latin typeface="Comic Sans MS" pitchFamily="66" charset="0"/>
              </a:rPr>
              <a:t>Cloning is the process of making a genetically _______ organism through nonsexual means</a:t>
            </a:r>
          </a:p>
          <a:p>
            <a:pPr>
              <a:buNone/>
            </a:pPr>
            <a:endParaRPr lang="en-US" sz="4400" b="1" dirty="0" smtClean="0">
              <a:latin typeface="Comic Sans MS" pitchFamily="66" charset="0"/>
            </a:endParaRPr>
          </a:p>
          <a:p>
            <a:pPr>
              <a:buNone/>
            </a:pPr>
            <a:r>
              <a:rPr lang="en-US" sz="4400" b="1" dirty="0" smtClean="0">
                <a:latin typeface="Comic Sans MS" pitchFamily="66" charset="0"/>
              </a:rPr>
              <a:t>Identical twins are natural clones</a:t>
            </a:r>
            <a:endParaRPr lang="en-US" sz="4400" b="1" dirty="0">
              <a:latin typeface="Comic Sans MS" pitchFamily="66" charset="0"/>
            </a:endParaRPr>
          </a:p>
        </p:txBody>
      </p:sp>
      <p:sp>
        <p:nvSpPr>
          <p:cNvPr id="107522" name="AutoShape 2" descr="http://www.subtraction.com/pics/0108/010822_clones.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152400" y="2808982"/>
            <a:ext cx="9144000" cy="769441"/>
          </a:xfrm>
          <a:prstGeom prst="rect">
            <a:avLst/>
          </a:prstGeom>
          <a:noFill/>
          <a:ln w="9525">
            <a:noFill/>
            <a:miter lim="800000"/>
            <a:headEnd/>
            <a:tailEnd/>
          </a:ln>
        </p:spPr>
        <p:txBody>
          <a:bodyPr>
            <a:spAutoFit/>
          </a:bodyPr>
          <a:lstStyle/>
          <a:p>
            <a:r>
              <a:rPr lang="en-US" sz="4400" b="1" dirty="0">
                <a:latin typeface="Comic Sans MS" pitchFamily="66" charset="0"/>
              </a:rPr>
              <a:t>	</a:t>
            </a:r>
            <a:r>
              <a:rPr lang="en-US" sz="4400" b="1" dirty="0" smtClean="0">
                <a:latin typeface="Comic Sans MS" pitchFamily="66" charset="0"/>
              </a:rPr>
              <a:t>2. ________ </a:t>
            </a:r>
            <a:r>
              <a:rPr lang="en-US" sz="4400" b="1" dirty="0">
                <a:latin typeface="Comic Sans MS" pitchFamily="66" charset="0"/>
              </a:rPr>
              <a:t>Cloning </a:t>
            </a:r>
          </a:p>
        </p:txBody>
      </p:sp>
      <p:sp>
        <p:nvSpPr>
          <p:cNvPr id="240643" name="Text Box 3"/>
          <p:cNvSpPr txBox="1">
            <a:spLocks noChangeArrowheads="1"/>
          </p:cNvSpPr>
          <p:nvPr/>
        </p:nvSpPr>
        <p:spPr bwMode="auto">
          <a:xfrm>
            <a:off x="0" y="3570982"/>
            <a:ext cx="9144000" cy="1077218"/>
          </a:xfrm>
          <a:prstGeom prst="rect">
            <a:avLst/>
          </a:prstGeom>
          <a:noFill/>
          <a:ln w="9525">
            <a:noFill/>
            <a:miter lim="800000"/>
            <a:headEnd/>
            <a:tailEnd/>
          </a:ln>
        </p:spPr>
        <p:txBody>
          <a:bodyPr>
            <a:spAutoFit/>
          </a:bodyPr>
          <a:lstStyle/>
          <a:p>
            <a:pPr lvl="3">
              <a:buFontTx/>
              <a:buChar char="•"/>
            </a:pPr>
            <a:r>
              <a:rPr lang="en-US" sz="3200" dirty="0">
                <a:latin typeface="Comic Sans MS" pitchFamily="66" charset="0"/>
              </a:rPr>
              <a:t> Production of a fully-developed, cloned individual</a:t>
            </a:r>
          </a:p>
        </p:txBody>
      </p:sp>
      <p:sp>
        <p:nvSpPr>
          <p:cNvPr id="68612" name="Text Box 4"/>
          <p:cNvSpPr txBox="1">
            <a:spLocks noChangeArrowheads="1"/>
          </p:cNvSpPr>
          <p:nvPr/>
        </p:nvSpPr>
        <p:spPr bwMode="auto">
          <a:xfrm>
            <a:off x="0" y="4866382"/>
            <a:ext cx="9144000" cy="769441"/>
          </a:xfrm>
          <a:prstGeom prst="rect">
            <a:avLst/>
          </a:prstGeom>
          <a:noFill/>
          <a:ln w="9525">
            <a:noFill/>
            <a:miter lim="800000"/>
            <a:headEnd/>
            <a:tailEnd/>
          </a:ln>
        </p:spPr>
        <p:txBody>
          <a:bodyPr>
            <a:spAutoFit/>
          </a:bodyPr>
          <a:lstStyle/>
          <a:p>
            <a:r>
              <a:rPr lang="en-US" sz="4400" b="1" dirty="0">
                <a:latin typeface="Comic Sans MS" pitchFamily="66" charset="0"/>
              </a:rPr>
              <a:t>	 </a:t>
            </a:r>
            <a:r>
              <a:rPr lang="en-US" sz="4400" b="1" dirty="0" smtClean="0">
                <a:latin typeface="Comic Sans MS" pitchFamily="66" charset="0"/>
              </a:rPr>
              <a:t>3. Therapeutic </a:t>
            </a:r>
            <a:r>
              <a:rPr lang="en-US" sz="4400" b="1" dirty="0">
                <a:latin typeface="Comic Sans MS" pitchFamily="66" charset="0"/>
              </a:rPr>
              <a:t>Cloning</a:t>
            </a:r>
            <a:r>
              <a:rPr lang="en-US" sz="4400" dirty="0">
                <a:latin typeface="Comic Sans MS" pitchFamily="66" charset="0"/>
              </a:rPr>
              <a:t> </a:t>
            </a:r>
          </a:p>
        </p:txBody>
      </p:sp>
      <p:sp>
        <p:nvSpPr>
          <p:cNvPr id="240645" name="Text Box 5"/>
          <p:cNvSpPr txBox="1">
            <a:spLocks noChangeArrowheads="1"/>
          </p:cNvSpPr>
          <p:nvPr/>
        </p:nvSpPr>
        <p:spPr bwMode="auto">
          <a:xfrm>
            <a:off x="0" y="5628382"/>
            <a:ext cx="8610600" cy="1077218"/>
          </a:xfrm>
          <a:prstGeom prst="rect">
            <a:avLst/>
          </a:prstGeom>
          <a:noFill/>
          <a:ln w="9525">
            <a:noFill/>
            <a:miter lim="800000"/>
            <a:headEnd/>
            <a:tailEnd/>
          </a:ln>
        </p:spPr>
        <p:txBody>
          <a:bodyPr>
            <a:spAutoFit/>
          </a:bodyPr>
          <a:lstStyle/>
          <a:p>
            <a:pPr lvl="3">
              <a:buFontTx/>
              <a:buChar char="•"/>
            </a:pPr>
            <a:r>
              <a:rPr lang="en-US" sz="3200">
                <a:latin typeface="Comic Sans MS" pitchFamily="66" charset="0"/>
              </a:rPr>
              <a:t> Development of cells or tissues used to treat disease</a:t>
            </a:r>
          </a:p>
        </p:txBody>
      </p:sp>
      <p:sp>
        <p:nvSpPr>
          <p:cNvPr id="68614" name="Rectangle 6"/>
          <p:cNvSpPr>
            <a:spLocks noChangeArrowheads="1"/>
          </p:cNvSpPr>
          <p:nvPr/>
        </p:nvSpPr>
        <p:spPr bwMode="auto">
          <a:xfrm>
            <a:off x="609600" y="228600"/>
            <a:ext cx="8164415" cy="923330"/>
          </a:xfrm>
          <a:prstGeom prst="rect">
            <a:avLst/>
          </a:prstGeom>
          <a:noFill/>
          <a:ln w="9525">
            <a:noFill/>
            <a:miter lim="800000"/>
            <a:headEnd/>
            <a:tailEnd/>
          </a:ln>
        </p:spPr>
        <p:txBody>
          <a:bodyPr wrap="none">
            <a:spAutoFit/>
          </a:bodyPr>
          <a:lstStyle/>
          <a:p>
            <a:r>
              <a:rPr lang="en-US" sz="5400" b="1" u="sng" dirty="0" smtClean="0">
                <a:solidFill>
                  <a:schemeClr val="tx2"/>
                </a:solidFill>
                <a:latin typeface="Comic Sans MS" pitchFamily="66" charset="0"/>
              </a:rPr>
              <a:t>Three </a:t>
            </a:r>
            <a:r>
              <a:rPr lang="en-US" sz="5400" b="1" u="sng" dirty="0">
                <a:solidFill>
                  <a:schemeClr val="tx2"/>
                </a:solidFill>
                <a:latin typeface="Comic Sans MS" pitchFamily="66" charset="0"/>
              </a:rPr>
              <a:t>types of Cloning:</a:t>
            </a:r>
          </a:p>
        </p:txBody>
      </p:sp>
      <p:sp>
        <p:nvSpPr>
          <p:cNvPr id="7" name="Text Box 2"/>
          <p:cNvSpPr txBox="1">
            <a:spLocks noChangeArrowheads="1"/>
          </p:cNvSpPr>
          <p:nvPr/>
        </p:nvSpPr>
        <p:spPr bwMode="auto">
          <a:xfrm>
            <a:off x="228600" y="1295400"/>
            <a:ext cx="9144000" cy="769441"/>
          </a:xfrm>
          <a:prstGeom prst="rect">
            <a:avLst/>
          </a:prstGeom>
          <a:noFill/>
          <a:ln w="9525">
            <a:noFill/>
            <a:miter lim="800000"/>
            <a:headEnd/>
            <a:tailEnd/>
          </a:ln>
        </p:spPr>
        <p:txBody>
          <a:bodyPr>
            <a:spAutoFit/>
          </a:bodyPr>
          <a:lstStyle/>
          <a:p>
            <a:r>
              <a:rPr lang="en-US" sz="4400" b="1" dirty="0">
                <a:latin typeface="Comic Sans MS" pitchFamily="66" charset="0"/>
              </a:rPr>
              <a:t>	1. </a:t>
            </a:r>
            <a:r>
              <a:rPr lang="en-US" sz="4400" b="1" dirty="0" smtClean="0">
                <a:latin typeface="Comic Sans MS" pitchFamily="66" charset="0"/>
              </a:rPr>
              <a:t>_____ </a:t>
            </a:r>
            <a:r>
              <a:rPr lang="en-US" sz="4400" b="1" dirty="0">
                <a:latin typeface="Comic Sans MS" pitchFamily="66" charset="0"/>
              </a:rPr>
              <a:t>Cloning </a:t>
            </a:r>
          </a:p>
        </p:txBody>
      </p:sp>
      <p:sp>
        <p:nvSpPr>
          <p:cNvPr id="8" name="Text Box 3"/>
          <p:cNvSpPr txBox="1">
            <a:spLocks noChangeArrowheads="1"/>
          </p:cNvSpPr>
          <p:nvPr/>
        </p:nvSpPr>
        <p:spPr bwMode="auto">
          <a:xfrm>
            <a:off x="0" y="2006025"/>
            <a:ext cx="9144000" cy="584775"/>
          </a:xfrm>
          <a:prstGeom prst="rect">
            <a:avLst/>
          </a:prstGeom>
          <a:noFill/>
          <a:ln w="9525">
            <a:noFill/>
            <a:miter lim="800000"/>
            <a:headEnd/>
            <a:tailEnd/>
          </a:ln>
        </p:spPr>
        <p:txBody>
          <a:bodyPr>
            <a:spAutoFit/>
          </a:bodyPr>
          <a:lstStyle/>
          <a:p>
            <a:pPr lvl="3">
              <a:buFontTx/>
              <a:buChar char="•"/>
            </a:pPr>
            <a:r>
              <a:rPr lang="en-US" sz="3200" dirty="0">
                <a:latin typeface="Comic Sans MS" pitchFamily="66" charset="0"/>
              </a:rPr>
              <a:t> </a:t>
            </a:r>
            <a:r>
              <a:rPr lang="en-US" sz="3200" dirty="0" smtClean="0">
                <a:latin typeface="Comic Sans MS" pitchFamily="66" charset="0"/>
              </a:rPr>
              <a:t> Copying of DNA for sequencing</a:t>
            </a:r>
            <a:endParaRPr lang="en-US" sz="3200"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0643"/>
                                        </p:tgtEl>
                                        <p:attrNameLst>
                                          <p:attrName>style.visibility</p:attrName>
                                        </p:attrNameLst>
                                      </p:cBhvr>
                                      <p:to>
                                        <p:strVal val="visible"/>
                                      </p:to>
                                    </p:set>
                                    <p:animEffect transition="in" filter="wipe(down)">
                                      <p:cBhvr>
                                        <p:cTn id="12" dur="500"/>
                                        <p:tgtEl>
                                          <p:spTgt spid="24064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0645"/>
                                        </p:tgtEl>
                                        <p:attrNameLst>
                                          <p:attrName>style.visibility</p:attrName>
                                        </p:attrNameLst>
                                      </p:cBhvr>
                                      <p:to>
                                        <p:strVal val="visible"/>
                                      </p:to>
                                    </p:set>
                                    <p:animEffect transition="in" filter="wipe(down)">
                                      <p:cBhvr>
                                        <p:cTn id="17" dur="500"/>
                                        <p:tgtEl>
                                          <p:spTgt spid="240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3" grpId="0"/>
      <p:bldP spid="240645" grpId="0"/>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4600" y="83403"/>
            <a:ext cx="3865161" cy="830997"/>
          </a:xfrm>
          <a:prstGeom prst="rect">
            <a:avLst/>
          </a:prstGeom>
          <a:noFill/>
        </p:spPr>
        <p:txBody>
          <a:bodyPr wrap="none" rtlCol="0">
            <a:spAutoFit/>
          </a:bodyPr>
          <a:lstStyle/>
          <a:p>
            <a:r>
              <a:rPr lang="en-US" sz="4800" b="1" dirty="0" smtClean="0">
                <a:latin typeface="Comic Sans MS" pitchFamily="66" charset="0"/>
              </a:rPr>
              <a:t>DNA Cloning</a:t>
            </a:r>
            <a:endParaRPr lang="en-US" sz="4800" b="1" dirty="0">
              <a:latin typeface="Comic Sans MS" pitchFamily="66" charset="0"/>
            </a:endParaRPr>
          </a:p>
        </p:txBody>
      </p:sp>
      <p:pic>
        <p:nvPicPr>
          <p:cNvPr id="4" name="Picture 2" descr="figure_05_26"/>
          <p:cNvPicPr>
            <a:picLocks noChangeAspect="1" noChangeArrowheads="1"/>
          </p:cNvPicPr>
          <p:nvPr/>
        </p:nvPicPr>
        <p:blipFill>
          <a:blip r:embed="rId2" cstate="print"/>
          <a:srcRect/>
          <a:stretch>
            <a:fillRect/>
          </a:stretch>
        </p:blipFill>
        <p:spPr bwMode="auto">
          <a:xfrm>
            <a:off x="1981200" y="914400"/>
            <a:ext cx="4699000" cy="5700831"/>
          </a:xfrm>
          <a:prstGeom prst="rect">
            <a:avLst/>
          </a:prstGeom>
          <a:noFill/>
          <a:ln w="9525">
            <a:noFill/>
            <a:miter lim="800000"/>
            <a:headEnd/>
            <a:tailEnd/>
          </a:ln>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sz="4800" b="1" dirty="0" smtClean="0">
                <a:latin typeface="Comic Sans MS" pitchFamily="66" charset="0"/>
              </a:rPr>
              <a:t>Reproductive and Therapeutic Cloning</a:t>
            </a:r>
          </a:p>
        </p:txBody>
      </p:sp>
      <p:pic>
        <p:nvPicPr>
          <p:cNvPr id="13315" name="Picture 4" descr="11-00B-Cloning-L"/>
          <p:cNvPicPr>
            <a:picLocks noGrp="1" noChangeAspect="1" noChangeArrowheads="1"/>
          </p:cNvPicPr>
          <p:nvPr>
            <p:ph type="body" idx="1"/>
          </p:nvPr>
        </p:nvPicPr>
        <p:blipFill>
          <a:blip r:embed="rId3" cstate="print"/>
          <a:srcRect/>
          <a:stretch>
            <a:fillRect/>
          </a:stretch>
        </p:blipFill>
        <p:spPr>
          <a:xfrm>
            <a:off x="762000" y="2214563"/>
            <a:ext cx="7620000" cy="3295650"/>
          </a:xfr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larian.org/ADAM/doc/graphics/images/en/19745.jpg"/>
          <p:cNvPicPr>
            <a:picLocks noChangeAspect="1" noChangeArrowheads="1"/>
          </p:cNvPicPr>
          <p:nvPr/>
        </p:nvPicPr>
        <p:blipFill>
          <a:blip r:embed="rId3" cstate="print"/>
          <a:srcRect b="7046"/>
          <a:stretch>
            <a:fillRect/>
          </a:stretch>
        </p:blipFill>
        <p:spPr bwMode="auto">
          <a:xfrm>
            <a:off x="644221" y="457200"/>
            <a:ext cx="7890179" cy="5867400"/>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ctrTitle"/>
          </p:nvPr>
        </p:nvSpPr>
        <p:spPr>
          <a:xfrm>
            <a:off x="0" y="304800"/>
            <a:ext cx="9144000" cy="1006475"/>
          </a:xfrm>
        </p:spPr>
        <p:txBody>
          <a:bodyPr/>
          <a:lstStyle/>
          <a:p>
            <a:pPr eaLnBrk="1" hangingPunct="1"/>
            <a:r>
              <a:rPr lang="en-US" dirty="0" smtClean="0">
                <a:latin typeface="Comic Sans MS" pitchFamily="66" charset="0"/>
              </a:rPr>
              <a:t>Which of the following is an example of therapeutic cloning?</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ph type="title"/>
          </p:nvPr>
        </p:nvSpPr>
        <p:spPr/>
        <p:txBody>
          <a:bodyPr/>
          <a:lstStyle/>
          <a:p>
            <a:pPr eaLnBrk="1" hangingPunct="1"/>
            <a:r>
              <a:rPr lang="en-US" sz="4800" b="1" dirty="0" smtClean="0">
                <a:latin typeface="Comic Sans MS" pitchFamily="66" charset="0"/>
              </a:rPr>
              <a:t>Cloned Animals</a:t>
            </a:r>
          </a:p>
        </p:txBody>
      </p:sp>
      <p:pic>
        <p:nvPicPr>
          <p:cNvPr id="5123" name="Picture 10" descr="Five little piggies">
            <a:hlinkClick r:id="rId3"/>
          </p:cNvPr>
          <p:cNvPicPr>
            <a:picLocks noChangeAspect="1" noChangeArrowheads="1"/>
          </p:cNvPicPr>
          <p:nvPr/>
        </p:nvPicPr>
        <p:blipFill>
          <a:blip r:embed="rId4" cstate="print"/>
          <a:srcRect/>
          <a:stretch>
            <a:fillRect/>
          </a:stretch>
        </p:blipFill>
        <p:spPr bwMode="auto">
          <a:xfrm>
            <a:off x="1447800" y="3657600"/>
            <a:ext cx="2097088" cy="1524000"/>
          </a:xfrm>
          <a:prstGeom prst="rect">
            <a:avLst/>
          </a:prstGeom>
          <a:noFill/>
          <a:ln w="9525">
            <a:noFill/>
            <a:miter lim="800000"/>
            <a:headEnd/>
            <a:tailEnd/>
          </a:ln>
        </p:spPr>
      </p:pic>
      <p:pic>
        <p:nvPicPr>
          <p:cNvPr id="5124" name="Picture 16" descr="Monkey business">
            <a:hlinkClick r:id="rId5"/>
          </p:cNvPr>
          <p:cNvPicPr>
            <a:picLocks noChangeAspect="1" noChangeArrowheads="1"/>
          </p:cNvPicPr>
          <p:nvPr/>
        </p:nvPicPr>
        <p:blipFill>
          <a:blip r:embed="rId6" cstate="print"/>
          <a:srcRect/>
          <a:stretch>
            <a:fillRect/>
          </a:stretch>
        </p:blipFill>
        <p:spPr bwMode="auto">
          <a:xfrm>
            <a:off x="457200" y="1600200"/>
            <a:ext cx="1898650" cy="2209800"/>
          </a:xfrm>
          <a:prstGeom prst="rect">
            <a:avLst/>
          </a:prstGeom>
          <a:noFill/>
          <a:ln w="9525">
            <a:noFill/>
            <a:miter lim="800000"/>
            <a:headEnd/>
            <a:tailEnd/>
          </a:ln>
        </p:spPr>
      </p:pic>
      <p:pic>
        <p:nvPicPr>
          <p:cNvPr id="5125" name="Picture 10" descr="http://bp1.blogger.com/_ZVHQ8kz5OPU/RpTb-KUvvdI/AAAAAAAAAX0/s7UlCtMrNmY/s400/dog1.jpg"/>
          <p:cNvPicPr>
            <a:picLocks noChangeAspect="1" noChangeArrowheads="1"/>
          </p:cNvPicPr>
          <p:nvPr/>
        </p:nvPicPr>
        <p:blipFill>
          <a:blip r:embed="rId7" cstate="print"/>
          <a:srcRect/>
          <a:stretch>
            <a:fillRect/>
          </a:stretch>
        </p:blipFill>
        <p:spPr bwMode="auto">
          <a:xfrm>
            <a:off x="3657600" y="3105150"/>
            <a:ext cx="2838450" cy="3752850"/>
          </a:xfrm>
          <a:prstGeom prst="rect">
            <a:avLst/>
          </a:prstGeom>
          <a:noFill/>
          <a:ln w="9525">
            <a:noFill/>
            <a:miter lim="800000"/>
            <a:headEnd/>
            <a:tailEnd/>
          </a:ln>
        </p:spPr>
      </p:pic>
      <p:pic>
        <p:nvPicPr>
          <p:cNvPr id="5126" name="Picture 12" descr="http://bp1.blogger.com/_ZVHQ8kz5OPU/RpTcuKUvvfI/AAAAAAAAAYE/qhABLk12fU8/s400/cow.bmp"/>
          <p:cNvPicPr>
            <a:picLocks noChangeAspect="1" noChangeArrowheads="1"/>
          </p:cNvPicPr>
          <p:nvPr/>
        </p:nvPicPr>
        <p:blipFill>
          <a:blip r:embed="rId8" cstate="print"/>
          <a:srcRect/>
          <a:stretch>
            <a:fillRect/>
          </a:stretch>
        </p:blipFill>
        <p:spPr bwMode="auto">
          <a:xfrm>
            <a:off x="5791200" y="1524000"/>
            <a:ext cx="2333625" cy="1666875"/>
          </a:xfrm>
          <a:prstGeom prst="rect">
            <a:avLst/>
          </a:prstGeom>
          <a:noFill/>
          <a:ln w="9525">
            <a:noFill/>
            <a:miter lim="800000"/>
            <a:headEnd/>
            <a:tailEnd/>
          </a:ln>
        </p:spPr>
      </p:pic>
      <p:pic>
        <p:nvPicPr>
          <p:cNvPr id="5127" name="Picture 14" descr="http://bp3.blogger.com/_ZVHQ8kz5OPU/RpTdjqUvvhI/AAAAAAAAAYU/ZlRNCWhXrkM/s400/horse.bmp"/>
          <p:cNvPicPr>
            <a:picLocks noChangeAspect="1" noChangeArrowheads="1"/>
          </p:cNvPicPr>
          <p:nvPr/>
        </p:nvPicPr>
        <p:blipFill>
          <a:blip r:embed="rId9" cstate="print"/>
          <a:srcRect/>
          <a:stretch>
            <a:fillRect/>
          </a:stretch>
        </p:blipFill>
        <p:spPr bwMode="auto">
          <a:xfrm>
            <a:off x="228600" y="5029200"/>
            <a:ext cx="2381250" cy="1638300"/>
          </a:xfrm>
          <a:prstGeom prst="rect">
            <a:avLst/>
          </a:prstGeom>
          <a:noFill/>
          <a:ln w="9525">
            <a:noFill/>
            <a:miter lim="800000"/>
            <a:headEnd/>
            <a:tailEnd/>
          </a:ln>
        </p:spPr>
      </p:pic>
      <p:pic>
        <p:nvPicPr>
          <p:cNvPr id="5128" name="Picture 16" descr="http://bp1.blogger.com/_ZVHQ8kz5OPU/RpTeEKUvviI/AAAAAAAAAYc/SstrGbFJ9JI/s400/cat.bmp"/>
          <p:cNvPicPr>
            <a:picLocks noChangeAspect="1" noChangeArrowheads="1"/>
          </p:cNvPicPr>
          <p:nvPr/>
        </p:nvPicPr>
        <p:blipFill>
          <a:blip r:embed="rId10" cstate="print"/>
          <a:srcRect/>
          <a:stretch>
            <a:fillRect/>
          </a:stretch>
        </p:blipFill>
        <p:spPr bwMode="auto">
          <a:xfrm>
            <a:off x="6858000" y="3505200"/>
            <a:ext cx="1724025" cy="2609850"/>
          </a:xfrm>
          <a:prstGeom prst="rect">
            <a:avLst/>
          </a:prstGeom>
          <a:noFill/>
          <a:ln w="9525">
            <a:noFill/>
            <a:miter lim="800000"/>
            <a:headEnd/>
            <a:tailEnd/>
          </a:ln>
        </p:spPr>
      </p:pic>
      <p:pic>
        <p:nvPicPr>
          <p:cNvPr id="5129" name="Picture 18" descr="http://bp0.blogger.com/_ZVHQ8kz5OPU/RpTfV6UvvmI/AAAAAAAAAY8/cov6zlmun7w/s400/dolly.bmp"/>
          <p:cNvPicPr>
            <a:picLocks noChangeAspect="1" noChangeArrowheads="1"/>
          </p:cNvPicPr>
          <p:nvPr/>
        </p:nvPicPr>
        <p:blipFill>
          <a:blip r:embed="rId11" cstate="print"/>
          <a:srcRect/>
          <a:stretch>
            <a:fillRect/>
          </a:stretch>
        </p:blipFill>
        <p:spPr bwMode="auto">
          <a:xfrm>
            <a:off x="3352800" y="1371600"/>
            <a:ext cx="1790700" cy="17139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cloning-noah1"/>
          <p:cNvPicPr>
            <a:picLocks noChangeAspect="1" noChangeArrowheads="1"/>
          </p:cNvPicPr>
          <p:nvPr/>
        </p:nvPicPr>
        <p:blipFill>
          <a:blip r:embed="rId2" cstate="print"/>
          <a:srcRect/>
          <a:stretch>
            <a:fillRect/>
          </a:stretch>
        </p:blipFill>
        <p:spPr bwMode="auto">
          <a:xfrm>
            <a:off x="2667000" y="288636"/>
            <a:ext cx="3962400" cy="3902364"/>
          </a:xfrm>
          <a:prstGeom prst="rect">
            <a:avLst/>
          </a:prstGeom>
          <a:noFill/>
          <a:ln w="9525">
            <a:noFill/>
            <a:miter lim="800000"/>
            <a:headEnd/>
            <a:tailEnd/>
          </a:ln>
        </p:spPr>
      </p:pic>
      <p:sp>
        <p:nvSpPr>
          <p:cNvPr id="8195" name="Rectangle 6"/>
          <p:cNvSpPr>
            <a:spLocks noChangeArrowheads="1"/>
          </p:cNvSpPr>
          <p:nvPr/>
        </p:nvSpPr>
        <p:spPr bwMode="auto">
          <a:xfrm>
            <a:off x="381000" y="4417874"/>
            <a:ext cx="8382000" cy="1754326"/>
          </a:xfrm>
          <a:prstGeom prst="rect">
            <a:avLst/>
          </a:prstGeom>
          <a:noFill/>
          <a:ln w="9525">
            <a:noFill/>
            <a:miter lim="800000"/>
            <a:headEnd/>
            <a:tailEnd/>
          </a:ln>
        </p:spPr>
        <p:txBody>
          <a:bodyPr wrap="square" anchor="ctr">
            <a:spAutoFit/>
          </a:bodyPr>
          <a:lstStyle/>
          <a:p>
            <a:pPr algn="ctr"/>
            <a:r>
              <a:rPr lang="en-US" sz="3600" b="1" dirty="0">
                <a:latin typeface="Comic Sans MS" pitchFamily="66" charset="0"/>
              </a:rPr>
              <a:t>Noah (cloned gaur</a:t>
            </a:r>
            <a:r>
              <a:rPr lang="en-US" sz="3600" b="1" dirty="0" smtClean="0">
                <a:latin typeface="Comic Sans MS" pitchFamily="66" charset="0"/>
              </a:rPr>
              <a:t>) was </a:t>
            </a:r>
            <a:r>
              <a:rPr lang="en-US" sz="3600" b="1" dirty="0">
                <a:latin typeface="Comic Sans MS" pitchFamily="66" charset="0"/>
              </a:rPr>
              <a:t>the first </a:t>
            </a:r>
          </a:p>
          <a:p>
            <a:pPr algn="ctr"/>
            <a:r>
              <a:rPr lang="en-US" sz="3600" b="1" dirty="0">
                <a:latin typeface="Comic Sans MS" pitchFamily="66" charset="0"/>
              </a:rPr>
              <a:t>endangered animal to be cloned.</a:t>
            </a:r>
            <a:r>
              <a:rPr lang="en-US" sz="3600" dirty="0">
                <a:latin typeface="Comic Sans MS" pitchFamily="66" charset="0"/>
              </a:rPr>
              <a:t/>
            </a:r>
            <a:br>
              <a:rPr lang="en-US" sz="3600" dirty="0">
                <a:latin typeface="Comic Sans MS" pitchFamily="66" charset="0"/>
              </a:rPr>
            </a:br>
            <a:endParaRPr lang="en-US" sz="3600" dirty="0">
              <a:latin typeface="Comic Sans MS" pitchFamily="66"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AutoShape 2" descr="http://news.nationalgeographic.com/news/bigphotos/images/090210-bucardo-clone_big.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7699" name="Picture 3"/>
          <p:cNvPicPr>
            <a:picLocks noChangeAspect="1" noChangeArrowheads="1"/>
          </p:cNvPicPr>
          <p:nvPr/>
        </p:nvPicPr>
        <p:blipFill>
          <a:blip r:embed="rId3" cstate="print"/>
          <a:srcRect l="24012" t="27083" r="13909" b="6250"/>
          <a:stretch>
            <a:fillRect/>
          </a:stretch>
        </p:blipFill>
        <p:spPr bwMode="auto">
          <a:xfrm>
            <a:off x="2819400" y="381000"/>
            <a:ext cx="6019800" cy="3634596"/>
          </a:xfrm>
          <a:prstGeom prst="rect">
            <a:avLst/>
          </a:prstGeom>
          <a:noFill/>
          <a:ln w="9525">
            <a:noFill/>
            <a:miter lim="800000"/>
            <a:headEnd/>
            <a:tailEnd/>
          </a:ln>
        </p:spPr>
      </p:pic>
      <p:pic>
        <p:nvPicPr>
          <p:cNvPr id="4" name="Picture 3" descr="090210-bucardo-clone_big.jpg"/>
          <p:cNvPicPr>
            <a:picLocks noChangeAspect="1"/>
          </p:cNvPicPr>
          <p:nvPr/>
        </p:nvPicPr>
        <p:blipFill>
          <a:blip r:embed="rId4" cstate="print"/>
          <a:stretch>
            <a:fillRect/>
          </a:stretch>
        </p:blipFill>
        <p:spPr>
          <a:xfrm>
            <a:off x="762000" y="2743200"/>
            <a:ext cx="4391025" cy="3352800"/>
          </a:xfrm>
          <a:prstGeom prst="rect">
            <a:avLst/>
          </a:prstGeom>
        </p:spPr>
      </p:pic>
      <p:sp>
        <p:nvSpPr>
          <p:cNvPr id="5" name="TextBox 4"/>
          <p:cNvSpPr txBox="1"/>
          <p:nvPr/>
        </p:nvSpPr>
        <p:spPr>
          <a:xfrm>
            <a:off x="5105400" y="4800600"/>
            <a:ext cx="3733801" cy="1200329"/>
          </a:xfrm>
          <a:prstGeom prst="rect">
            <a:avLst/>
          </a:prstGeom>
          <a:noFill/>
        </p:spPr>
        <p:txBody>
          <a:bodyPr wrap="square" rtlCol="0">
            <a:spAutoFit/>
          </a:bodyPr>
          <a:lstStyle/>
          <a:p>
            <a:r>
              <a:rPr lang="en-US" sz="3600" dirty="0" err="1" smtClean="0">
                <a:latin typeface="Comic Sans MS" pitchFamily="66" charset="0"/>
              </a:rPr>
              <a:t>Bucardo</a:t>
            </a:r>
            <a:r>
              <a:rPr lang="en-US" sz="3600" dirty="0" smtClean="0">
                <a:latin typeface="Comic Sans MS" pitchFamily="66" charset="0"/>
              </a:rPr>
              <a:t>, </a:t>
            </a:r>
            <a:r>
              <a:rPr lang="en-US" sz="3600" i="1" dirty="0" smtClean="0">
                <a:latin typeface="Comic Sans MS" pitchFamily="66" charset="0"/>
              </a:rPr>
              <a:t>Pyrenean ibex</a:t>
            </a:r>
            <a:endParaRPr lang="en-US" sz="3600" i="1" dirty="0">
              <a:latin typeface="Comic Sans MS" pitchFamily="66"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sz="5400" dirty="0" smtClean="0">
                <a:latin typeface="Comic Sans MS" pitchFamily="66" charset="0"/>
              </a:rPr>
              <a:t>Drawbacks of Cloning</a:t>
            </a:r>
          </a:p>
        </p:txBody>
      </p:sp>
      <p:sp>
        <p:nvSpPr>
          <p:cNvPr id="19459" name="Rectangle 3"/>
          <p:cNvSpPr>
            <a:spLocks noGrp="1" noChangeArrowheads="1"/>
          </p:cNvSpPr>
          <p:nvPr>
            <p:ph type="body" idx="1"/>
          </p:nvPr>
        </p:nvSpPr>
        <p:spPr>
          <a:xfrm>
            <a:off x="533400" y="1828800"/>
            <a:ext cx="8229600" cy="4525963"/>
          </a:xfrm>
        </p:spPr>
        <p:txBody>
          <a:bodyPr/>
          <a:lstStyle/>
          <a:p>
            <a:pPr eaLnBrk="1" hangingPunct="1">
              <a:spcAft>
                <a:spcPts val="1200"/>
              </a:spcAft>
            </a:pPr>
            <a:r>
              <a:rPr lang="en-US" sz="3600" dirty="0" smtClean="0">
                <a:latin typeface="Comic Sans MS" pitchFamily="66" charset="0"/>
              </a:rPr>
              <a:t>High failure rate</a:t>
            </a:r>
          </a:p>
          <a:p>
            <a:pPr eaLnBrk="1" hangingPunct="1">
              <a:spcAft>
                <a:spcPts val="1200"/>
              </a:spcAft>
            </a:pPr>
            <a:r>
              <a:rPr lang="en-US" sz="3600" dirty="0" smtClean="0">
                <a:latin typeface="Comic Sans MS" pitchFamily="66" charset="0"/>
              </a:rPr>
              <a:t>Problems during later development</a:t>
            </a:r>
          </a:p>
          <a:p>
            <a:pPr eaLnBrk="1" hangingPunct="1">
              <a:spcAft>
                <a:spcPts val="1200"/>
              </a:spcAft>
            </a:pPr>
            <a:r>
              <a:rPr lang="en-US" sz="3600" dirty="0" smtClean="0">
                <a:latin typeface="Comic Sans MS" pitchFamily="66" charset="0"/>
              </a:rPr>
              <a:t>Abnormal gene expression</a:t>
            </a:r>
          </a:p>
          <a:p>
            <a:pPr eaLnBrk="1" hangingPunct="1">
              <a:spcAft>
                <a:spcPts val="1200"/>
              </a:spcAft>
            </a:pPr>
            <a:r>
              <a:rPr lang="en-US" sz="3600" dirty="0" smtClean="0">
                <a:latin typeface="Comic Sans MS" pitchFamily="66" charset="0"/>
              </a:rPr>
              <a:t>Decline in genetic diversity</a:t>
            </a:r>
          </a:p>
          <a:p>
            <a:pPr eaLnBrk="1" hangingPunct="1">
              <a:spcAft>
                <a:spcPts val="1200"/>
              </a:spcAft>
            </a:pPr>
            <a:r>
              <a:rPr lang="en-US" sz="3600" dirty="0" smtClean="0">
                <a:latin typeface="Comic Sans MS" pitchFamily="66" charset="0"/>
              </a:rPr>
              <a:t>Premature aging</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sz="5400" dirty="0" smtClean="0">
                <a:latin typeface="Comic Sans MS" pitchFamily="66" charset="0"/>
              </a:rPr>
              <a:t>Other Issues in Cloning</a:t>
            </a:r>
          </a:p>
        </p:txBody>
      </p:sp>
      <p:sp>
        <p:nvSpPr>
          <p:cNvPr id="21507" name="Rectangle 3"/>
          <p:cNvSpPr>
            <a:spLocks noGrp="1" noChangeArrowheads="1"/>
          </p:cNvSpPr>
          <p:nvPr>
            <p:ph type="body" idx="1"/>
          </p:nvPr>
        </p:nvSpPr>
        <p:spPr>
          <a:xfrm>
            <a:off x="152400" y="1524000"/>
            <a:ext cx="6248400" cy="4419600"/>
          </a:xfrm>
        </p:spPr>
        <p:txBody>
          <a:bodyPr/>
          <a:lstStyle/>
          <a:p>
            <a:pPr eaLnBrk="1" hangingPunct="1"/>
            <a:r>
              <a:rPr lang="en-US" dirty="0" smtClean="0">
                <a:latin typeface="Comic Sans MS" pitchFamily="66" charset="0"/>
              </a:rPr>
              <a:t>Ethical, Legal and Social issues</a:t>
            </a:r>
          </a:p>
          <a:p>
            <a:pPr eaLnBrk="1" hangingPunct="1"/>
            <a:r>
              <a:rPr lang="en-US" dirty="0" smtClean="0">
                <a:latin typeface="Comic Sans MS" pitchFamily="66" charset="0"/>
              </a:rPr>
              <a:t>Lots of questions to ponder…</a:t>
            </a:r>
          </a:p>
          <a:p>
            <a:pPr lvl="1" eaLnBrk="1" hangingPunct="1"/>
            <a:r>
              <a:rPr lang="en-US" dirty="0" smtClean="0">
                <a:latin typeface="Comic Sans MS" pitchFamily="66" charset="0"/>
              </a:rPr>
              <a:t>Who is the parent? </a:t>
            </a:r>
          </a:p>
          <a:p>
            <a:pPr lvl="1" eaLnBrk="1" hangingPunct="1"/>
            <a:r>
              <a:rPr lang="en-US" dirty="0" smtClean="0">
                <a:latin typeface="Comic Sans MS" pitchFamily="66" charset="0"/>
              </a:rPr>
              <a:t>Is cloning playing God?</a:t>
            </a:r>
          </a:p>
          <a:p>
            <a:pPr lvl="1" eaLnBrk="1" hangingPunct="1"/>
            <a:r>
              <a:rPr lang="en-US" dirty="0" smtClean="0">
                <a:latin typeface="Comic Sans MS" pitchFamily="66" charset="0"/>
              </a:rPr>
              <a:t>How should cloning research be regulated? By whom?</a:t>
            </a:r>
          </a:p>
          <a:p>
            <a:pPr lvl="1" eaLnBrk="1" hangingPunct="1"/>
            <a:r>
              <a:rPr lang="en-US" dirty="0" smtClean="0">
                <a:latin typeface="Comic Sans MS" pitchFamily="66" charset="0"/>
              </a:rPr>
              <a:t>Does therapeutic cloning justify destroying human embryos?</a:t>
            </a:r>
          </a:p>
          <a:p>
            <a:pPr lvl="1" eaLnBrk="1" hangingPunct="1"/>
            <a:endParaRPr lang="en-US" dirty="0" smtClean="0">
              <a:latin typeface="Comic Sans MS" pitchFamily="66" charset="0"/>
            </a:endParaRPr>
          </a:p>
        </p:txBody>
      </p:sp>
      <p:pic>
        <p:nvPicPr>
          <p:cNvPr id="22532" name="Picture 5" descr="http://bp2.blogger.com/_ZVHQ8kz5OPU/RpTq-aUvvuI/AAAAAAAAAZ8/te3sNFD3YDA/s320/time.bmp"/>
          <p:cNvPicPr>
            <a:picLocks noChangeAspect="1" noChangeArrowheads="1"/>
          </p:cNvPicPr>
          <p:nvPr/>
        </p:nvPicPr>
        <p:blipFill>
          <a:blip r:embed="rId2" cstate="print"/>
          <a:srcRect/>
          <a:stretch>
            <a:fillRect/>
          </a:stretch>
        </p:blipFill>
        <p:spPr bwMode="auto">
          <a:xfrm>
            <a:off x="6477000" y="1981200"/>
            <a:ext cx="2546033"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4"/>
          <p:cNvSpPr txBox="1">
            <a:spLocks noChangeArrowheads="1"/>
          </p:cNvSpPr>
          <p:nvPr/>
        </p:nvSpPr>
        <p:spPr bwMode="auto">
          <a:xfrm>
            <a:off x="381001" y="304800"/>
            <a:ext cx="8763000" cy="2585323"/>
          </a:xfrm>
          <a:prstGeom prst="rect">
            <a:avLst/>
          </a:prstGeom>
          <a:noFill/>
          <a:ln w="9525">
            <a:noFill/>
            <a:miter lim="800000"/>
            <a:headEnd/>
            <a:tailEnd/>
          </a:ln>
        </p:spPr>
        <p:txBody>
          <a:bodyPr wrap="square">
            <a:spAutoFit/>
          </a:bodyPr>
          <a:lstStyle/>
          <a:p>
            <a:pPr algn="ctr"/>
            <a:r>
              <a:rPr lang="en-US" sz="3600" b="1" dirty="0">
                <a:latin typeface="Comic Sans MS" pitchFamily="66" charset="0"/>
              </a:rPr>
              <a:t>To clone or not to clone?</a:t>
            </a:r>
          </a:p>
          <a:p>
            <a:endParaRPr lang="en-US" sz="1400" dirty="0">
              <a:latin typeface="Comic Sans MS" pitchFamily="66" charset="0"/>
            </a:endParaRPr>
          </a:p>
          <a:p>
            <a:r>
              <a:rPr lang="en-US" sz="2800" dirty="0">
                <a:latin typeface="Comic Sans MS" pitchFamily="66" charset="0"/>
              </a:rPr>
              <a:t>Remember:</a:t>
            </a:r>
          </a:p>
          <a:p>
            <a:pPr>
              <a:buFontTx/>
              <a:buChar char="-"/>
            </a:pPr>
            <a:r>
              <a:rPr lang="en-US" sz="2800" dirty="0">
                <a:latin typeface="Comic Sans MS" pitchFamily="66" charset="0"/>
              </a:rPr>
              <a:t>Cloning can be reproductive producing a whole organism</a:t>
            </a:r>
          </a:p>
          <a:p>
            <a:r>
              <a:rPr lang="en-US" sz="2800" dirty="0">
                <a:latin typeface="Comic Sans MS" pitchFamily="66" charset="0"/>
              </a:rPr>
              <a:t> or cells only</a:t>
            </a:r>
          </a:p>
        </p:txBody>
      </p:sp>
      <p:sp>
        <p:nvSpPr>
          <p:cNvPr id="68613" name="Text Box 5"/>
          <p:cNvSpPr txBox="1">
            <a:spLocks noChangeArrowheads="1"/>
          </p:cNvSpPr>
          <p:nvPr/>
        </p:nvSpPr>
        <p:spPr bwMode="auto">
          <a:xfrm>
            <a:off x="366713" y="2304395"/>
            <a:ext cx="8548687" cy="4401205"/>
          </a:xfrm>
          <a:prstGeom prst="rect">
            <a:avLst/>
          </a:prstGeom>
          <a:solidFill>
            <a:schemeClr val="bg1"/>
          </a:solidFill>
          <a:ln w="9525">
            <a:noFill/>
            <a:miter lim="800000"/>
            <a:headEnd/>
            <a:tailEnd/>
          </a:ln>
        </p:spPr>
        <p:txBody>
          <a:bodyPr wrap="square">
            <a:spAutoFit/>
          </a:bodyPr>
          <a:lstStyle/>
          <a:p>
            <a:pPr marL="342900" indent="-342900">
              <a:buFontTx/>
              <a:buAutoNum type="arabicPeriod"/>
            </a:pPr>
            <a:r>
              <a:rPr lang="en-US" sz="2800" dirty="0">
                <a:latin typeface="Comic Sans MS" pitchFamily="66" charset="0"/>
              </a:rPr>
              <a:t>As a way for parents who both carry the gene for a genetic disease (and who will not accept abortion of a diseased fetus) to have a genetically related child guaranteed to be free of the disease.</a:t>
            </a:r>
          </a:p>
          <a:p>
            <a:pPr marL="342900" indent="-342900">
              <a:buFontTx/>
              <a:buAutoNum type="arabicPeriod"/>
            </a:pPr>
            <a:r>
              <a:rPr lang="en-US" sz="2800" dirty="0">
                <a:latin typeface="Comic Sans MS" pitchFamily="66" charset="0"/>
              </a:rPr>
              <a:t>As a way to generate cells that could help heal a person suffering from a </a:t>
            </a:r>
            <a:r>
              <a:rPr lang="en-US" sz="2800" dirty="0" smtClean="0">
                <a:latin typeface="Comic Sans MS" pitchFamily="66" charset="0"/>
              </a:rPr>
              <a:t>severe </a:t>
            </a:r>
            <a:r>
              <a:rPr lang="en-US" sz="2800" dirty="0">
                <a:latin typeface="Comic Sans MS" pitchFamily="66" charset="0"/>
              </a:rPr>
              <a:t>brain or spinal cord injury.</a:t>
            </a:r>
          </a:p>
          <a:p>
            <a:pPr marL="342900" indent="-342900">
              <a:buFontTx/>
              <a:buAutoNum type="arabicPeriod"/>
            </a:pPr>
            <a:r>
              <a:rPr lang="en-US" sz="2800" dirty="0">
                <a:latin typeface="Comic Sans MS" pitchFamily="66" charset="0"/>
              </a:rPr>
              <a:t>As a way for homosexuals to have genetically related children.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8613">
                                            <p:txEl>
                                              <p:pRg st="0" end="0"/>
                                            </p:txEl>
                                          </p:spTgt>
                                        </p:tgtEl>
                                        <p:attrNameLst>
                                          <p:attrName>style.visibility</p:attrName>
                                        </p:attrNameLst>
                                      </p:cBhvr>
                                      <p:to>
                                        <p:strVal val="visible"/>
                                      </p:to>
                                    </p:set>
                                    <p:animEffect transition="in" filter="wipe(down)">
                                      <p:cBhvr>
                                        <p:cTn id="7" dur="500"/>
                                        <p:tgtEl>
                                          <p:spTgt spid="686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8613">
                                            <p:txEl>
                                              <p:pRg st="1" end="1"/>
                                            </p:txEl>
                                          </p:spTgt>
                                        </p:tgtEl>
                                        <p:attrNameLst>
                                          <p:attrName>style.visibility</p:attrName>
                                        </p:attrNameLst>
                                      </p:cBhvr>
                                      <p:to>
                                        <p:strVal val="visible"/>
                                      </p:to>
                                    </p:set>
                                    <p:animEffect transition="in" filter="wipe(down)">
                                      <p:cBhvr>
                                        <p:cTn id="12" dur="500"/>
                                        <p:tgtEl>
                                          <p:spTgt spid="686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8613">
                                            <p:txEl>
                                              <p:pRg st="2" end="2"/>
                                            </p:txEl>
                                          </p:spTgt>
                                        </p:tgtEl>
                                        <p:attrNameLst>
                                          <p:attrName>style.visibility</p:attrName>
                                        </p:attrNameLst>
                                      </p:cBhvr>
                                      <p:to>
                                        <p:strVal val="visible"/>
                                      </p:to>
                                    </p:set>
                                    <p:animEffect transition="in" filter="wipe(down)">
                                      <p:cBhvr>
                                        <p:cTn id="17" dur="500"/>
                                        <p:tgtEl>
                                          <p:spTgt spid="686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5">
            <a:lumMod val="90000"/>
          </a:schemeClr>
        </a:solidFill>
        <a:effectLst/>
      </p:bgPr>
    </p:bg>
    <p:spTree>
      <p:nvGrpSpPr>
        <p:cNvPr id="1" name=""/>
        <p:cNvGrpSpPr/>
        <p:nvPr/>
      </p:nvGrpSpPr>
      <p:grpSpPr>
        <a:xfrm>
          <a:off x="0" y="0"/>
          <a:ext cx="0" cy="0"/>
          <a:chOff x="0" y="0"/>
          <a:chExt cx="0" cy="0"/>
        </a:xfrm>
      </p:grpSpPr>
      <p:sp>
        <p:nvSpPr>
          <p:cNvPr id="2" name="TextBox 1"/>
          <p:cNvSpPr txBox="1"/>
          <p:nvPr/>
        </p:nvSpPr>
        <p:spPr>
          <a:xfrm>
            <a:off x="668659" y="457200"/>
            <a:ext cx="7830990" cy="1015663"/>
          </a:xfrm>
          <a:prstGeom prst="rect">
            <a:avLst/>
          </a:prstGeom>
          <a:noFill/>
        </p:spPr>
        <p:txBody>
          <a:bodyPr wrap="none" rtlCol="0">
            <a:spAutoFit/>
          </a:bodyPr>
          <a:lstStyle/>
          <a:p>
            <a:r>
              <a:rPr lang="en-US" sz="6000" dirty="0" smtClean="0">
                <a:latin typeface="Comic Sans MS" pitchFamily="66" charset="0"/>
              </a:rPr>
              <a:t>What are stem cells?</a:t>
            </a:r>
            <a:endParaRPr lang="en-US" sz="6000" dirty="0">
              <a:latin typeface="Comic Sans MS" pitchFamily="66"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Text Box 4"/>
          <p:cNvSpPr txBox="1">
            <a:spLocks noChangeArrowheads="1"/>
          </p:cNvSpPr>
          <p:nvPr/>
        </p:nvSpPr>
        <p:spPr bwMode="auto">
          <a:xfrm>
            <a:off x="3968750" y="1066800"/>
            <a:ext cx="5175250" cy="1815882"/>
          </a:xfrm>
          <a:prstGeom prst="rect">
            <a:avLst/>
          </a:prstGeom>
          <a:noFill/>
          <a:ln w="9525">
            <a:noFill/>
            <a:miter lim="800000"/>
            <a:headEnd/>
            <a:tailEnd/>
          </a:ln>
          <a:effectLst/>
        </p:spPr>
        <p:txBody>
          <a:bodyPr>
            <a:spAutoFit/>
          </a:bodyPr>
          <a:lstStyle/>
          <a:p>
            <a:pPr>
              <a:spcBef>
                <a:spcPct val="50000"/>
              </a:spcBef>
              <a:defRPr/>
            </a:pPr>
            <a:r>
              <a:rPr lang="en-US" sz="2800" b="1" dirty="0">
                <a:solidFill>
                  <a:srgbClr val="000099"/>
                </a:solidFill>
                <a:effectLst>
                  <a:outerShdw blurRad="38100" dist="38100" dir="2700000" algn="tl">
                    <a:srgbClr val="C0C0C0"/>
                  </a:outerShdw>
                </a:effectLst>
                <a:latin typeface="Comic Sans MS" pitchFamily="66" charset="0"/>
              </a:rPr>
              <a:t>Stem Cells</a:t>
            </a:r>
            <a:r>
              <a:rPr lang="en-US" sz="2800" b="1" dirty="0">
                <a:latin typeface="Comic Sans MS" pitchFamily="66" charset="0"/>
              </a:rPr>
              <a:t> </a:t>
            </a:r>
            <a:r>
              <a:rPr lang="en-US" sz="2800" b="1" dirty="0">
                <a:effectLst>
                  <a:outerShdw blurRad="38100" dist="38100" dir="2700000" algn="tl">
                    <a:srgbClr val="C0C0C0"/>
                  </a:outerShdw>
                </a:effectLst>
                <a:latin typeface="Comic Sans MS" pitchFamily="66" charset="0"/>
              </a:rPr>
              <a:t>– </a:t>
            </a:r>
            <a:r>
              <a:rPr lang="en-US" sz="2800" b="1" dirty="0" smtClean="0">
                <a:effectLst>
                  <a:outerShdw blurRad="38100" dist="38100" dir="2700000" algn="tl">
                    <a:srgbClr val="C0C0C0"/>
                  </a:outerShdw>
                </a:effectLst>
                <a:latin typeface="Comic Sans MS" pitchFamily="66" charset="0"/>
              </a:rPr>
              <a:t>undifferentiated cells </a:t>
            </a:r>
            <a:r>
              <a:rPr lang="en-US" sz="2800" b="1" dirty="0">
                <a:effectLst>
                  <a:outerShdw blurRad="38100" dist="38100" dir="2700000" algn="tl">
                    <a:srgbClr val="C0C0C0"/>
                  </a:outerShdw>
                </a:effectLst>
                <a:latin typeface="Comic Sans MS" pitchFamily="66" charset="0"/>
              </a:rPr>
              <a:t>(can </a:t>
            </a:r>
            <a:r>
              <a:rPr lang="en-US" sz="2800" b="1" dirty="0" smtClean="0">
                <a:effectLst>
                  <a:outerShdw blurRad="38100" dist="38100" dir="2700000" algn="tl">
                    <a:srgbClr val="C0C0C0"/>
                  </a:outerShdw>
                </a:effectLst>
                <a:latin typeface="Comic Sans MS" pitchFamily="66" charset="0"/>
              </a:rPr>
              <a:t>_____ </a:t>
            </a:r>
            <a:r>
              <a:rPr lang="en-US" sz="2800" b="1" dirty="0">
                <a:effectLst>
                  <a:outerShdw blurRad="38100" dist="38100" dir="2700000" algn="tl">
                    <a:srgbClr val="C0C0C0"/>
                  </a:outerShdw>
                </a:effectLst>
                <a:latin typeface="Comic Sans MS" pitchFamily="66" charset="0"/>
              </a:rPr>
              <a:t>and become many </a:t>
            </a:r>
            <a:r>
              <a:rPr lang="en-US" sz="2800" b="1" dirty="0" smtClean="0">
                <a:effectLst>
                  <a:outerShdw blurRad="38100" dist="38100" dir="2700000" algn="tl">
                    <a:srgbClr val="C0C0C0"/>
                  </a:outerShdw>
                </a:effectLst>
                <a:latin typeface="Comic Sans MS" pitchFamily="66" charset="0"/>
              </a:rPr>
              <a:t>_________ </a:t>
            </a:r>
            <a:r>
              <a:rPr lang="en-US" sz="2800" b="1" dirty="0">
                <a:effectLst>
                  <a:outerShdw blurRad="38100" dist="38100" dir="2700000" algn="tl">
                    <a:srgbClr val="C0C0C0"/>
                  </a:outerShdw>
                </a:effectLst>
                <a:latin typeface="Comic Sans MS" pitchFamily="66" charset="0"/>
              </a:rPr>
              <a:t>kinds of cells)</a:t>
            </a:r>
          </a:p>
        </p:txBody>
      </p:sp>
      <p:sp>
        <p:nvSpPr>
          <p:cNvPr id="61445" name="Text Box 5"/>
          <p:cNvSpPr txBox="1">
            <a:spLocks noChangeArrowheads="1"/>
          </p:cNvSpPr>
          <p:nvPr/>
        </p:nvSpPr>
        <p:spPr bwMode="auto">
          <a:xfrm>
            <a:off x="3978275" y="2709863"/>
            <a:ext cx="5175250" cy="2462213"/>
          </a:xfrm>
          <a:prstGeom prst="rect">
            <a:avLst/>
          </a:prstGeom>
          <a:noFill/>
          <a:ln w="9525">
            <a:noFill/>
            <a:miter lim="800000"/>
            <a:headEnd/>
            <a:tailEnd/>
          </a:ln>
          <a:effectLst/>
        </p:spPr>
        <p:txBody>
          <a:bodyPr>
            <a:spAutoFit/>
          </a:bodyPr>
          <a:lstStyle/>
          <a:p>
            <a:pPr>
              <a:spcBef>
                <a:spcPct val="50000"/>
              </a:spcBef>
              <a:defRPr/>
            </a:pPr>
            <a:endParaRPr lang="en-US" sz="2800" b="1" dirty="0" smtClean="0">
              <a:solidFill>
                <a:srgbClr val="000099"/>
              </a:solidFill>
              <a:effectLst>
                <a:outerShdw blurRad="38100" dist="38100" dir="2700000" algn="tl">
                  <a:srgbClr val="C0C0C0"/>
                </a:outerShdw>
              </a:effectLst>
              <a:latin typeface="Comic Sans MS" pitchFamily="66" charset="0"/>
            </a:endParaRPr>
          </a:p>
          <a:p>
            <a:pPr>
              <a:spcBef>
                <a:spcPct val="50000"/>
              </a:spcBef>
              <a:defRPr/>
            </a:pPr>
            <a:r>
              <a:rPr lang="en-US" sz="2800" b="1" dirty="0" smtClean="0">
                <a:solidFill>
                  <a:srgbClr val="000099"/>
                </a:solidFill>
                <a:effectLst>
                  <a:outerShdw blurRad="38100" dist="38100" dir="2700000" algn="tl">
                    <a:srgbClr val="C0C0C0"/>
                  </a:outerShdw>
                </a:effectLst>
                <a:latin typeface="Comic Sans MS" pitchFamily="66" charset="0"/>
              </a:rPr>
              <a:t>stem </a:t>
            </a:r>
            <a:r>
              <a:rPr lang="en-US" sz="2800" b="1" dirty="0">
                <a:solidFill>
                  <a:srgbClr val="000099"/>
                </a:solidFill>
                <a:effectLst>
                  <a:outerShdw blurRad="38100" dist="38100" dir="2700000" algn="tl">
                    <a:srgbClr val="C0C0C0"/>
                  </a:outerShdw>
                </a:effectLst>
                <a:latin typeface="Comic Sans MS" pitchFamily="66" charset="0"/>
              </a:rPr>
              <a:t>cells</a:t>
            </a:r>
            <a:r>
              <a:rPr lang="en-US" sz="2800" b="1" dirty="0">
                <a:effectLst>
                  <a:outerShdw blurRad="38100" dist="38100" dir="2700000" algn="tl">
                    <a:srgbClr val="C0C0C0"/>
                  </a:outerShdw>
                </a:effectLst>
                <a:latin typeface="Comic Sans MS" pitchFamily="66" charset="0"/>
              </a:rPr>
              <a:t> </a:t>
            </a:r>
            <a:r>
              <a:rPr lang="en-US" sz="2800" b="1" dirty="0" smtClean="0">
                <a:effectLst>
                  <a:outerShdw blurRad="38100" dist="38100" dir="2700000" algn="tl">
                    <a:srgbClr val="C0C0C0"/>
                  </a:outerShdw>
                </a:effectLst>
                <a:latin typeface="Comic Sans MS" pitchFamily="66" charset="0"/>
              </a:rPr>
              <a:t>can be harvested from many sources </a:t>
            </a:r>
            <a:r>
              <a:rPr lang="en-US" sz="2800" b="1" dirty="0">
                <a:effectLst>
                  <a:outerShdw blurRad="38100" dist="38100" dir="2700000" algn="tl">
                    <a:srgbClr val="C0C0C0"/>
                  </a:outerShdw>
                </a:effectLst>
                <a:latin typeface="Comic Sans MS" pitchFamily="66" charset="0"/>
              </a:rPr>
              <a:t>and can be chemically “pushed” in a particular direction</a:t>
            </a:r>
          </a:p>
        </p:txBody>
      </p:sp>
      <p:sp>
        <p:nvSpPr>
          <p:cNvPr id="61446" name="Text Box 6"/>
          <p:cNvSpPr txBox="1">
            <a:spLocks noChangeArrowheads="1"/>
          </p:cNvSpPr>
          <p:nvPr/>
        </p:nvSpPr>
        <p:spPr bwMode="auto">
          <a:xfrm>
            <a:off x="311150" y="5675293"/>
            <a:ext cx="8832850" cy="954107"/>
          </a:xfrm>
          <a:prstGeom prst="rect">
            <a:avLst/>
          </a:prstGeom>
          <a:noFill/>
          <a:ln w="9525">
            <a:noFill/>
            <a:miter lim="800000"/>
            <a:headEnd/>
            <a:tailEnd/>
          </a:ln>
          <a:effectLst/>
        </p:spPr>
        <p:txBody>
          <a:bodyPr>
            <a:spAutoFit/>
          </a:bodyPr>
          <a:lstStyle/>
          <a:p>
            <a:pPr>
              <a:spcBef>
                <a:spcPct val="50000"/>
              </a:spcBef>
              <a:defRPr/>
            </a:pPr>
            <a:r>
              <a:rPr lang="en-US" sz="2800" b="1" dirty="0">
                <a:effectLst>
                  <a:outerShdw blurRad="38100" dist="38100" dir="2700000" algn="tl">
                    <a:srgbClr val="C0C0C0"/>
                  </a:outerShdw>
                </a:effectLst>
                <a:latin typeface="Comic Sans MS" pitchFamily="66" charset="0"/>
              </a:rPr>
              <a:t>Potential uses?  </a:t>
            </a:r>
            <a:r>
              <a:rPr lang="en-US" sz="2800" b="1" dirty="0" smtClean="0">
                <a:effectLst>
                  <a:outerShdw blurRad="38100" dist="38100" dir="2700000" algn="tl">
                    <a:srgbClr val="C0C0C0"/>
                  </a:outerShdw>
                </a:effectLst>
                <a:latin typeface="Comic Sans MS" pitchFamily="66" charset="0"/>
              </a:rPr>
              <a:t>“grow” organs or cells for replacement of damaged or diseased ones</a:t>
            </a:r>
            <a:endParaRPr lang="en-US" sz="2800" b="1" dirty="0">
              <a:effectLst>
                <a:outerShdw blurRad="38100" dist="38100" dir="2700000" algn="tl">
                  <a:srgbClr val="C0C0C0"/>
                </a:outerShdw>
              </a:effectLst>
              <a:latin typeface="Comic Sans MS" pitchFamily="66" charset="0"/>
            </a:endParaRPr>
          </a:p>
        </p:txBody>
      </p:sp>
      <p:sp>
        <p:nvSpPr>
          <p:cNvPr id="61443" name="Rectangle 3"/>
          <p:cNvSpPr>
            <a:spLocks noChangeArrowheads="1"/>
          </p:cNvSpPr>
          <p:nvPr/>
        </p:nvSpPr>
        <p:spPr bwMode="auto">
          <a:xfrm>
            <a:off x="3962400" y="457200"/>
            <a:ext cx="5118100" cy="552450"/>
          </a:xfrm>
          <a:prstGeom prst="rect">
            <a:avLst/>
          </a:prstGeom>
          <a:solidFill>
            <a:srgbClr val="FFFFCC"/>
          </a:solidFill>
          <a:ln w="9525">
            <a:noFill/>
            <a:miter lim="800000"/>
            <a:headEnd/>
            <a:tailEnd/>
          </a:ln>
          <a:effectLst>
            <a:outerShdw dist="35921" dir="2700000" algn="ctr" rotWithShape="0">
              <a:srgbClr val="000000"/>
            </a:outerShdw>
          </a:effectLst>
        </p:spPr>
        <p:txBody>
          <a:bodyPr anchor="ctr"/>
          <a:lstStyle/>
          <a:p>
            <a:pPr algn="ctr">
              <a:defRPr/>
            </a:pPr>
            <a:r>
              <a:rPr lang="en-US" sz="3600" b="1" dirty="0">
                <a:latin typeface="Comic Sans MS" pitchFamily="66" charset="0"/>
              </a:rPr>
              <a:t>Stem Cell Research</a:t>
            </a:r>
          </a:p>
        </p:txBody>
      </p:sp>
      <p:pic>
        <p:nvPicPr>
          <p:cNvPr id="7" name="Picture 2" descr="http://www.amyshah.com/wp-content/uploads/2007/04/pluripotent-stem-cells.jpg"/>
          <p:cNvPicPr>
            <a:picLocks noChangeAspect="1" noChangeArrowheads="1"/>
          </p:cNvPicPr>
          <p:nvPr/>
        </p:nvPicPr>
        <p:blipFill>
          <a:blip r:embed="rId3" cstate="print"/>
          <a:srcRect/>
          <a:stretch>
            <a:fillRect/>
          </a:stretch>
        </p:blipFill>
        <p:spPr bwMode="auto">
          <a:xfrm>
            <a:off x="0" y="685800"/>
            <a:ext cx="3952773" cy="4343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1444">
                                            <p:txEl>
                                              <p:pRg st="0" end="0"/>
                                            </p:txEl>
                                          </p:spTgt>
                                        </p:tgtEl>
                                        <p:attrNameLst>
                                          <p:attrName>style.visibility</p:attrName>
                                        </p:attrNameLst>
                                      </p:cBhvr>
                                      <p:to>
                                        <p:strVal val="visible"/>
                                      </p:to>
                                    </p:set>
                                    <p:animEffect transition="in" filter="blinds(horizontal)">
                                      <p:cBhvr>
                                        <p:cTn id="7" dur="500"/>
                                        <p:tgtEl>
                                          <p:spTgt spid="614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1445">
                                            <p:txEl>
                                              <p:pRg st="1" end="1"/>
                                            </p:txEl>
                                          </p:spTgt>
                                        </p:tgtEl>
                                        <p:attrNameLst>
                                          <p:attrName>style.visibility</p:attrName>
                                        </p:attrNameLst>
                                      </p:cBhvr>
                                      <p:to>
                                        <p:strVal val="visible"/>
                                      </p:to>
                                    </p:set>
                                    <p:animEffect transition="in" filter="blinds(horizontal)">
                                      <p:cBhvr>
                                        <p:cTn id="12" dur="500"/>
                                        <p:tgtEl>
                                          <p:spTgt spid="6144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1446">
                                            <p:txEl>
                                              <p:pRg st="0" end="0"/>
                                            </p:txEl>
                                          </p:spTgt>
                                        </p:tgtEl>
                                        <p:attrNameLst>
                                          <p:attrName>style.visibility</p:attrName>
                                        </p:attrNameLst>
                                      </p:cBhvr>
                                      <p:to>
                                        <p:strVal val="visible"/>
                                      </p:to>
                                    </p:set>
                                    <p:animEffect transition="in" filter="blinds(horizontal)">
                                      <p:cBhvr>
                                        <p:cTn id="17" dur="500"/>
                                        <p:tgtEl>
                                          <p:spTgt spid="614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sz="4800" b="1" dirty="0" smtClean="0">
                <a:latin typeface="Comic Sans MS" pitchFamily="66" charset="0"/>
              </a:rPr>
              <a:t>Types of stem cells</a:t>
            </a:r>
            <a:br>
              <a:rPr lang="en-US" sz="4800" b="1" dirty="0" smtClean="0">
                <a:latin typeface="Comic Sans MS" pitchFamily="66" charset="0"/>
              </a:rPr>
            </a:br>
            <a:endParaRPr lang="en-US" sz="4800" b="1" dirty="0" smtClean="0">
              <a:latin typeface="Comic Sans MS" pitchFamily="66" charset="0"/>
            </a:endParaRPr>
          </a:p>
        </p:txBody>
      </p:sp>
      <p:sp>
        <p:nvSpPr>
          <p:cNvPr id="12291" name="Content Placeholder 3"/>
          <p:cNvSpPr>
            <a:spLocks noGrp="1"/>
          </p:cNvSpPr>
          <p:nvPr>
            <p:ph sz="half" idx="1"/>
          </p:nvPr>
        </p:nvSpPr>
        <p:spPr/>
        <p:txBody>
          <a:bodyPr/>
          <a:lstStyle/>
          <a:p>
            <a:r>
              <a:rPr lang="en-US" dirty="0" smtClean="0">
                <a:latin typeface="Comic Sans MS" pitchFamily="66" charset="0"/>
              </a:rPr>
              <a:t>__________</a:t>
            </a:r>
          </a:p>
          <a:p>
            <a:r>
              <a:rPr lang="en-US" dirty="0" smtClean="0">
                <a:latin typeface="Comic Sans MS" pitchFamily="66" charset="0"/>
              </a:rPr>
              <a:t>Fetal stem cells</a:t>
            </a:r>
          </a:p>
          <a:p>
            <a:r>
              <a:rPr lang="en-US" dirty="0" err="1" smtClean="0">
                <a:latin typeface="Comic Sans MS" pitchFamily="66" charset="0"/>
              </a:rPr>
              <a:t>Umblical</a:t>
            </a:r>
            <a:r>
              <a:rPr lang="en-US" dirty="0" smtClean="0">
                <a:latin typeface="Comic Sans MS" pitchFamily="66" charset="0"/>
              </a:rPr>
              <a:t> cord stem cells</a:t>
            </a:r>
          </a:p>
          <a:p>
            <a:pPr>
              <a:buFontTx/>
              <a:buNone/>
            </a:pPr>
            <a:endParaRPr lang="en-US" dirty="0" smtClean="0">
              <a:latin typeface="Comic Sans MS" pitchFamily="66" charset="0"/>
            </a:endParaRPr>
          </a:p>
          <a:p>
            <a:r>
              <a:rPr lang="en-US" dirty="0" smtClean="0">
                <a:latin typeface="Comic Sans MS" pitchFamily="66" charset="0"/>
              </a:rPr>
              <a:t>Placental stem cells</a:t>
            </a:r>
          </a:p>
          <a:p>
            <a:endParaRPr lang="en-US" dirty="0" smtClean="0">
              <a:latin typeface="Comic Sans MS" pitchFamily="66" charset="0"/>
            </a:endParaRPr>
          </a:p>
          <a:p>
            <a:r>
              <a:rPr lang="en-US" dirty="0" smtClean="0">
                <a:latin typeface="Comic Sans MS" pitchFamily="66" charset="0"/>
              </a:rPr>
              <a:t>______ stem cells</a:t>
            </a:r>
          </a:p>
        </p:txBody>
      </p:sp>
      <p:sp>
        <p:nvSpPr>
          <p:cNvPr id="12292" name="Content Placeholder 4"/>
          <p:cNvSpPr>
            <a:spLocks noGrp="1"/>
          </p:cNvSpPr>
          <p:nvPr>
            <p:ph sz="half" idx="2"/>
          </p:nvPr>
        </p:nvSpPr>
        <p:spPr/>
        <p:txBody>
          <a:bodyPr/>
          <a:lstStyle/>
          <a:p>
            <a:r>
              <a:rPr lang="en-US" smtClean="0">
                <a:latin typeface="Comic Sans MS" pitchFamily="66" charset="0"/>
              </a:rPr>
              <a:t>blastocyst</a:t>
            </a:r>
          </a:p>
          <a:p>
            <a:r>
              <a:rPr lang="en-US" smtClean="0">
                <a:latin typeface="Comic Sans MS" pitchFamily="66" charset="0"/>
              </a:rPr>
              <a:t>aborted fetuses</a:t>
            </a:r>
          </a:p>
          <a:p>
            <a:r>
              <a:rPr lang="en-US" smtClean="0">
                <a:latin typeface="Comic Sans MS" pitchFamily="66" charset="0"/>
              </a:rPr>
              <a:t>umblical cord blood of newborns</a:t>
            </a:r>
          </a:p>
          <a:p>
            <a:endParaRPr lang="en-US" smtClean="0">
              <a:latin typeface="Comic Sans MS" pitchFamily="66" charset="0"/>
            </a:endParaRPr>
          </a:p>
          <a:p>
            <a:r>
              <a:rPr lang="en-US" smtClean="0">
                <a:latin typeface="Comic Sans MS" pitchFamily="66" charset="0"/>
              </a:rPr>
              <a:t>Placenta and amniotic fluid</a:t>
            </a:r>
          </a:p>
          <a:p>
            <a:r>
              <a:rPr lang="en-US" smtClean="0">
                <a:latin typeface="Comic Sans MS" pitchFamily="66" charset="0"/>
              </a:rPr>
              <a:t>Adult tissues (bone marrow, fat etc)</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90000"/>
          </a:schemeClr>
        </a:solidFill>
        <a:effectLst/>
      </p:bgPr>
    </p:bg>
    <p:spTree>
      <p:nvGrpSpPr>
        <p:cNvPr id="1" name=""/>
        <p:cNvGrpSpPr/>
        <p:nvPr/>
      </p:nvGrpSpPr>
      <p:grpSpPr>
        <a:xfrm>
          <a:off x="0" y="0"/>
          <a:ext cx="0" cy="0"/>
          <a:chOff x="0" y="0"/>
          <a:chExt cx="0" cy="0"/>
        </a:xfrm>
      </p:grpSpPr>
      <p:sp>
        <p:nvSpPr>
          <p:cNvPr id="2" name="TextBox 1"/>
          <p:cNvSpPr txBox="1"/>
          <p:nvPr/>
        </p:nvSpPr>
        <p:spPr>
          <a:xfrm>
            <a:off x="609600" y="609600"/>
            <a:ext cx="7696200" cy="1938992"/>
          </a:xfrm>
          <a:prstGeom prst="rect">
            <a:avLst/>
          </a:prstGeom>
          <a:noFill/>
        </p:spPr>
        <p:txBody>
          <a:bodyPr wrap="square" rtlCol="0">
            <a:spAutoFit/>
          </a:bodyPr>
          <a:lstStyle/>
          <a:p>
            <a:pPr algn="just"/>
            <a:r>
              <a:rPr lang="en-US" sz="4000" dirty="0" smtClean="0">
                <a:latin typeface="Comic Sans MS" pitchFamily="66" charset="0"/>
              </a:rPr>
              <a:t>Every somatic cells has a complete set of DNA (i.e. all of your DNA).</a:t>
            </a:r>
            <a:endParaRPr lang="en-US" sz="4000" dirty="0">
              <a:latin typeface="Comic Sans MS" pitchFamily="66"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5400" b="1" dirty="0" smtClean="0">
                <a:latin typeface="Comic Sans MS" pitchFamily="66" charset="0"/>
              </a:rPr>
              <a:t>All stem cells are not created equal</a:t>
            </a:r>
            <a:endParaRPr lang="en-US" sz="5400" b="1" dirty="0">
              <a:latin typeface="Comic Sans MS" pitchFamily="66" charset="0"/>
            </a:endParaRPr>
          </a:p>
        </p:txBody>
      </p:sp>
      <p:sp>
        <p:nvSpPr>
          <p:cNvPr id="5" name="TextBox 4"/>
          <p:cNvSpPr txBox="1">
            <a:spLocks noChangeArrowheads="1"/>
          </p:cNvSpPr>
          <p:nvPr/>
        </p:nvSpPr>
        <p:spPr bwMode="auto">
          <a:xfrm>
            <a:off x="2820987" y="2247305"/>
            <a:ext cx="3427413" cy="4001095"/>
          </a:xfrm>
          <a:prstGeom prst="rect">
            <a:avLst/>
          </a:prstGeom>
          <a:noFill/>
          <a:ln w="9525">
            <a:noFill/>
            <a:miter lim="800000"/>
            <a:headEnd/>
            <a:tailEnd/>
          </a:ln>
        </p:spPr>
        <p:txBody>
          <a:bodyPr wrap="square">
            <a:spAutoFit/>
          </a:bodyPr>
          <a:lstStyle/>
          <a:p>
            <a:pPr algn="ctr"/>
            <a:r>
              <a:rPr lang="en-US" sz="4000" dirty="0" err="1">
                <a:latin typeface="Comic Sans MS" pitchFamily="66" charset="0"/>
              </a:rPr>
              <a:t>Totipotent</a:t>
            </a:r>
            <a:endParaRPr lang="en-US" sz="4000" dirty="0">
              <a:latin typeface="Comic Sans MS" pitchFamily="66" charset="0"/>
            </a:endParaRPr>
          </a:p>
          <a:p>
            <a:pPr algn="ctr"/>
            <a:r>
              <a:rPr lang="en-US" sz="4000" dirty="0" err="1">
                <a:latin typeface="Comic Sans MS" pitchFamily="66" charset="0"/>
              </a:rPr>
              <a:t>Pluripotent</a:t>
            </a:r>
            <a:endParaRPr lang="en-US" sz="4000" dirty="0">
              <a:latin typeface="Comic Sans MS" pitchFamily="66" charset="0"/>
            </a:endParaRPr>
          </a:p>
          <a:p>
            <a:pPr algn="ctr"/>
            <a:r>
              <a:rPr lang="en-US" sz="4000" dirty="0" err="1" smtClean="0">
                <a:latin typeface="Comic Sans MS" pitchFamily="66" charset="0"/>
              </a:rPr>
              <a:t>Multipotent</a:t>
            </a:r>
            <a:endParaRPr lang="en-US" sz="4000" dirty="0">
              <a:latin typeface="Comic Sans MS" pitchFamily="66" charset="0"/>
            </a:endParaRPr>
          </a:p>
          <a:p>
            <a:pPr algn="ctr"/>
            <a:r>
              <a:rPr lang="en-US" sz="4000" dirty="0" err="1">
                <a:latin typeface="Comic Sans MS" pitchFamily="66" charset="0"/>
              </a:rPr>
              <a:t>Oligopotent</a:t>
            </a:r>
            <a:endParaRPr lang="en-US" sz="4000" dirty="0">
              <a:latin typeface="Comic Sans MS" pitchFamily="66" charset="0"/>
            </a:endParaRPr>
          </a:p>
          <a:p>
            <a:pPr algn="ctr"/>
            <a:r>
              <a:rPr lang="en-US" sz="4000" dirty="0" err="1">
                <a:latin typeface="Comic Sans MS" pitchFamily="66" charset="0"/>
              </a:rPr>
              <a:t>Unipotent</a:t>
            </a:r>
            <a:endParaRPr lang="en-US" sz="4000" dirty="0">
              <a:latin typeface="Comic Sans MS" pitchFamily="66" charset="0"/>
            </a:endParaRPr>
          </a:p>
          <a:p>
            <a:endParaRPr lang="en-US" sz="5400" dirty="0">
              <a:latin typeface="Comic Sans MS" pitchFamily="66"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noChangeArrowheads="1"/>
          </p:cNvSpPr>
          <p:nvPr>
            <p:ph type="title"/>
          </p:nvPr>
        </p:nvSpPr>
        <p:spPr/>
        <p:txBody>
          <a:bodyPr/>
          <a:lstStyle/>
          <a:p>
            <a:r>
              <a:rPr lang="en-US" dirty="0" smtClean="0">
                <a:latin typeface="Comic Sans MS" pitchFamily="66" charset="0"/>
              </a:rPr>
              <a:t>Stem Cell Therapy</a:t>
            </a:r>
          </a:p>
        </p:txBody>
      </p:sp>
      <p:pic>
        <p:nvPicPr>
          <p:cNvPr id="27651" name="Picture 6" descr="Transplant steps"/>
          <p:cNvPicPr>
            <a:picLocks noChangeAspect="1" noChangeArrowheads="1"/>
          </p:cNvPicPr>
          <p:nvPr/>
        </p:nvPicPr>
        <p:blipFill>
          <a:blip r:embed="rId3" cstate="print"/>
          <a:srcRect/>
          <a:stretch>
            <a:fillRect/>
          </a:stretch>
        </p:blipFill>
        <p:spPr bwMode="auto">
          <a:xfrm>
            <a:off x="152400" y="1743075"/>
            <a:ext cx="8763000" cy="3724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lstStyle/>
          <a:p>
            <a:r>
              <a:rPr lang="en-US" sz="4800" dirty="0" smtClean="0">
                <a:latin typeface="Comic Sans MS" pitchFamily="66" charset="0"/>
              </a:rPr>
              <a:t>Why aren’t these diseases treated?</a:t>
            </a:r>
            <a:endParaRPr lang="en-US" sz="4800" dirty="0">
              <a:latin typeface="Comic Sans MS" pitchFamily="66" charset="0"/>
            </a:endParaRPr>
          </a:p>
        </p:txBody>
      </p:sp>
      <p:sp>
        <p:nvSpPr>
          <p:cNvPr id="186370" name="AutoShape 2" descr="http://api.ning.com/files/v*VA4TkmclsksxX7odLiJCF5y*1tjKM5IjeKewfrbFRAnYsAU85hMNMyWMfaKRj5i87XmZaZt14ACtyZCcrIK4CPhouR-V23/stemcells.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descr="stemcells.jpg"/>
          <p:cNvPicPr>
            <a:picLocks noChangeAspect="1"/>
          </p:cNvPicPr>
          <p:nvPr/>
        </p:nvPicPr>
        <p:blipFill>
          <a:blip r:embed="rId3" cstate="print"/>
          <a:stretch>
            <a:fillRect/>
          </a:stretch>
        </p:blipFill>
        <p:spPr>
          <a:xfrm>
            <a:off x="4724400" y="1905000"/>
            <a:ext cx="4165600" cy="4373880"/>
          </a:xfrm>
          <a:prstGeom prst="rect">
            <a:avLst/>
          </a:prstGeom>
        </p:spPr>
      </p:pic>
      <p:sp>
        <p:nvSpPr>
          <p:cNvPr id="5" name="TextBox 4"/>
          <p:cNvSpPr txBox="1"/>
          <p:nvPr/>
        </p:nvSpPr>
        <p:spPr>
          <a:xfrm>
            <a:off x="381000" y="2133600"/>
            <a:ext cx="3810000" cy="4339650"/>
          </a:xfrm>
          <a:prstGeom prst="rect">
            <a:avLst/>
          </a:prstGeom>
          <a:noFill/>
        </p:spPr>
        <p:txBody>
          <a:bodyPr wrap="square" rtlCol="0">
            <a:spAutoFit/>
          </a:bodyPr>
          <a:lstStyle/>
          <a:p>
            <a:pPr>
              <a:spcAft>
                <a:spcPts val="1200"/>
              </a:spcAft>
              <a:buFont typeface="Arial" pitchFamily="34" charset="0"/>
              <a:buChar char="•"/>
            </a:pPr>
            <a:r>
              <a:rPr lang="en-US" sz="3200" dirty="0" smtClean="0">
                <a:latin typeface="Comic Sans MS" pitchFamily="66" charset="0"/>
              </a:rPr>
              <a:t> When and which genes to turn on/off</a:t>
            </a:r>
          </a:p>
          <a:p>
            <a:pPr>
              <a:spcAft>
                <a:spcPts val="1200"/>
              </a:spcAft>
              <a:buFont typeface="Arial" pitchFamily="34" charset="0"/>
              <a:buChar char="•"/>
            </a:pPr>
            <a:r>
              <a:rPr lang="en-US" sz="3200" dirty="0" smtClean="0">
                <a:latin typeface="Comic Sans MS" pitchFamily="66" charset="0"/>
              </a:rPr>
              <a:t>  Transplant rejection</a:t>
            </a:r>
          </a:p>
          <a:p>
            <a:pPr>
              <a:spcAft>
                <a:spcPts val="1200"/>
              </a:spcAft>
              <a:buFont typeface="Arial" pitchFamily="34" charset="0"/>
              <a:buChar char="•"/>
            </a:pPr>
            <a:r>
              <a:rPr lang="en-US" sz="3200" dirty="0" smtClean="0">
                <a:latin typeface="Comic Sans MS" pitchFamily="66" charset="0"/>
              </a:rPr>
              <a:t>  Integrate into the surrounding tissue</a:t>
            </a:r>
            <a:endParaRPr lang="en-US" sz="3200" dirty="0">
              <a:latin typeface="Comic Sans MS" pitchFamily="66"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304800" y="228600"/>
            <a:ext cx="8458200" cy="1676400"/>
          </a:xfrm>
        </p:spPr>
        <p:txBody>
          <a:bodyPr>
            <a:normAutofit/>
          </a:bodyPr>
          <a:lstStyle/>
          <a:p>
            <a:pPr algn="l" eaLnBrk="1" hangingPunct="1"/>
            <a:r>
              <a:rPr lang="en-US" sz="4000" dirty="0" smtClean="0">
                <a:latin typeface="Comic Sans MS" pitchFamily="66" charset="0"/>
              </a:rPr>
              <a:t>_____  _____________:  DNA as an individual identifier</a:t>
            </a:r>
          </a:p>
        </p:txBody>
      </p:sp>
      <p:pic>
        <p:nvPicPr>
          <p:cNvPr id="6" name="Picture 3" descr="DNA fingerprinting using material collected at the scene of a crime can be used to identify the guilty party (Gel electrophoresis adapted from Iowa State University teaching materials)."/>
          <p:cNvPicPr>
            <a:picLocks noChangeAspect="1" noChangeArrowheads="1"/>
          </p:cNvPicPr>
          <p:nvPr/>
        </p:nvPicPr>
        <p:blipFill>
          <a:blip r:embed="rId3" cstate="print"/>
          <a:srcRect/>
          <a:stretch>
            <a:fillRect/>
          </a:stretch>
        </p:blipFill>
        <p:spPr bwMode="auto">
          <a:xfrm>
            <a:off x="2895600" y="1981200"/>
            <a:ext cx="2247900" cy="4495800"/>
          </a:xfrm>
          <a:prstGeom prst="rect">
            <a:avLst/>
          </a:prstGeom>
          <a:noFill/>
          <a:ln w="9525">
            <a:noFill/>
            <a:miter lim="800000"/>
            <a:headEnd/>
            <a:tailEnd/>
          </a:ln>
        </p:spPr>
      </p:pic>
      <p:sp>
        <p:nvSpPr>
          <p:cNvPr id="7" name="Text Box 3"/>
          <p:cNvSpPr txBox="1">
            <a:spLocks noChangeArrowheads="1"/>
          </p:cNvSpPr>
          <p:nvPr/>
        </p:nvSpPr>
        <p:spPr bwMode="auto">
          <a:xfrm>
            <a:off x="152400" y="2401431"/>
            <a:ext cx="2819400" cy="2246769"/>
          </a:xfrm>
          <a:prstGeom prst="rect">
            <a:avLst/>
          </a:prstGeom>
          <a:noFill/>
          <a:ln w="9525">
            <a:noFill/>
            <a:miter lim="800000"/>
            <a:headEnd/>
            <a:tailEnd/>
          </a:ln>
        </p:spPr>
        <p:txBody>
          <a:bodyPr wrap="square">
            <a:spAutoFit/>
          </a:bodyPr>
          <a:lstStyle/>
          <a:p>
            <a:pPr>
              <a:buFontTx/>
              <a:buChar char="•"/>
            </a:pPr>
            <a:r>
              <a:rPr lang="en-US" sz="2800" dirty="0">
                <a:latin typeface="Comic Sans MS" pitchFamily="66" charset="0"/>
              </a:rPr>
              <a:t> Analysis of </a:t>
            </a:r>
            <a:r>
              <a:rPr lang="en-US" sz="2800" dirty="0" smtClean="0">
                <a:latin typeface="Comic Sans MS" pitchFamily="66" charset="0"/>
              </a:rPr>
              <a:t>DNA</a:t>
            </a:r>
            <a:endParaRPr lang="en-US" sz="2800" dirty="0">
              <a:latin typeface="Comic Sans MS" pitchFamily="66" charset="0"/>
            </a:endParaRPr>
          </a:p>
          <a:p>
            <a:pPr>
              <a:buFontTx/>
              <a:buChar char="•"/>
            </a:pPr>
            <a:endParaRPr lang="en-US" sz="2800" dirty="0">
              <a:latin typeface="Comic Sans MS" pitchFamily="66" charset="0"/>
            </a:endParaRPr>
          </a:p>
          <a:p>
            <a:pPr>
              <a:buFontTx/>
              <a:buChar char="•"/>
            </a:pPr>
            <a:r>
              <a:rPr lang="en-US" sz="2800" dirty="0">
                <a:latin typeface="Comic Sans MS" pitchFamily="66" charset="0"/>
              </a:rPr>
              <a:t> Unique to the person tested</a:t>
            </a:r>
          </a:p>
        </p:txBody>
      </p:sp>
      <p:pic>
        <p:nvPicPr>
          <p:cNvPr id="8" name="Picture 2" descr="figure_05_45b"/>
          <p:cNvPicPr>
            <a:picLocks noChangeAspect="1" noChangeArrowheads="1"/>
          </p:cNvPicPr>
          <p:nvPr/>
        </p:nvPicPr>
        <p:blipFill>
          <a:blip r:embed="rId4" cstate="print"/>
          <a:srcRect/>
          <a:stretch>
            <a:fillRect/>
          </a:stretch>
        </p:blipFill>
        <p:spPr bwMode="auto">
          <a:xfrm>
            <a:off x="5410200" y="1676400"/>
            <a:ext cx="3225800" cy="49300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LIDEGUID" val="3D904116DC604B29BD3F5C66EEC06B61"/>
  <p:tag name="SLIDEID" val="3D904116DC604B29BD3F5C66EEC06B61"/>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Using the DNA fingerprint information below determine which suspect was present at the crime scene?"/>
  <p:tag name="ANSWERSALIAS" val="Suspect #1|smicln|Suspect #2|smicln|Suspect #3|smicln|All of the above"/>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9391</TotalTime>
  <Words>1519</Words>
  <Application>Microsoft Office PowerPoint</Application>
  <PresentationFormat>On-screen Show (4:3)</PresentationFormat>
  <Paragraphs>395</Paragraphs>
  <Slides>82</Slides>
  <Notes>65</Notes>
  <HiddenSlides>0</HiddenSlides>
  <MMClips>0</MMClips>
  <ScaleCrop>false</ScaleCrop>
  <HeadingPairs>
    <vt:vector size="4" baseType="variant">
      <vt:variant>
        <vt:lpstr>Theme</vt:lpstr>
      </vt:variant>
      <vt:variant>
        <vt:i4>1</vt:i4>
      </vt:variant>
      <vt:variant>
        <vt:lpstr>Slide Titles</vt:lpstr>
      </vt:variant>
      <vt:variant>
        <vt:i4>82</vt:i4>
      </vt:variant>
    </vt:vector>
  </HeadingPairs>
  <TitlesOfParts>
    <vt:vector size="83" baseType="lpstr">
      <vt:lpstr>Default Design</vt:lpstr>
      <vt:lpstr>Slide 1</vt:lpstr>
      <vt:lpstr>Chapter 7: Biotechnology</vt:lpstr>
      <vt:lpstr>Learning Objectives</vt:lpstr>
      <vt:lpstr>Slide 4</vt:lpstr>
      <vt:lpstr>DNA fingerprinting:  DNA as an ________ identifier</vt:lpstr>
      <vt:lpstr>Slide 6</vt:lpstr>
      <vt:lpstr>Slide 7</vt:lpstr>
      <vt:lpstr>Slide 8</vt:lpstr>
      <vt:lpstr>_____  _____________:  DNA as an individual identifier</vt:lpstr>
      <vt:lpstr>Slide 10</vt:lpstr>
      <vt:lpstr>Slide 11</vt:lpstr>
      <vt:lpstr>Slide 12</vt:lpstr>
      <vt:lpstr>Slide 13</vt:lpstr>
      <vt:lpstr>Slide 14</vt:lpstr>
      <vt:lpstr>Slide 15</vt:lpstr>
      <vt:lpstr>Using the DNA fingerprint information below, determine which suspect was present at the crime scene?</vt:lpstr>
      <vt:lpstr>Slide 17</vt:lpstr>
      <vt:lpstr>Slide 18</vt:lpstr>
      <vt:lpstr>Slide 19</vt:lpstr>
      <vt:lpstr>What is a DNA fingerprint?</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Transgenic E. coli Produces Insulin</vt:lpstr>
      <vt:lpstr>Slide 38</vt:lpstr>
      <vt:lpstr>Slide 39</vt:lpstr>
      <vt:lpstr>Slide 40</vt:lpstr>
      <vt:lpstr>Almost everyone in the U.S. consumes genetically modified foods regularly without knowing it. </vt:lpstr>
      <vt:lpstr>Slide 42</vt:lpstr>
      <vt:lpstr>Slide 43</vt:lpstr>
      <vt:lpstr>Slide 44</vt:lpstr>
      <vt:lpstr>Insect Resistance </vt:lpstr>
      <vt:lpstr>Slide 46</vt:lpstr>
      <vt:lpstr>Slide 47</vt:lpstr>
      <vt:lpstr>Herbicide Resistance</vt:lpstr>
      <vt:lpstr>Faster Growth and Bigger Bodies</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Extinct Wooly Mammoth’s DNA sequenced (Nature, Nov 2008)</vt:lpstr>
      <vt:lpstr>What is a clone?</vt:lpstr>
      <vt:lpstr>Slide 66</vt:lpstr>
      <vt:lpstr>Slide 67</vt:lpstr>
      <vt:lpstr>Slide 68</vt:lpstr>
      <vt:lpstr>Reproductive and Therapeutic Cloning</vt:lpstr>
      <vt:lpstr>Which of the following is an example of therapeutic cloning?</vt:lpstr>
      <vt:lpstr>Cloned Animals</vt:lpstr>
      <vt:lpstr>Slide 72</vt:lpstr>
      <vt:lpstr>Slide 73</vt:lpstr>
      <vt:lpstr>Drawbacks of Cloning</vt:lpstr>
      <vt:lpstr>Other Issues in Cloning</vt:lpstr>
      <vt:lpstr>Slide 76</vt:lpstr>
      <vt:lpstr>Slide 77</vt:lpstr>
      <vt:lpstr>Slide 78</vt:lpstr>
      <vt:lpstr>Types of stem cells </vt:lpstr>
      <vt:lpstr>All stem cells are not created equal</vt:lpstr>
      <vt:lpstr>Stem Cell Therapy</vt:lpstr>
      <vt:lpstr>Why aren’t these diseases treated?</vt:lpstr>
    </vt:vector>
  </TitlesOfParts>
  <Company>Bob Whyte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Bob Whyte</dc:creator>
  <cp:lastModifiedBy>Jennifer</cp:lastModifiedBy>
  <cp:revision>290</cp:revision>
  <dcterms:created xsi:type="dcterms:W3CDTF">2005-10-24T11:47:55Z</dcterms:created>
  <dcterms:modified xsi:type="dcterms:W3CDTF">2018-02-14T15:17:31Z</dcterms:modified>
</cp:coreProperties>
</file>