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handoutMasterIdLst>
    <p:handoutMasterId r:id="rId40"/>
  </p:handoutMasterIdLst>
  <p:sldIdLst>
    <p:sldId id="292" r:id="rId7"/>
    <p:sldId id="289" r:id="rId8"/>
    <p:sldId id="291" r:id="rId9"/>
    <p:sldId id="256" r:id="rId10"/>
    <p:sldId id="257" r:id="rId11"/>
    <p:sldId id="258" r:id="rId12"/>
    <p:sldId id="260" r:id="rId13"/>
    <p:sldId id="262" r:id="rId14"/>
    <p:sldId id="259" r:id="rId15"/>
    <p:sldId id="263" r:id="rId16"/>
    <p:sldId id="285" r:id="rId17"/>
    <p:sldId id="265" r:id="rId18"/>
    <p:sldId id="293" r:id="rId19"/>
    <p:sldId id="279" r:id="rId20"/>
    <p:sldId id="276" r:id="rId21"/>
    <p:sldId id="266" r:id="rId22"/>
    <p:sldId id="267" r:id="rId23"/>
    <p:sldId id="268" r:id="rId24"/>
    <p:sldId id="269" r:id="rId25"/>
    <p:sldId id="287" r:id="rId26"/>
    <p:sldId id="277" r:id="rId27"/>
    <p:sldId id="271" r:id="rId28"/>
    <p:sldId id="278" r:id="rId29"/>
    <p:sldId id="273" r:id="rId30"/>
    <p:sldId id="275" r:id="rId31"/>
    <p:sldId id="286" r:id="rId32"/>
    <p:sldId id="280" r:id="rId33"/>
    <p:sldId id="290" r:id="rId34"/>
    <p:sldId id="288" r:id="rId35"/>
    <p:sldId id="281" r:id="rId36"/>
    <p:sldId id="282" r:id="rId37"/>
    <p:sldId id="283" r:id="rId38"/>
    <p:sldId id="284" r:id="rId39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DB9F65-0205-43EF-A2BB-D74C462F7217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A8CAD9-E66D-4BAF-AA76-9BEAF2CA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1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1CF6-C85E-4061-B61F-ABB10526C35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A6797-7237-4A75-8D76-37AE04AABC1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00884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F4A18-0BA0-47CC-A006-9112B861AA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81303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B0A0E-92D9-4789-AE65-0990C0E68B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024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8EB3F-29ED-49A7-A21B-55151C0BD1E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3279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2511D-C436-4284-8DAC-E8B5B60BA3D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468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A4FD-3D88-449F-B271-656E3AAF3F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7671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9FD63-3C8C-4891-B606-88E5B100629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7697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0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9A965-C286-4B78-B503-E085E7A0F77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63471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8616-39A2-49BF-8F53-000FD679CCF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71015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09231-5079-46B4-9B51-F8812DFE57C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19909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E27D9-957B-42B7-A2A3-440FEE33EF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36143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1" y="227014"/>
            <a:ext cx="9969500" cy="5868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CD5DB-A741-464C-9799-5C0D8F675BC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15230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1CF6-C85E-4061-B61F-ABB10526C35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A6797-7237-4A75-8D76-37AE04AABC1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5460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F4A18-0BA0-47CC-A006-9112B861AA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8981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B0A0E-92D9-4789-AE65-0990C0E68B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9794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8EB3F-29ED-49A7-A21B-55151C0BD1E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876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1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2511D-C436-4284-8DAC-E8B5B60BA3D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5021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A4FD-3D88-449F-B271-656E3AAF3F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6027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9FD63-3C8C-4891-B606-88E5B100629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77252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9A965-C286-4B78-B503-E085E7A0F77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17738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8616-39A2-49BF-8F53-000FD679CCF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9902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09231-5079-46B4-9B51-F8812DFE57C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5655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E27D9-957B-42B7-A2A3-440FEE33EF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5280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1" y="227014"/>
            <a:ext cx="9969500" cy="5868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CD5DB-A741-464C-9799-5C0D8F675BC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98367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1CF6-C85E-4061-B61F-ABB10526C35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A6797-7237-4A75-8D76-37AE04AABC1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0860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6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F4A18-0BA0-47CC-A006-9112B861AA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47285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B0A0E-92D9-4789-AE65-0990C0E68B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0353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8EB3F-29ED-49A7-A21B-55151C0BD1E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1485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2511D-C436-4284-8DAC-E8B5B60BA3D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3914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A4FD-3D88-449F-B271-656E3AAF3F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5897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9FD63-3C8C-4891-B606-88E5B100629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8290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9A965-C286-4B78-B503-E085E7A0F77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948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8616-39A2-49BF-8F53-000FD679CCF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01930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09231-5079-46B4-9B51-F8812DFE57C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1472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E27D9-957B-42B7-A2A3-440FEE33EF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4143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7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1" y="227014"/>
            <a:ext cx="9969500" cy="5868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CD5DB-A741-464C-9799-5C0D8F675BC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93670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1CF6-C85E-4061-B61F-ABB10526C35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A6797-7237-4A75-8D76-37AE04AABC1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09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F4A18-0BA0-47CC-A006-9112B861AA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6380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B0A0E-92D9-4789-AE65-0990C0E68B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0574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8EB3F-29ED-49A7-A21B-55151C0BD1E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69707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2511D-C436-4284-8DAC-E8B5B60BA3D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200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A4FD-3D88-449F-B271-656E3AAF3F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99603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9FD63-3C8C-4891-B606-88E5B100629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757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9A965-C286-4B78-B503-E085E7A0F77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8088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7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8616-39A2-49BF-8F53-000FD679CCF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99623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09231-5079-46B4-9B51-F8812DFE57C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1031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E27D9-957B-42B7-A2A3-440FEE33EF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11845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1" y="227014"/>
            <a:ext cx="9969500" cy="5868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CD5DB-A741-464C-9799-5C0D8F675BC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56785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>
          <a:xfrm>
            <a:off x="402168" y="6242051"/>
            <a:ext cx="2377017" cy="474663"/>
          </a:xfrm>
        </p:spPr>
        <p:txBody>
          <a:bodyPr/>
          <a:lstStyle>
            <a:lvl1pPr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B1CF6-C85E-4061-B61F-ABB10526C35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AA6797-7237-4A75-8D76-37AE04AABC11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7603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F4A18-0BA0-47CC-A006-9112B861AA9D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2448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B0A0E-92D9-4789-AE65-0990C0E68BE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2192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8EB3F-29ED-49A7-A21B-55151C0BD1E2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0281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2511D-C436-4284-8DAC-E8B5B60BA3D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220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1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DA4FD-3D88-449F-B271-656E3AAF3F4B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30184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9FD63-3C8C-4891-B606-88E5B100629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4038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9A965-C286-4B78-B503-E085E7A0F77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54241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8616-39A2-49BF-8F53-000FD679CCF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8696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109231-5079-46B4-9B51-F8812DFE57C0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27318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E27D9-957B-42B7-A2A3-440FEE33EF1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4965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2101" y="227014"/>
            <a:ext cx="9969500" cy="5868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8818" y="6459538"/>
            <a:ext cx="2779183" cy="474662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9900" y="6248401"/>
            <a:ext cx="4607984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3201" y="6248401"/>
            <a:ext cx="2341033" cy="474663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2CD5DB-A741-464C-9799-5C0D8F675BCC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9066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D0EE-0D79-4301-885A-35AD05CB3380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49E6-FF38-4BAB-B2C5-79733B365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818" y="6459538"/>
            <a:ext cx="277918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B8ACC-C513-4013-A26B-940FEE6241E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092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3" grpId="0"/>
      <p:bldP spid="4154" grpId="0" uiExpand="1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818" y="6459538"/>
            <a:ext cx="277918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B8ACC-C513-4013-A26B-940FEE6241E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2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3" grpId="0"/>
      <p:bldP spid="4154" grpId="0" uiExpand="1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818" y="6459538"/>
            <a:ext cx="277918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B8ACC-C513-4013-A26B-940FEE6241E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3" grpId="0"/>
      <p:bldP spid="4154" grpId="0" uiExpand="1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818" y="6459538"/>
            <a:ext cx="277918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B8ACC-C513-4013-A26B-940FEE6241E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95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3" grpId="0"/>
      <p:bldP spid="4154" grpId="0" uiExpand="1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818" y="6459538"/>
            <a:ext cx="277918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EB8ACC-C513-4013-A26B-940FEE6241EE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7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3" grpId="0"/>
      <p:bldP spid="4154" grpId="0" uiExpand="1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Glznwfu9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NdYYAE3Wd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J4LXs-oDCU" TargetMode="External"/><Relationship Id="rId2" Type="http://schemas.openxmlformats.org/officeDocument/2006/relationships/hyperlink" Target="https://www.youtube.com/watch?v=4Eo7JtRA7l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bdkbCU20_M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1"/><Relationship Id="rId2" Type="http://schemas.openxmlformats.org/officeDocument/2006/relationships/image" Target="../media/image29.1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xZuCPIHv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ellular-Respiration- - Cellular  Re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19" y="1122363"/>
            <a:ext cx="6912408" cy="51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1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27217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20097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lular &lt;strong&gt;Respiration&lt;/strong&gt; (Krebs Cycle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11236"/>
            <a:ext cx="8890000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can occur with or without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A</a:t>
            </a:r>
            <a:r>
              <a:rPr lang="en-US" dirty="0" smtClean="0"/>
              <a:t>erobic- with oxygen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Anaerobic- without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-1"/>
            <a:ext cx="9324109" cy="6993081"/>
          </a:xfrm>
        </p:spPr>
      </p:pic>
    </p:spTree>
    <p:extLst>
      <p:ext uri="{BB962C8B-B14F-4D97-AF65-F5344CB8AC3E}">
        <p14:creationId xmlns:p14="http://schemas.microsoft.com/office/powerpoint/2010/main" val="503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94" y="1825625"/>
            <a:ext cx="67332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Aerobic Cellular Respiration Occurs in the Mitochondria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72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Aerobic Cellular Respiration Occurs in the Mitochondria</a:t>
            </a:r>
            <a:endParaRPr lang="en-US" sz="4000" dirty="0"/>
          </a:p>
        </p:txBody>
      </p:sp>
      <p:pic>
        <p:nvPicPr>
          <p:cNvPr id="1026" name="Picture 2" descr="Mitochondria Structural Fea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52" y="1923723"/>
            <a:ext cx="5721724" cy="60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3 Main Stages of Aerobic Cellular Respiration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Glycolysis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3) Electron Transport Chain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5" name="Picture 4" descr="What Does NGSS Say About Cells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50" y="1684338"/>
            <a:ext cx="7179515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9081654" cy="6811240"/>
          </a:xfrm>
        </p:spPr>
      </p:pic>
    </p:spTree>
    <p:extLst>
      <p:ext uri="{BB962C8B-B14F-4D97-AF65-F5344CB8AC3E}">
        <p14:creationId xmlns:p14="http://schemas.microsoft.com/office/powerpoint/2010/main" val="41594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Glycolysis “Glucose Splitting”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8" y="203825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Main objective: splits glucose into pyruvic acid and makes ATP</a:t>
            </a:r>
          </a:p>
          <a:p>
            <a:endParaRPr lang="en-US" dirty="0" smtClean="0"/>
          </a:p>
          <a:p>
            <a:r>
              <a:rPr lang="en-US" dirty="0" smtClean="0"/>
              <a:t>Location: cytoplasm</a:t>
            </a:r>
          </a:p>
          <a:p>
            <a:endParaRPr lang="en-US" dirty="0" smtClean="0"/>
          </a:p>
          <a:p>
            <a:r>
              <a:rPr lang="en-US" dirty="0" smtClean="0"/>
              <a:t>Reactants: glucose, ADP</a:t>
            </a:r>
          </a:p>
          <a:p>
            <a:endParaRPr lang="en-US" dirty="0"/>
          </a:p>
          <a:p>
            <a:r>
              <a:rPr lang="en-US" dirty="0" smtClean="0"/>
              <a:t>Products: ATP and NADH</a:t>
            </a:r>
          </a:p>
          <a:p>
            <a:pPr marL="0" indent="0">
              <a:buNone/>
            </a:pPr>
            <a:r>
              <a:rPr lang="en-US" dirty="0" smtClean="0"/>
              <a:t>**Uses 2 ATPs but produces 4 ATP---- 2 net ATPs produced!!!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788" y="1140897"/>
            <a:ext cx="4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https://www.youtube.com/watch?v=EfGlznwfu9U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18556"/>
            <a:ext cx="9434945" cy="7076209"/>
          </a:xfrm>
        </p:spPr>
      </p:pic>
    </p:spTree>
    <p:extLst>
      <p:ext uri="{BB962C8B-B14F-4D97-AF65-F5344CB8AC3E}">
        <p14:creationId xmlns:p14="http://schemas.microsoft.com/office/powerpoint/2010/main" val="31334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Converts pyruvate to Acetyl CoA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*** requires oxygen!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12948" r="-1"/>
          <a:stretch/>
        </p:blipFill>
        <p:spPr>
          <a:xfrm>
            <a:off x="6037728" y="2447365"/>
            <a:ext cx="6154271" cy="40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hen you realize Photosynthesis and Cellular Respiration are opposites - |  Make a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4" y="739588"/>
            <a:ext cx="5867670" cy="54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1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3" y="-32544"/>
            <a:ext cx="10515600" cy="1325563"/>
          </a:xfrm>
        </p:spPr>
        <p:txBody>
          <a:bodyPr/>
          <a:lstStyle/>
          <a:p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r>
              <a:rPr lang="en-US" dirty="0"/>
              <a:t> (AKA Citric Acid Cycle)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8" y="1293019"/>
            <a:ext cx="10515600" cy="4351338"/>
          </a:xfrm>
        </p:spPr>
        <p:txBody>
          <a:bodyPr/>
          <a:lstStyle/>
          <a:p>
            <a:r>
              <a:rPr lang="en-US" dirty="0" smtClean="0"/>
              <a:t>Requires oxygen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Occurs in the matrix of the mitochondria</a:t>
            </a:r>
            <a:endParaRPr lang="en-US" dirty="0"/>
          </a:p>
          <a:p>
            <a:r>
              <a:rPr lang="en-US" dirty="0" smtClean="0"/>
              <a:t>Main objective: To make high energy molecules to send to the Electron Transport Chain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&lt;strong&gt;Krebs cycle&lt;/strong&gt; - The School of Biomedical Sciences Wik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54" y="3242477"/>
            <a:ext cx="4190720" cy="3615523"/>
          </a:xfrm>
          <a:prstGeom prst="rect">
            <a:avLst/>
          </a:prstGeom>
        </p:spPr>
      </p:pic>
      <p:pic>
        <p:nvPicPr>
          <p:cNvPr id="4098" name="Picture 2" descr="https://quizizz.com/_media/quizzes/L2FwcGhvc3RpbmdfcHJvZC9ibG9icy9BRW5CMlVxbndxMS1rODRqYVRXRUpYLTNGQkxsLXFxYjIyZ3lIZFFKSEVMWUNnbE9zQ1h1cUJpR0R5MW5HcWRaMGhpako2TW9sR2hfYmhvM08xbTNKMDZocUx5ZjhLWExYQS5jR0hVbEJpVGRTdF9sd2hY_200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" y="3684430"/>
            <a:ext cx="2994211" cy="29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Location: mitochondria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Reactants:						Products:</a:t>
            </a:r>
          </a:p>
          <a:p>
            <a:pPr marL="0" indent="0">
              <a:buNone/>
            </a:pPr>
            <a:r>
              <a:rPr lang="en-US" dirty="0" smtClean="0"/>
              <a:t>Acetyl CoA</a:t>
            </a:r>
          </a:p>
          <a:p>
            <a:pPr marL="0" indent="0">
              <a:buNone/>
            </a:pPr>
            <a:r>
              <a:rPr lang="en-US" dirty="0" smtClean="0"/>
              <a:t>ADP+ P						ATP</a:t>
            </a:r>
          </a:p>
          <a:p>
            <a:pPr marL="0" indent="0">
              <a:buNone/>
            </a:pPr>
            <a:r>
              <a:rPr lang="en-US" dirty="0" smtClean="0"/>
              <a:t>NAD							NADH- goes to ETC</a:t>
            </a:r>
          </a:p>
          <a:p>
            <a:pPr marL="0" indent="0">
              <a:buNone/>
            </a:pPr>
            <a:r>
              <a:rPr lang="en-US" dirty="0" smtClean="0"/>
              <a:t>FAD							FADH2-goes to ETC</a:t>
            </a:r>
          </a:p>
          <a:p>
            <a:pPr marL="0" indent="0">
              <a:buNone/>
            </a:pPr>
            <a:r>
              <a:rPr lang="en-US" dirty="0" smtClean="0"/>
              <a:t>Oxygen                                                                  **CO2- breathed 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4061" y="704740"/>
            <a:ext cx="5054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https://www.youtube.com/watch?v=0NdYYAE3Wd0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0" y="154925"/>
            <a:ext cx="10231583" cy="7673687"/>
          </a:xfrm>
        </p:spPr>
      </p:pic>
    </p:spTree>
    <p:extLst>
      <p:ext uri="{BB962C8B-B14F-4D97-AF65-F5344CB8AC3E}">
        <p14:creationId xmlns:p14="http://schemas.microsoft.com/office/powerpoint/2010/main" val="4122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 (ETC)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Location: mitochondria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Main objective: To make lots of ATP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Reactants:						Products:</a:t>
            </a:r>
          </a:p>
          <a:p>
            <a:pPr marL="0" indent="0">
              <a:buNone/>
            </a:pPr>
            <a:r>
              <a:rPr lang="en-US" dirty="0" smtClean="0"/>
              <a:t>ADP+ P						34 ATP!!!</a:t>
            </a:r>
          </a:p>
          <a:p>
            <a:pPr marL="0" indent="0">
              <a:buNone/>
            </a:pPr>
            <a:r>
              <a:rPr lang="en-US" dirty="0" smtClean="0"/>
              <a:t>NADH							NAD</a:t>
            </a:r>
          </a:p>
          <a:p>
            <a:pPr marL="0" indent="0">
              <a:buNone/>
            </a:pPr>
            <a:r>
              <a:rPr lang="en-US" dirty="0" smtClean="0"/>
              <a:t>FADH2						FADH</a:t>
            </a:r>
          </a:p>
          <a:p>
            <a:pPr marL="0" indent="0">
              <a:buNone/>
            </a:pPr>
            <a:r>
              <a:rPr lang="en-US" dirty="0" smtClean="0"/>
              <a:t>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15094"/>
            <a:ext cx="9351818" cy="7013864"/>
          </a:xfrm>
        </p:spPr>
      </p:pic>
    </p:spTree>
    <p:extLst>
      <p:ext uri="{BB962C8B-B14F-4D97-AF65-F5344CB8AC3E}">
        <p14:creationId xmlns:p14="http://schemas.microsoft.com/office/powerpoint/2010/main" val="36219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Totals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915357"/>
              </p:ext>
            </p:extLst>
          </p:nvPr>
        </p:nvGraphicFramePr>
        <p:xfrm>
          <a:off x="838200" y="1825625"/>
          <a:ext cx="10317480" cy="364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740">
                  <a:extLst>
                    <a:ext uri="{9D8B030D-6E8A-4147-A177-3AD203B41FA5}">
                      <a16:colId xmlns:a16="http://schemas.microsoft.com/office/drawing/2014/main" val="524810512"/>
                    </a:ext>
                  </a:extLst>
                </a:gridCol>
                <a:gridCol w="5158740">
                  <a:extLst>
                    <a:ext uri="{9D8B030D-6E8A-4147-A177-3AD203B41FA5}">
                      <a16:colId xmlns:a16="http://schemas.microsoft.com/office/drawing/2014/main" val="757190701"/>
                    </a:ext>
                  </a:extLst>
                </a:gridCol>
              </a:tblGrid>
              <a:tr h="911928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Produced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12451"/>
                  </a:ext>
                </a:extLst>
              </a:tr>
              <a:tr h="911928">
                <a:tc>
                  <a:txBody>
                    <a:bodyPr/>
                    <a:lstStyle/>
                    <a:p>
                      <a:r>
                        <a:rPr lang="en-US" dirty="0" smtClean="0"/>
                        <a:t>Glycolysis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62454"/>
                  </a:ext>
                </a:extLst>
              </a:tr>
              <a:tr h="9119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Kreb’s</a:t>
                      </a:r>
                      <a:r>
                        <a:rPr lang="en-US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25445"/>
                  </a:ext>
                </a:extLst>
              </a:tr>
              <a:tr h="911928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Transport</a:t>
                      </a:r>
                      <a:r>
                        <a:rPr lang="en-US" baseline="0" dirty="0" smtClean="0"/>
                        <a:t> Chain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www.youtube.com/watch?v=4Eo7JtRA7lg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https://www.youtube.com/watch?v=7J4LXs-oDCU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Anaerobic Respiration</a:t>
            </a:r>
            <a:endParaRPr lang="en-US" alt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Does not require oxygen</a:t>
            </a:r>
          </a:p>
          <a:p>
            <a:r>
              <a:rPr lang="en-US" altLang="en-US" dirty="0" smtClean="0"/>
              <a:t>Starts with Glycolysis!</a:t>
            </a:r>
            <a:endParaRPr lang="en-US" altLang="en-US" dirty="0"/>
          </a:p>
          <a:p>
            <a:pPr>
              <a:buFontTx/>
              <a:buNone/>
            </a:pPr>
            <a:r>
              <a:rPr lang="en-US" dirty="0">
                <a:hlinkClick r:id="rId2"/>
              </a:rPr>
              <a:t>https://www.youtube.com/watch?v=YbdkbCU20_M</a:t>
            </a:r>
            <a:endParaRPr lang="en-US" altLang="en-US" dirty="0"/>
          </a:p>
          <a:p>
            <a:r>
              <a:rPr lang="en-US" altLang="en-US" dirty="0" smtClean="0"/>
              <a:t>After glycolysis, fermentation occurs to regenerate NAD+</a:t>
            </a:r>
            <a:endParaRPr lang="en-US" altLang="en-US" dirty="0"/>
          </a:p>
          <a:p>
            <a:pPr lvl="1"/>
            <a:r>
              <a:rPr lang="en-US" altLang="en-US" dirty="0"/>
              <a:t>Two Types</a:t>
            </a:r>
          </a:p>
          <a:p>
            <a:pPr lvl="2"/>
            <a:r>
              <a:rPr lang="en-US" altLang="en-US" dirty="0"/>
              <a:t>Lactic Acid Fermentation</a:t>
            </a:r>
          </a:p>
          <a:p>
            <a:pPr lvl="2"/>
            <a:r>
              <a:rPr lang="en-US" altLang="en-US" dirty="0"/>
              <a:t>Alcoholic Fermentation</a:t>
            </a:r>
          </a:p>
        </p:txBody>
      </p:sp>
    </p:spTree>
    <p:extLst>
      <p:ext uri="{BB962C8B-B14F-4D97-AF65-F5344CB8AC3E}">
        <p14:creationId xmlns:p14="http://schemas.microsoft.com/office/powerpoint/2010/main" val="14006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assets.sutori.com/user-uploads/image/09e71db4-a594-4ab5-a02c-f5771edcd4f7/2d32790b195025dead12e9ac62ad1d5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83" y="698776"/>
            <a:ext cx="4040450" cy="61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81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glycolysis, fermentation regenerates NAD+ to be used in another glycolysis cycle.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5" name="Picture 4" descr="2. 30: &lt;strong&gt;Fermentation&lt;/strong&gt; - Biology LibreTex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459"/>
            <a:ext cx="5265705" cy="1948310"/>
          </a:xfrm>
          <a:prstGeom prst="rect">
            <a:avLst/>
          </a:prstGeom>
        </p:spPr>
      </p:pic>
      <p:pic>
        <p:nvPicPr>
          <p:cNvPr id="6" name="Picture 5" descr="15.3: &lt;strong&gt;Lactic Acid Fermentation&lt;/strong&gt; - Chemistry LibreTex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83" y="4329459"/>
            <a:ext cx="5265702" cy="19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81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 uses the oxygen produced by photosynthesis!!</a:t>
            </a:r>
            <a:endParaRPr lang="en-US" dirty="0"/>
          </a:p>
        </p:txBody>
      </p:sp>
      <p:pic>
        <p:nvPicPr>
          <p:cNvPr id="3074" name="Picture 2" descr="https://quizizz.com/_media/quizzes/a6ac6d02-4abc-4f9d-bd5d-5f812d12c2e0_200_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0" y="2191869"/>
            <a:ext cx="4303059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50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Lactic Acid Fermentation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bacteria, plants and most </a:t>
            </a:r>
            <a:r>
              <a:rPr lang="en-US" altLang="en-US" dirty="0" smtClean="0"/>
              <a:t>animals</a:t>
            </a:r>
          </a:p>
          <a:p>
            <a:r>
              <a:rPr lang="en-US" altLang="en-US" dirty="0"/>
              <a:t>Steps:</a:t>
            </a:r>
          </a:p>
          <a:p>
            <a:pPr marL="0" indent="0">
              <a:buNone/>
            </a:pPr>
            <a:r>
              <a:rPr lang="en-US" altLang="en-US" dirty="0"/>
              <a:t>	1) </a:t>
            </a:r>
            <a:r>
              <a:rPr lang="en-US" altLang="en-US" dirty="0" smtClean="0"/>
              <a:t>Glycolysis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2) Fermentation: pyruvate is </a:t>
            </a:r>
            <a:r>
              <a:rPr lang="en-US" altLang="en-US" dirty="0" smtClean="0"/>
              <a:t>broken </a:t>
            </a:r>
            <a:r>
              <a:rPr lang="en-US" altLang="en-US" dirty="0"/>
              <a:t>down into </a:t>
            </a:r>
            <a:r>
              <a:rPr lang="en-US" altLang="en-US" dirty="0" smtClean="0"/>
              <a:t>	lactic acid and NAD is produced</a:t>
            </a: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Sometimes happens in your muscles, cramps-----Exercise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9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002" name="Picture 2" descr="modlacticacidfer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1601"/>
            <a:ext cx="7467600" cy="3776663"/>
          </a:xfrm>
        </p:spPr>
      </p:pic>
    </p:spTree>
    <p:extLst>
      <p:ext uri="{BB962C8B-B14F-4D97-AF65-F5344CB8AC3E}">
        <p14:creationId xmlns:p14="http://schemas.microsoft.com/office/powerpoint/2010/main" val="4600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6" y="227014"/>
            <a:ext cx="7477125" cy="763587"/>
          </a:xfrm>
        </p:spPr>
        <p:txBody>
          <a:bodyPr/>
          <a:lstStyle/>
          <a:p>
            <a:r>
              <a:rPr lang="en-US" altLang="en-US"/>
              <a:t>Alcoholic Fermentation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7525" y="1143000"/>
            <a:ext cx="7386638" cy="5257800"/>
          </a:xfrm>
        </p:spPr>
        <p:txBody>
          <a:bodyPr/>
          <a:lstStyle/>
          <a:p>
            <a:r>
              <a:rPr lang="en-US" altLang="en-US" dirty="0"/>
              <a:t>Bacteria and fungi (yeast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 smtClean="0"/>
              <a:t>Steps:</a:t>
            </a:r>
          </a:p>
          <a:p>
            <a:pPr marL="0" indent="0">
              <a:buNone/>
            </a:pPr>
            <a:r>
              <a:rPr lang="en-US" altLang="en-US" dirty="0" smtClean="0"/>
              <a:t>	1</a:t>
            </a:r>
            <a:r>
              <a:rPr lang="en-US" altLang="en-US" dirty="0"/>
              <a:t>) </a:t>
            </a:r>
            <a:r>
              <a:rPr lang="en-US" altLang="en-US" dirty="0" smtClean="0"/>
              <a:t>Glycolysis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2) Fermentation: pyruvate is 	broken down into ethyl alcohol and 	</a:t>
            </a:r>
            <a:r>
              <a:rPr lang="en-US" altLang="en-US" dirty="0" smtClean="0"/>
              <a:t>CO2 and NAD is produced</a:t>
            </a:r>
          </a:p>
          <a:p>
            <a:r>
              <a:rPr lang="en-US" altLang="en-US" dirty="0" smtClean="0"/>
              <a:t>Main byproduct: Alcohol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Process </a:t>
            </a:r>
            <a:r>
              <a:rPr lang="en-US" altLang="en-US" dirty="0"/>
              <a:t>used to form beer, wine, and other alcoholic beverages</a:t>
            </a:r>
          </a:p>
          <a:p>
            <a:r>
              <a:rPr lang="en-US" altLang="en-US" dirty="0"/>
              <a:t>Also used to raise dough, bread</a:t>
            </a:r>
          </a:p>
        </p:txBody>
      </p:sp>
    </p:spTree>
    <p:extLst>
      <p:ext uri="{BB962C8B-B14F-4D97-AF65-F5344CB8AC3E}">
        <p14:creationId xmlns:p14="http://schemas.microsoft.com/office/powerpoint/2010/main" val="3875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56A28-BE51-4B9C-8804-B3167F8B6281}" type="datetime4"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December 15, 2020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22" name="Picture 2" descr="modalcoholicfer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46188"/>
            <a:ext cx="7461250" cy="4164012"/>
          </a:xfrm>
        </p:spPr>
      </p:pic>
    </p:spTree>
    <p:extLst>
      <p:ext uri="{BB962C8B-B14F-4D97-AF65-F5344CB8AC3E}">
        <p14:creationId xmlns:p14="http://schemas.microsoft.com/office/powerpoint/2010/main" val="23135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126480"/>
            <a:ext cx="488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https://www.youtube.com/watch?v=V_xZuCPIHvk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99" y="609093"/>
            <a:ext cx="9204710" cy="6903533"/>
          </a:xfrm>
        </p:spPr>
      </p:pic>
    </p:spTree>
    <p:extLst>
      <p:ext uri="{BB962C8B-B14F-4D97-AF65-F5344CB8AC3E}">
        <p14:creationId xmlns:p14="http://schemas.microsoft.com/office/powerpoint/2010/main" val="206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70512"/>
            <a:ext cx="8415001" cy="6311251"/>
          </a:xfrm>
        </p:spPr>
      </p:pic>
    </p:spTree>
    <p:extLst>
      <p:ext uri="{BB962C8B-B14F-4D97-AF65-F5344CB8AC3E}">
        <p14:creationId xmlns:p14="http://schemas.microsoft.com/office/powerpoint/2010/main" val="40774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03"/>
            <a:ext cx="9434945" cy="7076209"/>
          </a:xfrm>
        </p:spPr>
      </p:pic>
      <p:sp>
        <p:nvSpPr>
          <p:cNvPr id="3" name="TextBox 2"/>
          <p:cNvSpPr txBox="1"/>
          <p:nvPr/>
        </p:nvSpPr>
        <p:spPr>
          <a:xfrm>
            <a:off x="483327" y="3220135"/>
            <a:ext cx="995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ATP is </a:t>
            </a:r>
            <a:r>
              <a:rPr lang="en-US" sz="3200" u="sng" dirty="0" smtClean="0"/>
              <a:t>adenosine triphosphate </a:t>
            </a:r>
            <a:r>
              <a:rPr lang="en-US" sz="3200" dirty="0" smtClean="0"/>
              <a:t>and is like a charged battery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3327" y="3918857"/>
            <a:ext cx="6884124" cy="48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327" y="3804910"/>
            <a:ext cx="11696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ADP is called </a:t>
            </a:r>
            <a:r>
              <a:rPr lang="en-US" sz="3200" u="sng" dirty="0" smtClean="0"/>
              <a:t>adenosine diphosphate </a:t>
            </a:r>
            <a:r>
              <a:rPr lang="en-US" sz="3200" dirty="0" smtClean="0"/>
              <a:t>and is like an uncharged battery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224198"/>
            <a:ext cx="9178637" cy="6883978"/>
          </a:xfrm>
        </p:spPr>
      </p:pic>
    </p:spTree>
    <p:extLst>
      <p:ext uri="{BB962C8B-B14F-4D97-AF65-F5344CB8AC3E}">
        <p14:creationId xmlns:p14="http://schemas.microsoft.com/office/powerpoint/2010/main" val="2634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118557"/>
            <a:ext cx="10571019" cy="7928265"/>
          </a:xfrm>
        </p:spPr>
      </p:pic>
    </p:spTree>
    <p:extLst>
      <p:ext uri="{BB962C8B-B14F-4D97-AF65-F5344CB8AC3E}">
        <p14:creationId xmlns:p14="http://schemas.microsoft.com/office/powerpoint/2010/main" val="2787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mono">
  <a:themeElements>
    <a:clrScheme name="Kimono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imono">
  <a:themeElements>
    <a:clrScheme name="Kimono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imono">
  <a:themeElements>
    <a:clrScheme name="Kimono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Kimono">
  <a:themeElements>
    <a:clrScheme name="Kimono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imono">
  <a:themeElements>
    <a:clrScheme name="Kimono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295</Words>
  <Application>Microsoft Office PowerPoint</Application>
  <PresentationFormat>Widescreen</PresentationFormat>
  <Paragraphs>100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Kimono</vt:lpstr>
      <vt:lpstr>1_Kimono</vt:lpstr>
      <vt:lpstr>2_Kimono</vt:lpstr>
      <vt:lpstr>3_Kimono</vt:lpstr>
      <vt:lpstr>4_Kimono</vt:lpstr>
      <vt:lpstr>PowerPoint Presentation</vt:lpstr>
      <vt:lpstr>PowerPoint Presentation</vt:lpstr>
      <vt:lpstr>Cellular respiration uses the oxygen produced by photosynthesis!!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Respiration can occur with or without oxygen</vt:lpstr>
      <vt:lpstr>PowerPoint Presentation</vt:lpstr>
      <vt:lpstr>Aerobic Cellular Respiration Occurs in the Mitochondria</vt:lpstr>
      <vt:lpstr>Aerobic Cellular Respiration Occurs in the Mitochondria</vt:lpstr>
      <vt:lpstr>The 3 Main Stages of Aerobic Cellular Respiration</vt:lpstr>
      <vt:lpstr>PowerPoint Presentation</vt:lpstr>
      <vt:lpstr>Glycolysis “Glucose Splitting”</vt:lpstr>
      <vt:lpstr>PowerPoint Presentation</vt:lpstr>
      <vt:lpstr>Intermediate Reaction</vt:lpstr>
      <vt:lpstr>Kreb’s Cycle (AKA Citric Acid Cycle)</vt:lpstr>
      <vt:lpstr>Kreb’s Cycle</vt:lpstr>
      <vt:lpstr>PowerPoint Presentation</vt:lpstr>
      <vt:lpstr>Electron Transport Chain (ETC)</vt:lpstr>
      <vt:lpstr>PowerPoint Presentation</vt:lpstr>
      <vt:lpstr>ATP Totals</vt:lpstr>
      <vt:lpstr>Review Videos</vt:lpstr>
      <vt:lpstr>Anaerobic Respiration</vt:lpstr>
      <vt:lpstr>PowerPoint Presentation</vt:lpstr>
      <vt:lpstr>Fermentation</vt:lpstr>
      <vt:lpstr>Lactic Acid Fermentation</vt:lpstr>
      <vt:lpstr>PowerPoint Presentation</vt:lpstr>
      <vt:lpstr>Alcoholic Fermentation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Merritt</dc:creator>
  <cp:lastModifiedBy>Rebecca Merritt</cp:lastModifiedBy>
  <cp:revision>72</cp:revision>
  <cp:lastPrinted>2019-12-05T15:34:49Z</cp:lastPrinted>
  <dcterms:created xsi:type="dcterms:W3CDTF">2017-11-13T14:07:47Z</dcterms:created>
  <dcterms:modified xsi:type="dcterms:W3CDTF">2020-12-15T16:53:55Z</dcterms:modified>
</cp:coreProperties>
</file>