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59" r:id="rId3"/>
    <p:sldId id="281" r:id="rId4"/>
    <p:sldId id="282" r:id="rId5"/>
    <p:sldId id="283" r:id="rId6"/>
    <p:sldId id="284" r:id="rId7"/>
    <p:sldId id="262" r:id="rId8"/>
    <p:sldId id="263" r:id="rId9"/>
    <p:sldId id="265" r:id="rId10"/>
    <p:sldId id="289" r:id="rId11"/>
    <p:sldId id="290" r:id="rId12"/>
    <p:sldId id="292" r:id="rId13"/>
    <p:sldId id="293" r:id="rId14"/>
    <p:sldId id="294" r:id="rId15"/>
    <p:sldId id="296" r:id="rId16"/>
    <p:sldId id="297" r:id="rId17"/>
    <p:sldId id="299" r:id="rId18"/>
    <p:sldId id="300" r:id="rId19"/>
    <p:sldId id="304" r:id="rId20"/>
    <p:sldId id="320" r:id="rId21"/>
    <p:sldId id="306" r:id="rId22"/>
    <p:sldId id="321" r:id="rId23"/>
    <p:sldId id="322" r:id="rId24"/>
    <p:sldId id="310" r:id="rId25"/>
    <p:sldId id="311" r:id="rId26"/>
    <p:sldId id="312" r:id="rId27"/>
    <p:sldId id="323" r:id="rId28"/>
    <p:sldId id="31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31" autoAdjust="0"/>
  </p:normalViewPr>
  <p:slideViewPr>
    <p:cSldViewPr>
      <p:cViewPr varScale="1">
        <p:scale>
          <a:sx n="60" d="100"/>
          <a:sy n="60" d="100"/>
        </p:scale>
        <p:origin x="16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450B4-29E7-4D20-A87B-02F548EAD0B1}" type="datetimeFigureOut">
              <a:rPr lang="en-US" smtClean="0"/>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F4E54-547F-45AD-AFDD-1314BF84D708}" type="slidenum">
              <a:rPr lang="en-US" smtClean="0"/>
              <a:t>‹#›</a:t>
            </a:fld>
            <a:endParaRPr lang="en-US"/>
          </a:p>
        </p:txBody>
      </p:sp>
    </p:spTree>
    <p:extLst>
      <p:ext uri="{BB962C8B-B14F-4D97-AF65-F5344CB8AC3E}">
        <p14:creationId xmlns:p14="http://schemas.microsoft.com/office/powerpoint/2010/main" val="231563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b="1" dirty="0">
              <a:latin typeface="Calibri" charset="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7AE814E-CC8D-4C30-8E3A-4CEAD6F59BC7}" type="slidenum">
              <a:rPr lang="en-US" altLang="en-US"/>
              <a:pPr eaLnBrk="1" hangingPunct="1">
                <a:spcBef>
                  <a:spcPct val="0"/>
                </a:spcBef>
              </a:pPr>
              <a:t>10</a:t>
            </a:fld>
            <a:endParaRPr lang="en-US" alt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8838" lvl="1" indent="-401638" eaLnBrk="1" hangingPunct="1">
              <a:buSzPct val="75000"/>
              <a:buFont typeface="Wingdings" charset="0"/>
              <a:buChar char="q"/>
            </a:pPr>
            <a:endParaRPr lang="en-US" dirty="0" smtClean="0">
              <a:latin typeface="Tahoma"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2F7F4E54-547F-45AD-AFDD-1314BF84D708}" type="slidenum">
              <a:rPr lang="en-US" smtClean="0"/>
              <a:t>11</a:t>
            </a:fld>
            <a:endParaRPr lang="en-US"/>
          </a:p>
        </p:txBody>
      </p:sp>
    </p:spTree>
    <p:extLst>
      <p:ext uri="{BB962C8B-B14F-4D97-AF65-F5344CB8AC3E}">
        <p14:creationId xmlns:p14="http://schemas.microsoft.com/office/powerpoint/2010/main" val="61924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8D2A281-181A-4654-A6E6-556969572EA4}" type="slidenum">
              <a:rPr lang="en-US" altLang="en-US"/>
              <a:pPr eaLnBrk="1" hangingPunct="1">
                <a:spcBef>
                  <a:spcPct val="0"/>
                </a:spcBef>
              </a:pPr>
              <a:t>12</a:t>
            </a:fld>
            <a:endParaRPr lang="en-US" alt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8F53E0C-CBC9-4EA8-B6E0-55869BF7C022}" type="slidenum">
              <a:rPr lang="en-US" altLang="en-US"/>
              <a:pPr eaLnBrk="1" hangingPunct="1">
                <a:spcBef>
                  <a:spcPct val="0"/>
                </a:spcBef>
              </a:pPr>
              <a:t>13</a:t>
            </a:fld>
            <a:endParaRPr lang="en-US" alt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Arial" pitchFamily="34" charset="0"/>
              </a:rPr>
              <a:t>FIGURE 18-26 (part 2) Becoming thicker and sturdier: secondary growth.</a:t>
            </a:r>
          </a:p>
          <a:p>
            <a:pPr eaLnBrk="1" hangingPunct="1">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BB96E55-D53E-437A-8114-9C7DAF3ED326}" type="slidenum">
              <a:rPr lang="en-US" altLang="en-US"/>
              <a:pPr eaLnBrk="1" hangingPunct="1">
                <a:spcBef>
                  <a:spcPct val="0"/>
                </a:spcBef>
              </a:pPr>
              <a:t>14</a:t>
            </a:fld>
            <a:endParaRPr lang="en-US" alt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Arial" pitchFamily="34" charset="0"/>
              </a:rPr>
              <a:t>FIGURE 18-26 (part 3) Becoming thicker and sturdier: secondary growth.</a:t>
            </a:r>
          </a:p>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FEA8C30-4D22-498E-9BD1-38C0134DBC0F}" type="slidenum">
              <a:rPr lang="en-US" altLang="en-US"/>
              <a:pPr eaLnBrk="1" hangingPunct="1">
                <a:spcBef>
                  <a:spcPct val="0"/>
                </a:spcBef>
              </a:pPr>
              <a:t>15</a:t>
            </a:fld>
            <a:endParaRPr lang="en-US" alt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Arial" pitchFamily="34" charset="0"/>
              </a:rPr>
              <a:t>FIGURE 18-27 (part 1) Cross section of a tree trunk.</a:t>
            </a:r>
            <a:r>
              <a:rPr lang="en-US" altLang="en-US" smtClean="0">
                <a:latin typeface="Arial" pitchFamily="34" charset="0"/>
              </a:rPr>
              <a:t> Most of the cells are secondary xylem, also known as wood, and are dead. Secondary growth occurs in a ring called the vascular cambium, a lateral meristem, which produces new xylem on the inside and new phloem to the outside.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8B23CFF-264E-4253-984C-D8522995D499}" type="slidenum">
              <a:rPr lang="en-US" altLang="en-US"/>
              <a:pPr eaLnBrk="1" hangingPunct="1">
                <a:spcBef>
                  <a:spcPct val="0"/>
                </a:spcBef>
              </a:pPr>
              <a:t>17</a:t>
            </a:fld>
            <a:endParaRPr lang="en-US" alt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Arial" pitchFamily="34" charset="0"/>
              </a:rPr>
              <a:t>FIGURE 18-27 (part 2) Cross section of a tree trunk.</a:t>
            </a:r>
            <a:r>
              <a:rPr lang="en-US" altLang="en-US" smtClean="0">
                <a:latin typeface="Arial" pitchFamily="34" charset="0"/>
              </a:rPr>
              <a:t> Most of the cells are secondary xylem, also known as wood, and are dead. Secondary growth occurs in a ring called the vascular cambium, a lateral meristem, which produces new xylem on the inside and new phloem to the outside.</a:t>
            </a:r>
          </a:p>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900" dirty="0" err="1" smtClean="0"/>
              <a:t>Ans</a:t>
            </a:r>
            <a:r>
              <a:rPr lang="en-US" altLang="en-US" sz="900" smtClean="0"/>
              <a:t>: D</a:t>
            </a:r>
            <a:endParaRPr lang="en-US" altLang="en-US" sz="900" dirty="0"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6716CA0-717D-4833-955E-BDC7650DD244}"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73997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Ans</a:t>
            </a:r>
            <a:r>
              <a:rPr lang="en-US" dirty="0" smtClean="0"/>
              <a:t>: B</a:t>
            </a:r>
            <a:endParaRPr lang="en-US" dirty="0"/>
          </a:p>
        </p:txBody>
      </p:sp>
      <p:sp>
        <p:nvSpPr>
          <p:cNvPr id="4" name="Slide Number Placeholder 3"/>
          <p:cNvSpPr>
            <a:spLocks noGrp="1"/>
          </p:cNvSpPr>
          <p:nvPr>
            <p:ph type="sldNum" sz="quarter" idx="10"/>
          </p:nvPr>
        </p:nvSpPr>
        <p:spPr/>
        <p:txBody>
          <a:bodyPr/>
          <a:lstStyle/>
          <a:p>
            <a:fld id="{2F7F4E54-547F-45AD-AFDD-1314BF84D708}" type="slidenum">
              <a:rPr lang="en-US" smtClean="0"/>
              <a:t>22</a:t>
            </a:fld>
            <a:endParaRPr lang="en-US"/>
          </a:p>
        </p:txBody>
      </p:sp>
    </p:spTree>
    <p:extLst>
      <p:ext uri="{BB962C8B-B14F-4D97-AF65-F5344CB8AC3E}">
        <p14:creationId xmlns:p14="http://schemas.microsoft.com/office/powerpoint/2010/main" val="2905237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err="1" smtClean="0"/>
              <a:t>Ans</a:t>
            </a:r>
            <a:r>
              <a:rPr lang="en-US" altLang="en-US" dirty="0" smtClean="0"/>
              <a:t>: 1982</a:t>
            </a:r>
          </a:p>
        </p:txBody>
      </p:sp>
      <p:sp>
        <p:nvSpPr>
          <p:cNvPr id="634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AF01AF4-03AE-4361-9A43-60292684A9CD}"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216217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Calibri" charset="0"/>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3103338-3ED3-4B3B-A386-DCC4BA530FD1}" type="slidenum">
              <a:rPr lang="en-US" altLang="en-US"/>
              <a:pPr eaLnBrk="1" hangingPunct="1">
                <a:spcBef>
                  <a:spcPct val="0"/>
                </a:spcBef>
              </a:pPr>
              <a:t>24</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Timber. Houses, buildings, ships, firewood, fuel etc</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F76DD61-1E15-4EA2-8A88-92E13AC007D9}" type="slidenum">
              <a:rPr lang="en-US" altLang="en-US"/>
              <a:pPr eaLnBrk="1" hangingPunct="1"/>
              <a:t>25</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Ans</a:t>
            </a:r>
            <a:r>
              <a:rPr lang="en-US" dirty="0" smtClean="0"/>
              <a:t>: B</a:t>
            </a:r>
            <a:endParaRPr lang="en-US" dirty="0"/>
          </a:p>
        </p:txBody>
      </p:sp>
      <p:sp>
        <p:nvSpPr>
          <p:cNvPr id="4" name="Slide Number Placeholder 3"/>
          <p:cNvSpPr>
            <a:spLocks noGrp="1"/>
          </p:cNvSpPr>
          <p:nvPr>
            <p:ph type="sldNum" sz="quarter" idx="10"/>
          </p:nvPr>
        </p:nvSpPr>
        <p:spPr/>
        <p:txBody>
          <a:bodyPr/>
          <a:lstStyle/>
          <a:p>
            <a:fld id="{2F7F4E54-547F-45AD-AFDD-1314BF84D708}" type="slidenum">
              <a:rPr lang="en-US" smtClean="0"/>
              <a:t>27</a:t>
            </a:fld>
            <a:endParaRPr lang="en-US"/>
          </a:p>
        </p:txBody>
      </p:sp>
    </p:spTree>
    <p:extLst>
      <p:ext uri="{BB962C8B-B14F-4D97-AF65-F5344CB8AC3E}">
        <p14:creationId xmlns:p14="http://schemas.microsoft.com/office/powerpoint/2010/main" val="7725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US" b="1" dirty="0">
              <a:latin typeface="Calibri" charset="0"/>
              <a:ea typeface="MS PGothic" charset="0"/>
            </a:endParaRPr>
          </a:p>
          <a:p>
            <a:pPr eaLnBrk="1" hangingPunct="1"/>
            <a:r>
              <a:rPr lang="en-US" b="1" dirty="0">
                <a:latin typeface="Calibri" charset="0"/>
                <a:ea typeface="MS PGothic" charset="0"/>
              </a:rPr>
              <a:t>Figure 18-34 Girdling a tree can kill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dirty="0">
                <a:latin typeface="Calibri" charset="0"/>
                <a:ea typeface="MS PGothic" charset="0"/>
              </a:rPr>
              <a:t>Vascular plants, which we focus on in this chapter, are all organized around the same basic body plan and built up from the same three types of tissues. Leaves, stems, roots, and flowers—all consist of these tissue types</a:t>
            </a:r>
            <a:endParaRPr lang="en-US" b="1" dirty="0">
              <a:latin typeface="Calibri"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dirty="0">
              <a:latin typeface="Calibri"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dirty="0">
                <a:latin typeface="Calibri" charset="0"/>
                <a:ea typeface="MS PGothic" charset="0"/>
              </a:rPr>
              <a:t>When they are large, plants must have a system for getting nutrients to and removing waste products from all parts of the plant, from the bottommost roots to the topmost leaves. The delivery and movement of these molecules is the function of vascular tissue, which plays a role analogous to that of the circulatory system in animals.</a:t>
            </a:r>
          </a:p>
          <a:p>
            <a:pPr eaLnBrk="1" hangingPunct="1">
              <a:defRPr/>
            </a:pPr>
            <a:endParaRPr lang="en-US" dirty="0">
              <a:latin typeface="Calibri" charset="0"/>
              <a:ea typeface="MS PGothic" charset="0"/>
            </a:endParaRPr>
          </a:p>
          <a:p>
            <a:pPr>
              <a:defRPr/>
            </a:pPr>
            <a:r>
              <a:rPr lang="en-US" dirty="0">
                <a:latin typeface="Calibri" charset="0"/>
                <a:ea typeface="MS PGothic" charset="0"/>
              </a:rPr>
              <a:t>There are two parallel circulatory systems in vascular plants, each made from a different type of vascular tissue and each transporting a fluid called </a:t>
            </a:r>
            <a:r>
              <a:rPr lang="en-US" b="1" dirty="0">
                <a:latin typeface="Calibri" charset="0"/>
                <a:ea typeface="MS PGothic" charset="0"/>
              </a:rPr>
              <a:t>sap</a:t>
            </a:r>
            <a:r>
              <a:rPr lang="en-US" dirty="0">
                <a:latin typeface="Calibri" charset="0"/>
                <a:ea typeface="MS PGothic" charset="0"/>
              </a:rPr>
              <a:t>.</a:t>
            </a:r>
          </a:p>
          <a:p>
            <a:pPr>
              <a:defRPr/>
            </a:pPr>
            <a:endParaRPr lang="en-US" dirty="0">
              <a:latin typeface="Calibri" charset="0"/>
              <a:ea typeface="MS PGothic" charset="0"/>
            </a:endParaRPr>
          </a:p>
          <a:p>
            <a:pPr>
              <a:defRPr/>
            </a:pPr>
            <a:r>
              <a:rPr lang="en-US" dirty="0">
                <a:latin typeface="Calibri" charset="0"/>
                <a:ea typeface="MS PGothic" charset="0"/>
              </a:rPr>
              <a:t>One type of vascular tissue is called </a:t>
            </a:r>
            <a:r>
              <a:rPr lang="en-US" b="1" dirty="0" smtClean="0">
                <a:latin typeface="Calibri" charset="0"/>
                <a:ea typeface="MS PGothic" charset="0"/>
              </a:rPr>
              <a:t>xylem</a:t>
            </a:r>
            <a:r>
              <a:rPr lang="en-US" dirty="0" smtClean="0">
                <a:latin typeface="Calibri" charset="0"/>
                <a:ea typeface="MS PGothic" charset="0"/>
              </a:rPr>
              <a:t>, </a:t>
            </a:r>
            <a:r>
              <a:rPr lang="en-US" dirty="0">
                <a:latin typeface="Calibri" charset="0"/>
                <a:ea typeface="MS PGothic" charset="0"/>
              </a:rPr>
              <a:t>which is made of dead cells. It conducts xylem sap, containing water and dissolved minerals from the roots, to the rest of the plant body. The other vascular tissue type, called </a:t>
            </a:r>
            <a:r>
              <a:rPr lang="en-US" b="1" dirty="0" smtClean="0">
                <a:latin typeface="Calibri" charset="0"/>
                <a:ea typeface="MS PGothic" charset="0"/>
              </a:rPr>
              <a:t>phloem</a:t>
            </a:r>
            <a:r>
              <a:rPr lang="en-US" dirty="0" smtClean="0">
                <a:latin typeface="Calibri" charset="0"/>
                <a:ea typeface="MS PGothic" charset="0"/>
              </a:rPr>
              <a:t>, </a:t>
            </a:r>
            <a:r>
              <a:rPr lang="en-US" dirty="0">
                <a:latin typeface="Calibri" charset="0"/>
                <a:ea typeface="MS PGothic" charset="0"/>
              </a:rPr>
              <a:t>which is made of living cells). </a:t>
            </a:r>
            <a:r>
              <a:rPr lang="en-US" dirty="0" err="1">
                <a:latin typeface="Calibri" charset="0"/>
                <a:ea typeface="MS PGothic" charset="0"/>
              </a:rPr>
              <a:t>Phleom</a:t>
            </a:r>
            <a:r>
              <a:rPr lang="en-US" dirty="0">
                <a:latin typeface="Calibri" charset="0"/>
                <a:ea typeface="MS PGothic" charset="0"/>
              </a:rPr>
              <a:t> conducts phloem sap, consisting mostly of water but also containing sugar—the plant’s fuel source—and some minerals, to all the tissues that need sugar to fuel their activities.</a:t>
            </a:r>
          </a:p>
          <a:p>
            <a:pPr>
              <a:defRPr/>
            </a:pPr>
            <a:endParaRPr lang="en-US" dirty="0">
              <a:latin typeface="Calibri" charset="0"/>
              <a:ea typeface="MS PGothic" charset="0"/>
            </a:endParaRPr>
          </a:p>
          <a:p>
            <a:pPr>
              <a:defRPr/>
            </a:pPr>
            <a:endParaRPr lang="en-US" dirty="0">
              <a:latin typeface="Calibri"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dirty="0">
                <a:latin typeface="Calibri" charset="0"/>
                <a:ea typeface="MS PGothic" charset="0"/>
              </a:rPr>
              <a:t>The third type of tissue found in plants is called ground tissue. Because ground tissue includes everything that is neither the outer covering (dermal tissue) nor the inner vascular tissue (xylem and phloem), it makes up most of the plant body. There are three different types of ground tissue</a:t>
            </a:r>
            <a:r>
              <a:rPr lang="en-US" dirty="0" smtClean="0">
                <a:latin typeface="Calibri" charset="0"/>
                <a:ea typeface="MS PGothic" charset="0"/>
              </a:rPr>
              <a:t>.</a:t>
            </a:r>
          </a:p>
          <a:p>
            <a:pPr>
              <a:defRPr/>
            </a:pPr>
            <a:endParaRPr lang="en-US" dirty="0">
              <a:latin typeface="Calibri" charset="0"/>
              <a:ea typeface="MS PGothic" charset="0"/>
            </a:endParaRPr>
          </a:p>
          <a:p>
            <a:pPr>
              <a:defRPr/>
            </a:pPr>
            <a:endParaRPr lang="en-US" dirty="0">
              <a:latin typeface="Calibri"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US" dirty="0">
              <a:latin typeface="Calibri"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dirty="0">
              <a:latin typeface="Calibri" charset="0"/>
              <a:ea typeface="ＭＳ Ｐゴシック" charset="0"/>
              <a:cs typeface="+mn-cs"/>
            </a:endParaRPr>
          </a:p>
          <a:p>
            <a:pPr>
              <a:defRPr/>
            </a:pPr>
            <a:endParaRPr lang="en-US" dirty="0">
              <a:latin typeface="Calibri" charset="0"/>
              <a:ea typeface="ＭＳ Ｐゴシック" charset="0"/>
              <a:cs typeface="+mn-cs"/>
            </a:endParaRPr>
          </a:p>
        </p:txBody>
      </p:sp>
      <p:sp>
        <p:nvSpPr>
          <p:cNvPr id="184324"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2B54E64-E1DD-7841-A177-D22C7ECF1A29}" type="slidenum">
              <a:rPr lang="en-US">
                <a:latin typeface="Arial" charset="0"/>
                <a:cs typeface="Arial" charset="0"/>
              </a:rPr>
              <a:pPr/>
              <a:t>8</a:t>
            </a:fld>
            <a:endParaRPr lang="en-US" dirty="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US" dirty="0">
              <a:latin typeface="Calibri" charset="0"/>
              <a:ea typeface="MS PGothic" charset="0"/>
            </a:endParaRPr>
          </a:p>
        </p:txBody>
      </p:sp>
      <p:sp>
        <p:nvSpPr>
          <p:cNvPr id="188420"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3E14E52-E9C6-9940-AF2C-B2833D594469}" type="slidenum">
              <a:rPr lang="en-US">
                <a:latin typeface="Arial" charset="0"/>
                <a:cs typeface="Arial" charset="0"/>
              </a:rPr>
              <a:pPr/>
              <a:t>9</a:t>
            </a:fld>
            <a:endParaRPr lang="en-US" dirty="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E77501-E655-4FCF-918E-C00D6B3CEDD4}"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256DB-7344-4332-B53C-8646E0E0B89E}" type="slidenum">
              <a:rPr lang="en-US" smtClean="0"/>
              <a:t>‹#›</a:t>
            </a:fld>
            <a:endParaRPr lang="en-US"/>
          </a:p>
        </p:txBody>
      </p:sp>
    </p:spTree>
    <p:extLst>
      <p:ext uri="{BB962C8B-B14F-4D97-AF65-F5344CB8AC3E}">
        <p14:creationId xmlns:p14="http://schemas.microsoft.com/office/powerpoint/2010/main" val="124344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77501-E655-4FCF-918E-C00D6B3CEDD4}"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256DB-7344-4332-B53C-8646E0E0B89E}" type="slidenum">
              <a:rPr lang="en-US" smtClean="0"/>
              <a:t>‹#›</a:t>
            </a:fld>
            <a:endParaRPr lang="en-US"/>
          </a:p>
        </p:txBody>
      </p:sp>
    </p:spTree>
    <p:extLst>
      <p:ext uri="{BB962C8B-B14F-4D97-AF65-F5344CB8AC3E}">
        <p14:creationId xmlns:p14="http://schemas.microsoft.com/office/powerpoint/2010/main" val="188824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77501-E655-4FCF-918E-C00D6B3CEDD4}"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256DB-7344-4332-B53C-8646E0E0B89E}" type="slidenum">
              <a:rPr lang="en-US" smtClean="0"/>
              <a:t>‹#›</a:t>
            </a:fld>
            <a:endParaRPr lang="en-US"/>
          </a:p>
        </p:txBody>
      </p:sp>
    </p:spTree>
    <p:extLst>
      <p:ext uri="{BB962C8B-B14F-4D97-AF65-F5344CB8AC3E}">
        <p14:creationId xmlns:p14="http://schemas.microsoft.com/office/powerpoint/2010/main" val="244992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77501-E655-4FCF-918E-C00D6B3CEDD4}"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256DB-7344-4332-B53C-8646E0E0B89E}" type="slidenum">
              <a:rPr lang="en-US" smtClean="0"/>
              <a:t>‹#›</a:t>
            </a:fld>
            <a:endParaRPr lang="en-US"/>
          </a:p>
        </p:txBody>
      </p:sp>
    </p:spTree>
    <p:extLst>
      <p:ext uri="{BB962C8B-B14F-4D97-AF65-F5344CB8AC3E}">
        <p14:creationId xmlns:p14="http://schemas.microsoft.com/office/powerpoint/2010/main" val="142016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77501-E655-4FCF-918E-C00D6B3CEDD4}"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256DB-7344-4332-B53C-8646E0E0B89E}" type="slidenum">
              <a:rPr lang="en-US" smtClean="0"/>
              <a:t>‹#›</a:t>
            </a:fld>
            <a:endParaRPr lang="en-US"/>
          </a:p>
        </p:txBody>
      </p:sp>
    </p:spTree>
    <p:extLst>
      <p:ext uri="{BB962C8B-B14F-4D97-AF65-F5344CB8AC3E}">
        <p14:creationId xmlns:p14="http://schemas.microsoft.com/office/powerpoint/2010/main" val="408520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E77501-E655-4FCF-918E-C00D6B3CEDD4}"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256DB-7344-4332-B53C-8646E0E0B89E}" type="slidenum">
              <a:rPr lang="en-US" smtClean="0"/>
              <a:t>‹#›</a:t>
            </a:fld>
            <a:endParaRPr lang="en-US"/>
          </a:p>
        </p:txBody>
      </p:sp>
    </p:spTree>
    <p:extLst>
      <p:ext uri="{BB962C8B-B14F-4D97-AF65-F5344CB8AC3E}">
        <p14:creationId xmlns:p14="http://schemas.microsoft.com/office/powerpoint/2010/main" val="373315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E77501-E655-4FCF-918E-C00D6B3CEDD4}" type="datetimeFigureOut">
              <a:rPr lang="en-US" smtClean="0"/>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256DB-7344-4332-B53C-8646E0E0B89E}" type="slidenum">
              <a:rPr lang="en-US" smtClean="0"/>
              <a:t>‹#›</a:t>
            </a:fld>
            <a:endParaRPr lang="en-US"/>
          </a:p>
        </p:txBody>
      </p:sp>
    </p:spTree>
    <p:extLst>
      <p:ext uri="{BB962C8B-B14F-4D97-AF65-F5344CB8AC3E}">
        <p14:creationId xmlns:p14="http://schemas.microsoft.com/office/powerpoint/2010/main" val="351824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E77501-E655-4FCF-918E-C00D6B3CEDD4}" type="datetimeFigureOut">
              <a:rPr lang="en-US" smtClean="0"/>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256DB-7344-4332-B53C-8646E0E0B89E}" type="slidenum">
              <a:rPr lang="en-US" smtClean="0"/>
              <a:t>‹#›</a:t>
            </a:fld>
            <a:endParaRPr lang="en-US"/>
          </a:p>
        </p:txBody>
      </p:sp>
    </p:spTree>
    <p:extLst>
      <p:ext uri="{BB962C8B-B14F-4D97-AF65-F5344CB8AC3E}">
        <p14:creationId xmlns:p14="http://schemas.microsoft.com/office/powerpoint/2010/main" val="199620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77501-E655-4FCF-918E-C00D6B3CEDD4}" type="datetimeFigureOut">
              <a:rPr lang="en-US" smtClean="0"/>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256DB-7344-4332-B53C-8646E0E0B89E}" type="slidenum">
              <a:rPr lang="en-US" smtClean="0"/>
              <a:t>‹#›</a:t>
            </a:fld>
            <a:endParaRPr lang="en-US"/>
          </a:p>
        </p:txBody>
      </p:sp>
    </p:spTree>
    <p:extLst>
      <p:ext uri="{BB962C8B-B14F-4D97-AF65-F5344CB8AC3E}">
        <p14:creationId xmlns:p14="http://schemas.microsoft.com/office/powerpoint/2010/main" val="396787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77501-E655-4FCF-918E-C00D6B3CEDD4}"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256DB-7344-4332-B53C-8646E0E0B89E}" type="slidenum">
              <a:rPr lang="en-US" smtClean="0"/>
              <a:t>‹#›</a:t>
            </a:fld>
            <a:endParaRPr lang="en-US"/>
          </a:p>
        </p:txBody>
      </p:sp>
    </p:spTree>
    <p:extLst>
      <p:ext uri="{BB962C8B-B14F-4D97-AF65-F5344CB8AC3E}">
        <p14:creationId xmlns:p14="http://schemas.microsoft.com/office/powerpoint/2010/main" val="380760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77501-E655-4FCF-918E-C00D6B3CEDD4}"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256DB-7344-4332-B53C-8646E0E0B89E}" type="slidenum">
              <a:rPr lang="en-US" smtClean="0"/>
              <a:t>‹#›</a:t>
            </a:fld>
            <a:endParaRPr lang="en-US"/>
          </a:p>
        </p:txBody>
      </p:sp>
    </p:spTree>
    <p:extLst>
      <p:ext uri="{BB962C8B-B14F-4D97-AF65-F5344CB8AC3E}">
        <p14:creationId xmlns:p14="http://schemas.microsoft.com/office/powerpoint/2010/main" val="327658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77501-E655-4FCF-918E-C00D6B3CEDD4}" type="datetimeFigureOut">
              <a:rPr lang="en-US" smtClean="0"/>
              <a:t>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256DB-7344-4332-B53C-8646E0E0B89E}" type="slidenum">
              <a:rPr lang="en-US" smtClean="0"/>
              <a:t>‹#›</a:t>
            </a:fld>
            <a:endParaRPr lang="en-US"/>
          </a:p>
        </p:txBody>
      </p:sp>
    </p:spTree>
    <p:extLst>
      <p:ext uri="{BB962C8B-B14F-4D97-AF65-F5344CB8AC3E}">
        <p14:creationId xmlns:p14="http://schemas.microsoft.com/office/powerpoint/2010/main" val="1276960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bcs.whfreeman.com/thelifewire/content/chp35/35020.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ile:Stradivarius_violin_front.jp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304800" y="1447800"/>
            <a:ext cx="34290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20000"/>
              </a:spcBef>
              <a:buFont typeface="Arial" charset="0"/>
              <a:buNone/>
            </a:pPr>
            <a:r>
              <a:rPr lang="en-US" sz="2800" b="1" dirty="0">
                <a:latin typeface="Tahoma" charset="0"/>
                <a:cs typeface="Tahoma" charset="0"/>
              </a:rPr>
              <a:t>Plants have two types of growth, usually enabling lifelong increases in length and thickness.</a:t>
            </a:r>
          </a:p>
        </p:txBody>
      </p:sp>
      <p:pic>
        <p:nvPicPr>
          <p:cNvPr id="2" name="Picture 1" descr="section_18_13_open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0960" y="1371600"/>
            <a:ext cx="5120640" cy="3657600"/>
          </a:xfrm>
          <a:prstGeom prst="rect">
            <a:avLst/>
          </a:prstGeom>
        </p:spPr>
      </p:pic>
      <p:sp>
        <p:nvSpPr>
          <p:cNvPr id="3" name="TextBox 2"/>
          <p:cNvSpPr txBox="1"/>
          <p:nvPr/>
        </p:nvSpPr>
        <p:spPr>
          <a:xfrm>
            <a:off x="990600" y="533400"/>
            <a:ext cx="5867400" cy="523220"/>
          </a:xfrm>
          <a:prstGeom prst="rect">
            <a:avLst/>
          </a:prstGeom>
          <a:noFill/>
        </p:spPr>
        <p:txBody>
          <a:bodyPr wrap="square" rtlCol="0">
            <a:spAutoFit/>
          </a:bodyPr>
          <a:lstStyle/>
          <a:p>
            <a:r>
              <a:rPr lang="en-US" sz="2800" dirty="0" smtClean="0">
                <a:solidFill>
                  <a:srgbClr val="FF0000"/>
                </a:solidFill>
              </a:rPr>
              <a:t>Chapter 18</a:t>
            </a:r>
            <a:endParaRPr lang="en-US" sz="2800" dirty="0">
              <a:solidFill>
                <a:srgbClr val="FF0000"/>
              </a:solidFill>
            </a:endParaRPr>
          </a:p>
        </p:txBody>
      </p:sp>
    </p:spTree>
    <p:extLst>
      <p:ext uri="{BB962C8B-B14F-4D97-AF65-F5344CB8AC3E}">
        <p14:creationId xmlns:p14="http://schemas.microsoft.com/office/powerpoint/2010/main" val="25690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36538" y="88900"/>
            <a:ext cx="8686800" cy="661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US" altLang="en-US" sz="4000">
                <a:solidFill>
                  <a:srgbClr val="C00000"/>
                </a:solidFill>
                <a:latin typeface="Comic Sans MS" pitchFamily="66" charset="0"/>
              </a:rPr>
              <a:t>Growth </a:t>
            </a:r>
            <a:r>
              <a:rPr lang="en-US" altLang="en-US">
                <a:solidFill>
                  <a:srgbClr val="C00000"/>
                </a:solidFill>
                <a:latin typeface="Comic Sans MS" pitchFamily="66" charset="0"/>
              </a:rPr>
              <a:t>– occurs from areas called </a:t>
            </a:r>
            <a:r>
              <a:rPr lang="en-US" altLang="en-US">
                <a:latin typeface="Comic Sans MS" pitchFamily="66" charset="0"/>
              </a:rPr>
              <a:t>____ </a:t>
            </a:r>
          </a:p>
          <a:p>
            <a:pPr eaLnBrk="1" hangingPunct="1">
              <a:spcBef>
                <a:spcPct val="50000"/>
              </a:spcBef>
              <a:buFontTx/>
              <a:buNone/>
            </a:pPr>
            <a:r>
              <a:rPr lang="en-US" altLang="en-US" u="sng">
                <a:latin typeface="Comic Sans MS" pitchFamily="66" charset="0"/>
              </a:rPr>
              <a:t>Two types</a:t>
            </a:r>
            <a:r>
              <a:rPr lang="en-US" altLang="en-US">
                <a:latin typeface="Comic Sans MS" pitchFamily="66" charset="0"/>
              </a:rPr>
              <a:t> of growth:</a:t>
            </a:r>
          </a:p>
          <a:p>
            <a:pPr eaLnBrk="1" hangingPunct="1">
              <a:spcBef>
                <a:spcPct val="50000"/>
              </a:spcBef>
              <a:buFontTx/>
              <a:buNone/>
            </a:pPr>
            <a:r>
              <a:rPr lang="en-US" altLang="en-US" sz="4000">
                <a:latin typeface="Comic Sans MS" pitchFamily="66" charset="0"/>
              </a:rPr>
              <a:t>	1. _________ Growth </a:t>
            </a:r>
          </a:p>
          <a:p>
            <a:pPr eaLnBrk="1" hangingPunct="1">
              <a:spcBef>
                <a:spcPct val="50000"/>
              </a:spcBef>
              <a:buFontTx/>
              <a:buNone/>
            </a:pPr>
            <a:r>
              <a:rPr lang="en-US" altLang="en-US" sz="4000">
                <a:latin typeface="Comic Sans MS" pitchFamily="66" charset="0"/>
              </a:rPr>
              <a:t>		- </a:t>
            </a:r>
            <a:r>
              <a:rPr lang="en-US" altLang="en-US">
                <a:latin typeface="Comic Sans MS" pitchFamily="66" charset="0"/>
              </a:rPr>
              <a:t>increase in length		</a:t>
            </a:r>
          </a:p>
          <a:p>
            <a:pPr eaLnBrk="1" hangingPunct="1">
              <a:spcBef>
                <a:spcPct val="50000"/>
              </a:spcBef>
              <a:buFontTx/>
              <a:buNone/>
            </a:pPr>
            <a:r>
              <a:rPr lang="en-US" altLang="en-US">
                <a:latin typeface="Comic Sans MS" pitchFamily="66" charset="0"/>
              </a:rPr>
              <a:t>		– </a:t>
            </a:r>
            <a:r>
              <a:rPr lang="en-US" altLang="en-US" u="sng">
                <a:latin typeface="Comic Sans MS" pitchFamily="66" charset="0"/>
              </a:rPr>
              <a:t>apical meristems</a:t>
            </a:r>
            <a:r>
              <a:rPr lang="en-US" altLang="en-US">
                <a:latin typeface="Comic Sans MS" pitchFamily="66" charset="0"/>
              </a:rPr>
              <a:t> involved</a:t>
            </a:r>
          </a:p>
          <a:p>
            <a:pPr eaLnBrk="1" hangingPunct="1">
              <a:spcBef>
                <a:spcPct val="50000"/>
              </a:spcBef>
              <a:buFontTx/>
              <a:buNone/>
            </a:pPr>
            <a:r>
              <a:rPr lang="en-US" altLang="en-US" sz="4000">
                <a:latin typeface="Comic Sans MS" pitchFamily="66" charset="0"/>
              </a:rPr>
              <a:t>	2. </a:t>
            </a:r>
            <a:r>
              <a:rPr lang="en-US" altLang="en-US" sz="4000" u="sng">
                <a:latin typeface="Comic Sans MS" pitchFamily="66" charset="0"/>
              </a:rPr>
              <a:t>_________</a:t>
            </a:r>
            <a:r>
              <a:rPr lang="en-US" altLang="en-US" sz="4000">
                <a:latin typeface="Comic Sans MS" pitchFamily="66" charset="0"/>
              </a:rPr>
              <a:t> Growth</a:t>
            </a:r>
          </a:p>
          <a:p>
            <a:pPr eaLnBrk="1" hangingPunct="1">
              <a:spcBef>
                <a:spcPct val="50000"/>
              </a:spcBef>
              <a:buFontTx/>
              <a:buNone/>
            </a:pPr>
            <a:r>
              <a:rPr lang="en-US" altLang="en-US" sz="4000">
                <a:latin typeface="Comic Sans MS" pitchFamily="66" charset="0"/>
              </a:rPr>
              <a:t>		- </a:t>
            </a:r>
            <a:r>
              <a:rPr lang="en-US" altLang="en-US">
                <a:latin typeface="Comic Sans MS" pitchFamily="66" charset="0"/>
              </a:rPr>
              <a:t>increase in width</a:t>
            </a:r>
          </a:p>
          <a:p>
            <a:pPr eaLnBrk="1" hangingPunct="1">
              <a:spcBef>
                <a:spcPct val="50000"/>
              </a:spcBef>
              <a:buFontTx/>
              <a:buNone/>
            </a:pPr>
            <a:r>
              <a:rPr lang="en-US" altLang="en-US">
                <a:latin typeface="Comic Sans MS" pitchFamily="66" charset="0"/>
              </a:rPr>
              <a:t>		- </a:t>
            </a:r>
            <a:r>
              <a:rPr lang="en-US" altLang="en-US" u="sng">
                <a:latin typeface="Comic Sans MS" pitchFamily="66" charset="0"/>
              </a:rPr>
              <a:t>_________</a:t>
            </a:r>
            <a:r>
              <a:rPr lang="en-US" altLang="en-US">
                <a:latin typeface="Comic Sans MS" pitchFamily="66" charset="0"/>
              </a:rPr>
              <a:t> involved</a:t>
            </a:r>
          </a:p>
        </p:txBody>
      </p:sp>
    </p:spTree>
    <p:extLst>
      <p:ext uri="{BB962C8B-B14F-4D97-AF65-F5344CB8AC3E}">
        <p14:creationId xmlns:p14="http://schemas.microsoft.com/office/powerpoint/2010/main" val="92204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962400" y="5486400"/>
            <a:ext cx="51816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lvl="1" eaLnBrk="1" hangingPunct="1">
              <a:spcBef>
                <a:spcPct val="0"/>
              </a:spcBef>
              <a:buFontTx/>
              <a:buNone/>
            </a:pPr>
            <a:r>
              <a:rPr lang="en-US" sz="2400" dirty="0" smtClean="0">
                <a:latin typeface="Tahoma" charset="0"/>
                <a:ea typeface="MS PGothic" charset="0"/>
              </a:rPr>
              <a:t>Tree rings can </a:t>
            </a:r>
            <a:r>
              <a:rPr lang="en-US" sz="2400" dirty="0">
                <a:latin typeface="Tahoma" charset="0"/>
                <a:ea typeface="MS PGothic" charset="0"/>
              </a:rPr>
              <a:t>reveal the age of the tree—in the number of growth rings that are observed</a:t>
            </a:r>
            <a:endParaRPr lang="en-US" altLang="en-US" sz="2400" dirty="0">
              <a:solidFill>
                <a:schemeClr val="accent2"/>
              </a:solidFill>
            </a:endParaRPr>
          </a:p>
        </p:txBody>
      </p:sp>
      <p:grpSp>
        <p:nvGrpSpPr>
          <p:cNvPr id="13315" name="Group 3"/>
          <p:cNvGrpSpPr>
            <a:grpSpLocks/>
          </p:cNvGrpSpPr>
          <p:nvPr/>
        </p:nvGrpSpPr>
        <p:grpSpPr bwMode="auto">
          <a:xfrm>
            <a:off x="4495800" y="3200400"/>
            <a:ext cx="4041775" cy="2438400"/>
            <a:chOff x="-1553" y="-2666"/>
            <a:chExt cx="5157" cy="6323"/>
          </a:xfrm>
        </p:grpSpPr>
        <p:pic>
          <p:nvPicPr>
            <p:cNvPr id="1331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3" y="-2666"/>
              <a:ext cx="5157" cy="5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AutoShape 5"/>
            <p:cNvSpPr>
              <a:spLocks/>
            </p:cNvSpPr>
            <p:nvPr/>
          </p:nvSpPr>
          <p:spPr bwMode="auto">
            <a:xfrm rot="-2250691">
              <a:off x="2343" y="1473"/>
              <a:ext cx="96" cy="144"/>
            </a:xfrm>
            <a:prstGeom prst="leftBrace">
              <a:avLst>
                <a:gd name="adj1" fmla="val 12500"/>
                <a:gd name="adj2" fmla="val 50000"/>
              </a:avLst>
            </a:pr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13319" name="Rectangle 8"/>
            <p:cNvSpPr>
              <a:spLocks noChangeArrowheads="1"/>
            </p:cNvSpPr>
            <p:nvPr/>
          </p:nvSpPr>
          <p:spPr bwMode="auto">
            <a:xfrm>
              <a:off x="1584" y="916"/>
              <a:ext cx="156" cy="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nSpc>
                  <a:spcPct val="90000"/>
                </a:lnSpc>
                <a:spcBef>
                  <a:spcPct val="0"/>
                </a:spcBef>
                <a:buFontTx/>
                <a:buNone/>
              </a:pPr>
              <a:endParaRPr lang="en-US" altLang="en-US" sz="2000" b="1" i="1"/>
            </a:p>
          </p:txBody>
        </p:sp>
        <p:sp>
          <p:nvSpPr>
            <p:cNvPr id="13320" name="Rectangle 10"/>
            <p:cNvSpPr>
              <a:spLocks noChangeArrowheads="1"/>
            </p:cNvSpPr>
            <p:nvPr/>
          </p:nvSpPr>
          <p:spPr bwMode="auto">
            <a:xfrm>
              <a:off x="1536" y="3288"/>
              <a:ext cx="156" cy="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nSpc>
                  <a:spcPct val="90000"/>
                </a:lnSpc>
                <a:spcBef>
                  <a:spcPct val="0"/>
                </a:spcBef>
                <a:buFontTx/>
                <a:buNone/>
              </a:pPr>
              <a:endParaRPr lang="en-US" altLang="en-US" sz="2000" b="1" i="1"/>
            </a:p>
          </p:txBody>
        </p:sp>
      </p:grpSp>
      <p:sp>
        <p:nvSpPr>
          <p:cNvPr id="8" name="Title 7"/>
          <p:cNvSpPr>
            <a:spLocks noGrp="1"/>
          </p:cNvSpPr>
          <p:nvPr>
            <p:ph type="title"/>
          </p:nvPr>
        </p:nvSpPr>
        <p:spPr>
          <a:xfrm>
            <a:off x="4191000" y="2438400"/>
            <a:ext cx="4648200" cy="868362"/>
          </a:xfrm>
        </p:spPr>
        <p:txBody>
          <a:bodyPr rtlCol="0">
            <a:noAutofit/>
          </a:bodyPr>
          <a:lstStyle/>
          <a:p>
            <a:pPr eaLnBrk="1" fontAlgn="auto" hangingPunct="1">
              <a:spcAft>
                <a:spcPts val="0"/>
              </a:spcAft>
              <a:defRPr/>
            </a:pPr>
            <a:r>
              <a:rPr lang="en-US" sz="3200" dirty="0" smtClean="0"/>
              <a:t>Cross section of a tree</a:t>
            </a:r>
            <a:br>
              <a:rPr lang="en-US" sz="3200" dirty="0" smtClean="0"/>
            </a:br>
            <a:r>
              <a:rPr lang="en-US" sz="3200" dirty="0" smtClean="0"/>
              <a:t>				</a:t>
            </a:r>
          </a:p>
        </p:txBody>
      </p:sp>
      <p:pic>
        <p:nvPicPr>
          <p:cNvPr id="9" name="Picture 2" descr="sequo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2362200"/>
            <a:ext cx="2743200" cy="420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533400" y="1219200"/>
            <a:ext cx="6096000" cy="1200328"/>
          </a:xfrm>
          <a:prstGeom prst="rect">
            <a:avLst/>
          </a:prstGeom>
        </p:spPr>
        <p:txBody>
          <a:bodyPr wrap="square">
            <a:spAutoFit/>
          </a:bodyPr>
          <a:lstStyle/>
          <a:p>
            <a:r>
              <a:rPr lang="en-US" sz="2400" dirty="0" smtClean="0">
                <a:solidFill>
                  <a:srgbClr val="C00000"/>
                </a:solidFill>
                <a:latin typeface="Comic Sans MS" panose="030F0702030302020204" pitchFamily="66" charset="0"/>
              </a:rPr>
              <a:t>Wood is an amazing structure. Secondary </a:t>
            </a:r>
            <a:r>
              <a:rPr lang="en-US" sz="2400" dirty="0">
                <a:solidFill>
                  <a:srgbClr val="C00000"/>
                </a:solidFill>
                <a:latin typeface="Comic Sans MS" panose="030F0702030302020204" pitchFamily="66" charset="0"/>
              </a:rPr>
              <a:t>growth </a:t>
            </a:r>
            <a:r>
              <a:rPr lang="en-US" sz="2400" dirty="0" smtClean="0">
                <a:solidFill>
                  <a:srgbClr val="C00000"/>
                </a:solidFill>
                <a:latin typeface="Comic Sans MS" panose="030F0702030302020204" pitchFamily="66" charset="0"/>
              </a:rPr>
              <a:t>makes wood and causes </a:t>
            </a:r>
            <a:r>
              <a:rPr lang="en-US" sz="2400" dirty="0">
                <a:solidFill>
                  <a:srgbClr val="C00000"/>
                </a:solidFill>
                <a:latin typeface="Comic Sans MS" panose="030F0702030302020204" pitchFamily="66" charset="0"/>
              </a:rPr>
              <a:t>epidermis to be replaced by woody cork</a:t>
            </a:r>
            <a:endParaRPr lang="en-US" sz="2400" dirty="0"/>
          </a:p>
        </p:txBody>
      </p:sp>
      <p:sp>
        <p:nvSpPr>
          <p:cNvPr id="3" name="TextBox 2"/>
          <p:cNvSpPr txBox="1"/>
          <p:nvPr/>
        </p:nvSpPr>
        <p:spPr>
          <a:xfrm>
            <a:off x="1600200" y="228600"/>
            <a:ext cx="6324600" cy="646331"/>
          </a:xfrm>
          <a:prstGeom prst="rect">
            <a:avLst/>
          </a:prstGeom>
          <a:noFill/>
        </p:spPr>
        <p:txBody>
          <a:bodyPr wrap="square" rtlCol="0">
            <a:spAutoFit/>
          </a:bodyPr>
          <a:lstStyle/>
          <a:p>
            <a:r>
              <a:rPr lang="en-US" sz="3600" dirty="0" smtClean="0">
                <a:solidFill>
                  <a:srgbClr val="0000FF"/>
                </a:solidFill>
              </a:rPr>
              <a:t>Secondary growth</a:t>
            </a:r>
            <a:endParaRPr lang="en-US" sz="3600" dirty="0">
              <a:solidFill>
                <a:srgbClr val="0000FF"/>
              </a:solidFill>
            </a:endParaRPr>
          </a:p>
        </p:txBody>
      </p:sp>
    </p:spTree>
    <p:extLst>
      <p:ext uri="{BB962C8B-B14F-4D97-AF65-F5344CB8AC3E}">
        <p14:creationId xmlns:p14="http://schemas.microsoft.com/office/powerpoint/2010/main" val="245864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ure_18_26_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471612"/>
            <a:ext cx="8531225" cy="538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62000" y="381000"/>
            <a:ext cx="7086600" cy="646331"/>
          </a:xfrm>
          <a:prstGeom prst="rect">
            <a:avLst/>
          </a:prstGeom>
          <a:noFill/>
        </p:spPr>
        <p:txBody>
          <a:bodyPr wrap="square" rtlCol="0">
            <a:spAutoFit/>
          </a:bodyPr>
          <a:lstStyle/>
          <a:p>
            <a:r>
              <a:rPr lang="en-US" sz="3600" dirty="0" smtClean="0">
                <a:solidFill>
                  <a:srgbClr val="FF0000"/>
                </a:solidFill>
              </a:rPr>
              <a:t>How does secondary growth occur?</a:t>
            </a:r>
            <a:endParaRPr lang="en-US" sz="3600" dirty="0">
              <a:solidFill>
                <a:srgbClr val="FF0000"/>
              </a:solidFill>
            </a:endParaRPr>
          </a:p>
        </p:txBody>
      </p:sp>
    </p:spTree>
    <p:extLst>
      <p:ext uri="{BB962C8B-B14F-4D97-AF65-F5344CB8AC3E}">
        <p14:creationId xmlns:p14="http://schemas.microsoft.com/office/powerpoint/2010/main" val="2635871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ure_18_26_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028700"/>
            <a:ext cx="8531225" cy="481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22903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ure_18_26_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495300"/>
            <a:ext cx="8531225" cy="586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84146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ure_18_27_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 y="139700"/>
            <a:ext cx="7994650" cy="659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0177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p:cNvGrpSpPr>
            <a:grpSpLocks/>
          </p:cNvGrpSpPr>
          <p:nvPr/>
        </p:nvGrpSpPr>
        <p:grpSpPr bwMode="auto">
          <a:xfrm>
            <a:off x="566738" y="1355725"/>
            <a:ext cx="5257800" cy="5045075"/>
            <a:chOff x="1536" y="916"/>
            <a:chExt cx="2832" cy="2717"/>
          </a:xfrm>
        </p:grpSpPr>
        <p:pic>
          <p:nvPicPr>
            <p:cNvPr id="1946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2" y="1152"/>
              <a:ext cx="2736" cy="2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AutoShape 5"/>
            <p:cNvSpPr>
              <a:spLocks/>
            </p:cNvSpPr>
            <p:nvPr/>
          </p:nvSpPr>
          <p:spPr bwMode="auto">
            <a:xfrm rot="-2250691">
              <a:off x="2343" y="1473"/>
              <a:ext cx="96" cy="144"/>
            </a:xfrm>
            <a:prstGeom prst="leftBrace">
              <a:avLst>
                <a:gd name="adj1" fmla="val 12500"/>
                <a:gd name="adj2" fmla="val 50000"/>
              </a:avLst>
            </a:pr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19462" name="AutoShape 6"/>
            <p:cNvSpPr>
              <a:spLocks/>
            </p:cNvSpPr>
            <p:nvPr/>
          </p:nvSpPr>
          <p:spPr bwMode="auto">
            <a:xfrm rot="-2250691">
              <a:off x="2961" y="1407"/>
              <a:ext cx="96" cy="1887"/>
            </a:xfrm>
            <a:prstGeom prst="leftBrace">
              <a:avLst>
                <a:gd name="adj1" fmla="val 49141"/>
                <a:gd name="adj2" fmla="val 50000"/>
              </a:avLst>
            </a:pr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19463" name="Line 7"/>
            <p:cNvSpPr>
              <a:spLocks noChangeShapeType="1"/>
            </p:cNvSpPr>
            <p:nvPr/>
          </p:nvSpPr>
          <p:spPr bwMode="auto">
            <a:xfrm flipV="1">
              <a:off x="1824" y="2379"/>
              <a:ext cx="1152" cy="960"/>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4" name="Rectangle 8"/>
            <p:cNvSpPr>
              <a:spLocks noChangeArrowheads="1"/>
            </p:cNvSpPr>
            <p:nvPr/>
          </p:nvSpPr>
          <p:spPr bwMode="auto">
            <a:xfrm>
              <a:off x="1584" y="916"/>
              <a:ext cx="1026"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nSpc>
                  <a:spcPct val="90000"/>
                </a:lnSpc>
                <a:spcBef>
                  <a:spcPct val="0"/>
                </a:spcBef>
                <a:buFontTx/>
                <a:buNone/>
              </a:pPr>
              <a:r>
                <a:rPr lang="en-US" altLang="en-US" sz="2000" b="1"/>
                <a:t>Sapwood</a:t>
              </a:r>
            </a:p>
            <a:p>
              <a:pPr>
                <a:lnSpc>
                  <a:spcPct val="90000"/>
                </a:lnSpc>
                <a:spcBef>
                  <a:spcPct val="0"/>
                </a:spcBef>
                <a:buFontTx/>
                <a:buNone/>
              </a:pPr>
              <a:r>
                <a:rPr lang="en-US" altLang="en-US" sz="2000" b="1"/>
                <a:t>(young xylem)</a:t>
              </a:r>
              <a:endParaRPr lang="en-US" altLang="en-US" sz="2000" b="1" i="1"/>
            </a:p>
          </p:txBody>
        </p:sp>
        <p:sp>
          <p:nvSpPr>
            <p:cNvPr id="19465" name="Line 9"/>
            <p:cNvSpPr>
              <a:spLocks noChangeShapeType="1"/>
            </p:cNvSpPr>
            <p:nvPr/>
          </p:nvSpPr>
          <p:spPr bwMode="auto">
            <a:xfrm>
              <a:off x="2016" y="1275"/>
              <a:ext cx="336" cy="2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6" name="Rectangle 10"/>
            <p:cNvSpPr>
              <a:spLocks noChangeArrowheads="1"/>
            </p:cNvSpPr>
            <p:nvPr/>
          </p:nvSpPr>
          <p:spPr bwMode="auto">
            <a:xfrm>
              <a:off x="1536" y="3288"/>
              <a:ext cx="1420"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nSpc>
                  <a:spcPct val="90000"/>
                </a:lnSpc>
                <a:spcBef>
                  <a:spcPct val="0"/>
                </a:spcBef>
                <a:buFontTx/>
                <a:buNone/>
              </a:pPr>
              <a:r>
                <a:rPr lang="en-US" altLang="en-US" sz="2000" b="1"/>
                <a:t>Heartwood</a:t>
              </a:r>
            </a:p>
            <a:p>
              <a:pPr>
                <a:lnSpc>
                  <a:spcPct val="90000"/>
                </a:lnSpc>
                <a:spcBef>
                  <a:spcPct val="0"/>
                </a:spcBef>
                <a:buFontTx/>
                <a:buNone/>
              </a:pPr>
              <a:r>
                <a:rPr lang="en-US" altLang="en-US" sz="2000" b="1"/>
                <a:t>(old, clogged xylem)</a:t>
              </a:r>
              <a:endParaRPr lang="en-US" altLang="en-US" sz="2000" b="1" i="1"/>
            </a:p>
          </p:txBody>
        </p:sp>
        <p:sp>
          <p:nvSpPr>
            <p:cNvPr id="19467" name="AutoShape 11"/>
            <p:cNvSpPr>
              <a:spLocks/>
            </p:cNvSpPr>
            <p:nvPr/>
          </p:nvSpPr>
          <p:spPr bwMode="auto">
            <a:xfrm rot="-2250691">
              <a:off x="2343" y="1473"/>
              <a:ext cx="96" cy="144"/>
            </a:xfrm>
            <a:prstGeom prst="leftBrace">
              <a:avLst>
                <a:gd name="adj1" fmla="val 12500"/>
                <a:gd name="adj2" fmla="val 50000"/>
              </a:avLst>
            </a:prstGeom>
            <a:noFill/>
            <a:ln w="158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19468" name="AutoShape 12"/>
            <p:cNvSpPr>
              <a:spLocks/>
            </p:cNvSpPr>
            <p:nvPr/>
          </p:nvSpPr>
          <p:spPr bwMode="auto">
            <a:xfrm rot="-2250691">
              <a:off x="2961" y="1407"/>
              <a:ext cx="96" cy="1887"/>
            </a:xfrm>
            <a:prstGeom prst="leftBrace">
              <a:avLst>
                <a:gd name="adj1" fmla="val 49141"/>
                <a:gd name="adj2" fmla="val 50000"/>
              </a:avLst>
            </a:prstGeom>
            <a:noFill/>
            <a:ln w="158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19469" name="Line 13"/>
            <p:cNvSpPr>
              <a:spLocks noChangeShapeType="1"/>
            </p:cNvSpPr>
            <p:nvPr/>
          </p:nvSpPr>
          <p:spPr bwMode="auto">
            <a:xfrm flipV="1">
              <a:off x="1824" y="2379"/>
              <a:ext cx="1152" cy="96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70" name="Line 14"/>
            <p:cNvSpPr>
              <a:spLocks noChangeShapeType="1"/>
            </p:cNvSpPr>
            <p:nvPr/>
          </p:nvSpPr>
          <p:spPr bwMode="auto">
            <a:xfrm>
              <a:off x="2016" y="1275"/>
              <a:ext cx="336"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3556" name="Rectangle 15"/>
          <p:cNvSpPr>
            <a:spLocks noGrp="1" noChangeArrowheads="1"/>
          </p:cNvSpPr>
          <p:nvPr>
            <p:ph type="title"/>
          </p:nvPr>
        </p:nvSpPr>
        <p:spPr/>
        <p:txBody>
          <a:bodyPr rtlCol="0">
            <a:normAutofit fontScale="90000"/>
          </a:bodyPr>
          <a:lstStyle/>
          <a:p>
            <a:pPr eaLnBrk="1" fontAlgn="auto" hangingPunct="1">
              <a:spcAft>
                <a:spcPts val="0"/>
              </a:spcAft>
              <a:defRPr/>
            </a:pPr>
            <a:r>
              <a:rPr lang="en-US" sz="3600" dirty="0">
                <a:ea typeface="+mj-ea"/>
                <a:cs typeface="+mj-cs"/>
              </a:rPr>
              <a:t>A log contains </a:t>
            </a:r>
            <a:r>
              <a:rPr lang="en-US" sz="3600" dirty="0">
                <a:solidFill>
                  <a:srgbClr val="C00000"/>
                </a:solidFill>
                <a:ea typeface="+mj-ea"/>
                <a:cs typeface="+mj-cs"/>
              </a:rPr>
              <a:t>layers of xylem </a:t>
            </a:r>
            <a:r>
              <a:rPr lang="en-US" sz="3600" dirty="0">
                <a:ea typeface="+mj-ea"/>
                <a:cs typeface="+mj-cs"/>
              </a:rPr>
              <a:t>after several years growth</a:t>
            </a:r>
          </a:p>
        </p:txBody>
      </p:sp>
    </p:spTree>
    <p:extLst>
      <p:ext uri="{BB962C8B-B14F-4D97-AF65-F5344CB8AC3E}">
        <p14:creationId xmlns:p14="http://schemas.microsoft.com/office/powerpoint/2010/main" val="1310280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ure_18_27_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52400"/>
            <a:ext cx="7519988" cy="659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200" i="1">
                <a:solidFill>
                  <a:srgbClr val="000000"/>
                </a:solidFill>
                <a:hlinkClick r:id="rId4"/>
              </a:rPr>
              <a:t>http://bcs.whfreeman.com/thelifewire/content/chp35/35020.html</a:t>
            </a:r>
            <a:endParaRPr lang="en-US" altLang="en-US" sz="1800"/>
          </a:p>
        </p:txBody>
      </p:sp>
    </p:spTree>
    <p:extLst>
      <p:ext uri="{BB962C8B-B14F-4D97-AF65-F5344CB8AC3E}">
        <p14:creationId xmlns:p14="http://schemas.microsoft.com/office/powerpoint/2010/main" val="1231022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73063" y="304800"/>
            <a:ext cx="8542337" cy="335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50000"/>
              </a:spcBef>
              <a:buFontTx/>
              <a:buNone/>
            </a:pPr>
            <a:r>
              <a:rPr lang="en-US" altLang="en-US" sz="4000" u="sng">
                <a:solidFill>
                  <a:srgbClr val="C00000"/>
                </a:solidFill>
                <a:latin typeface="Comic Sans MS" pitchFamily="66" charset="0"/>
              </a:rPr>
              <a:t>Lateral Meristems</a:t>
            </a:r>
            <a:r>
              <a:rPr lang="en-US" altLang="en-US" sz="4000">
                <a:solidFill>
                  <a:srgbClr val="C00000"/>
                </a:solidFill>
                <a:latin typeface="Comic Sans MS" pitchFamily="66" charset="0"/>
              </a:rPr>
              <a:t> </a:t>
            </a:r>
          </a:p>
          <a:p>
            <a:pPr eaLnBrk="1" hangingPunct="1">
              <a:spcBef>
                <a:spcPct val="50000"/>
              </a:spcBef>
              <a:buFontTx/>
              <a:buAutoNum type="arabicParenR"/>
            </a:pPr>
            <a:r>
              <a:rPr lang="en-US" altLang="en-US" sz="2800" u="sng">
                <a:latin typeface="Comic Sans MS" pitchFamily="66" charset="0"/>
              </a:rPr>
              <a:t>Vascular Cambium</a:t>
            </a:r>
            <a:r>
              <a:rPr lang="en-US" altLang="en-US" sz="2800">
                <a:latin typeface="Comic Sans MS" pitchFamily="66" charset="0"/>
              </a:rPr>
              <a:t> produces 	secondary xylem (wood) &amp;	 secondary phloem (inner bark)</a:t>
            </a:r>
          </a:p>
          <a:p>
            <a:pPr eaLnBrk="1" hangingPunct="1">
              <a:spcBef>
                <a:spcPct val="50000"/>
              </a:spcBef>
              <a:buFontTx/>
              <a:buNone/>
            </a:pPr>
            <a:r>
              <a:rPr lang="en-US" altLang="en-US" sz="2800">
                <a:latin typeface="Comic Sans MS" pitchFamily="66" charset="0"/>
              </a:rPr>
              <a:t>2) </a:t>
            </a:r>
            <a:r>
              <a:rPr lang="en-US" altLang="en-US" sz="2800" u="sng">
                <a:latin typeface="Comic Sans MS" pitchFamily="66" charset="0"/>
              </a:rPr>
              <a:t>Cork Cambium</a:t>
            </a:r>
            <a:r>
              <a:rPr lang="en-US" altLang="en-US" sz="2800">
                <a:latin typeface="Comic Sans MS" pitchFamily="66" charset="0"/>
              </a:rPr>
              <a:t> produces cork (outer bark)</a:t>
            </a:r>
          </a:p>
          <a:p>
            <a:pPr eaLnBrk="1" hangingPunct="1">
              <a:spcBef>
                <a:spcPct val="50000"/>
              </a:spcBef>
              <a:buFontTx/>
              <a:buNone/>
            </a:pPr>
            <a:endParaRPr lang="en-US" altLang="en-US" sz="4000">
              <a:solidFill>
                <a:srgbClr val="FFFF00"/>
              </a:solidFill>
            </a:endParaRPr>
          </a:p>
        </p:txBody>
      </p:sp>
      <p:cxnSp>
        <p:nvCxnSpPr>
          <p:cNvPr id="8" name="Straight Arrow Connector 7"/>
          <p:cNvCxnSpPr>
            <a:cxnSpLocks noChangeShapeType="1"/>
          </p:cNvCxnSpPr>
          <p:nvPr/>
        </p:nvCxnSpPr>
        <p:spPr bwMode="auto">
          <a:xfrm>
            <a:off x="1985963" y="4198938"/>
            <a:ext cx="0" cy="38735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011580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anim calcmode="lin" valueType="num">
                                      <p:cBhvr additive="base">
                                        <p:cTn id="7" dur="500" fill="hold"/>
                                        <p:tgtEl>
                                          <p:spTgt spid="624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447800" y="1617663"/>
            <a:ext cx="6210300" cy="5240337"/>
            <a:chOff x="1248" y="1090"/>
            <a:chExt cx="3817" cy="3221"/>
          </a:xfrm>
        </p:grpSpPr>
        <p:pic>
          <p:nvPicPr>
            <p:cNvPr id="2662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8" y="1090"/>
              <a:ext cx="3817" cy="3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Text Box 4"/>
            <p:cNvSpPr txBox="1">
              <a:spLocks noChangeArrowheads="1"/>
            </p:cNvSpPr>
            <p:nvPr/>
          </p:nvSpPr>
          <p:spPr bwMode="auto">
            <a:xfrm>
              <a:off x="2812" y="1536"/>
              <a:ext cx="656" cy="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400" b="1">
                  <a:solidFill>
                    <a:srgbClr val="336699"/>
                  </a:solidFill>
                </a:rPr>
                <a:t>year 1</a:t>
              </a:r>
              <a:endParaRPr lang="en-US" altLang="en-US" sz="2100" b="1">
                <a:solidFill>
                  <a:srgbClr val="336699"/>
                </a:solidFill>
              </a:endParaRPr>
            </a:p>
          </p:txBody>
        </p:sp>
        <p:sp>
          <p:nvSpPr>
            <p:cNvPr id="26630" name="Text Box 5"/>
            <p:cNvSpPr txBox="1">
              <a:spLocks noChangeArrowheads="1"/>
            </p:cNvSpPr>
            <p:nvPr/>
          </p:nvSpPr>
          <p:spPr bwMode="auto">
            <a:xfrm>
              <a:off x="3744" y="1536"/>
              <a:ext cx="217" cy="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400" b="1">
                  <a:solidFill>
                    <a:srgbClr val="009900"/>
                  </a:solidFill>
                </a:rPr>
                <a:t>2</a:t>
              </a:r>
              <a:endParaRPr lang="en-US" altLang="en-US" sz="2100" b="1">
                <a:solidFill>
                  <a:srgbClr val="009900"/>
                </a:solidFill>
              </a:endParaRPr>
            </a:p>
          </p:txBody>
        </p:sp>
        <p:sp>
          <p:nvSpPr>
            <p:cNvPr id="26631" name="Text Box 6"/>
            <p:cNvSpPr txBox="1">
              <a:spLocks noChangeArrowheads="1"/>
            </p:cNvSpPr>
            <p:nvPr/>
          </p:nvSpPr>
          <p:spPr bwMode="auto">
            <a:xfrm>
              <a:off x="4412" y="1536"/>
              <a:ext cx="218" cy="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400" b="1">
                  <a:solidFill>
                    <a:srgbClr val="FF0000"/>
                  </a:solidFill>
                </a:rPr>
                <a:t>3</a:t>
              </a:r>
              <a:endParaRPr lang="en-US" altLang="en-US" sz="2100" b="1">
                <a:solidFill>
                  <a:srgbClr val="FF0000"/>
                </a:solidFill>
              </a:endParaRPr>
            </a:p>
          </p:txBody>
        </p:sp>
        <p:sp>
          <p:nvSpPr>
            <p:cNvPr id="26632" name="Text Box 7"/>
            <p:cNvSpPr txBox="1">
              <a:spLocks noChangeArrowheads="1"/>
            </p:cNvSpPr>
            <p:nvPr/>
          </p:nvSpPr>
          <p:spPr bwMode="auto">
            <a:xfrm>
              <a:off x="1451" y="3853"/>
              <a:ext cx="377" cy="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600" b="1"/>
                <a:t>bark</a:t>
              </a:r>
              <a:endParaRPr lang="en-US" altLang="en-US" sz="1500" b="1"/>
            </a:p>
          </p:txBody>
        </p:sp>
        <p:sp>
          <p:nvSpPr>
            <p:cNvPr id="26633" name="Text Box 8"/>
            <p:cNvSpPr txBox="1">
              <a:spLocks noChangeArrowheads="1"/>
            </p:cNvSpPr>
            <p:nvPr/>
          </p:nvSpPr>
          <p:spPr bwMode="auto">
            <a:xfrm>
              <a:off x="3022" y="4104"/>
              <a:ext cx="1472" cy="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600" b="1">
                  <a:latin typeface="Times" pitchFamily="18" charset="0"/>
                </a:rPr>
                <a:t>VASCULAR CAMBIUM</a:t>
              </a:r>
              <a:endParaRPr lang="en-US" altLang="en-US" sz="1500" b="1">
                <a:latin typeface="Times" pitchFamily="18" charset="0"/>
              </a:endParaRPr>
            </a:p>
          </p:txBody>
        </p:sp>
        <p:sp>
          <p:nvSpPr>
            <p:cNvPr id="26634" name="Line 9"/>
            <p:cNvSpPr>
              <a:spLocks noChangeShapeType="1"/>
            </p:cNvSpPr>
            <p:nvPr/>
          </p:nvSpPr>
          <p:spPr bwMode="auto">
            <a:xfrm>
              <a:off x="3401" y="3564"/>
              <a:ext cx="0" cy="5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35" name="Line 10"/>
            <p:cNvSpPr>
              <a:spLocks noChangeShapeType="1"/>
            </p:cNvSpPr>
            <p:nvPr/>
          </p:nvSpPr>
          <p:spPr bwMode="auto">
            <a:xfrm flipH="1">
              <a:off x="2040" y="4023"/>
              <a:ext cx="5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6636" name="Group 11"/>
            <p:cNvGrpSpPr>
              <a:grpSpLocks/>
            </p:cNvGrpSpPr>
            <p:nvPr/>
          </p:nvGrpSpPr>
          <p:grpSpPr bwMode="auto">
            <a:xfrm>
              <a:off x="2799" y="1637"/>
              <a:ext cx="2097" cy="571"/>
              <a:chOff x="2799" y="1008"/>
              <a:chExt cx="2094" cy="907"/>
            </a:xfrm>
          </p:grpSpPr>
          <p:sp>
            <p:nvSpPr>
              <p:cNvPr id="26640" name="Line 12"/>
              <p:cNvSpPr>
                <a:spLocks noChangeShapeType="1"/>
              </p:cNvSpPr>
              <p:nvPr/>
            </p:nvSpPr>
            <p:spPr bwMode="auto">
              <a:xfrm flipV="1">
                <a:off x="2799" y="1038"/>
                <a:ext cx="0" cy="86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41" name="Line 13"/>
              <p:cNvSpPr>
                <a:spLocks noChangeShapeType="1"/>
              </p:cNvSpPr>
              <p:nvPr/>
            </p:nvSpPr>
            <p:spPr bwMode="auto">
              <a:xfrm flipV="1">
                <a:off x="4893" y="1038"/>
                <a:ext cx="0" cy="8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42" name="Line 14"/>
              <p:cNvSpPr>
                <a:spLocks noChangeShapeType="1"/>
              </p:cNvSpPr>
              <p:nvPr/>
            </p:nvSpPr>
            <p:spPr bwMode="auto">
              <a:xfrm flipV="1">
                <a:off x="3519" y="1008"/>
                <a:ext cx="0" cy="90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43" name="Line 15"/>
              <p:cNvSpPr>
                <a:spLocks noChangeShapeType="1"/>
              </p:cNvSpPr>
              <p:nvPr/>
            </p:nvSpPr>
            <p:spPr bwMode="auto">
              <a:xfrm flipV="1">
                <a:off x="4186" y="1038"/>
                <a:ext cx="0" cy="8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6637" name="Line 16"/>
            <p:cNvSpPr>
              <a:spLocks noChangeShapeType="1"/>
            </p:cNvSpPr>
            <p:nvPr/>
          </p:nvSpPr>
          <p:spPr bwMode="auto">
            <a:xfrm>
              <a:off x="2822" y="1940"/>
              <a:ext cx="672" cy="0"/>
            </a:xfrm>
            <a:prstGeom prst="line">
              <a:avLst/>
            </a:prstGeom>
            <a:noFill/>
            <a:ln w="38100">
              <a:solidFill>
                <a:srgbClr val="336699"/>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26638" name="Line 17"/>
            <p:cNvSpPr>
              <a:spLocks noChangeShapeType="1"/>
            </p:cNvSpPr>
            <p:nvPr/>
          </p:nvSpPr>
          <p:spPr bwMode="auto">
            <a:xfrm>
              <a:off x="3552" y="1950"/>
              <a:ext cx="576" cy="0"/>
            </a:xfrm>
            <a:prstGeom prst="line">
              <a:avLst/>
            </a:prstGeom>
            <a:noFill/>
            <a:ln w="38100">
              <a:solidFill>
                <a:srgbClr val="009900"/>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26639" name="Line 18"/>
            <p:cNvSpPr>
              <a:spLocks noChangeShapeType="1"/>
            </p:cNvSpPr>
            <p:nvPr/>
          </p:nvSpPr>
          <p:spPr bwMode="auto">
            <a:xfrm>
              <a:off x="4272" y="1950"/>
              <a:ext cx="576" cy="0"/>
            </a:xfrm>
            <a:prstGeom prst="line">
              <a:avLst/>
            </a:prstGeom>
            <a:noFill/>
            <a:ln w="38100">
              <a:solidFill>
                <a:srgbClr val="FF0000"/>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p>
          </p:txBody>
        </p:sp>
      </p:grpSp>
      <p:sp>
        <p:nvSpPr>
          <p:cNvPr id="26627" name="Rectangle 19"/>
          <p:cNvSpPr>
            <a:spLocks noGrp="1" noChangeArrowheads="1"/>
          </p:cNvSpPr>
          <p:nvPr>
            <p:ph type="title"/>
          </p:nvPr>
        </p:nvSpPr>
        <p:spPr/>
        <p:txBody>
          <a:bodyPr/>
          <a:lstStyle/>
          <a:p>
            <a:pPr algn="l" eaLnBrk="1" hangingPunct="1"/>
            <a:r>
              <a:rPr lang="en-US" altLang="en-US" sz="3200" smtClean="0">
                <a:solidFill>
                  <a:srgbClr val="C00000"/>
                </a:solidFill>
                <a:latin typeface="Comic Sans MS" pitchFamily="66" charset="0"/>
              </a:rPr>
              <a:t>Tree rings show the tree’s age… but how?</a:t>
            </a:r>
          </a:p>
        </p:txBody>
      </p:sp>
    </p:spTree>
    <p:extLst>
      <p:ext uri="{BB962C8B-B14F-4D97-AF65-F5344CB8AC3E}">
        <p14:creationId xmlns:p14="http://schemas.microsoft.com/office/powerpoint/2010/main" val="363094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sz="4000" dirty="0" smtClean="0">
                <a:latin typeface="Tahoma" pitchFamily="34" charset="0"/>
                <a:ea typeface="+mj-ea"/>
                <a:cs typeface="+mj-cs"/>
              </a:rPr>
              <a:t>Plants grow differently from animals</a:t>
            </a:r>
          </a:p>
        </p:txBody>
      </p:sp>
      <p:sp>
        <p:nvSpPr>
          <p:cNvPr id="175107" name="Content Placeholder 2"/>
          <p:cNvSpPr>
            <a:spLocks noGrp="1"/>
          </p:cNvSpPr>
          <p:nvPr>
            <p:ph sz="half" idx="1"/>
          </p:nvPr>
        </p:nvSpPr>
        <p:spPr>
          <a:xfrm>
            <a:off x="228600" y="5715000"/>
            <a:ext cx="4610100" cy="931333"/>
          </a:xfrm>
        </p:spPr>
        <p:txBody>
          <a:bodyPr>
            <a:normAutofit/>
          </a:bodyPr>
          <a:lstStyle/>
          <a:p>
            <a:pPr eaLnBrk="1" hangingPunct="1">
              <a:buSzPct val="75000"/>
              <a:buFont typeface="Wingdings" charset="0"/>
              <a:buChar char="q"/>
            </a:pPr>
            <a:r>
              <a:rPr lang="en-US" sz="1400" dirty="0">
                <a:latin typeface="Tahoma" charset="0"/>
                <a:ea typeface="MS PGothic" charset="0"/>
              </a:rPr>
              <a:t>In animals, growth is determinate (growth comes to an end</a:t>
            </a:r>
            <a:r>
              <a:rPr lang="en-US" sz="1400" dirty="0" smtClean="0">
                <a:latin typeface="Tahoma" charset="0"/>
                <a:ea typeface="MS PGothic" charset="0"/>
              </a:rPr>
              <a:t>).</a:t>
            </a:r>
            <a:endParaRPr lang="en-US" sz="1400" dirty="0">
              <a:latin typeface="Tahoma" charset="0"/>
              <a:ea typeface="MS PGothic" charset="0"/>
            </a:endParaRPr>
          </a:p>
          <a:p>
            <a:pPr eaLnBrk="1" hangingPunct="1">
              <a:buSzPct val="75000"/>
              <a:buFont typeface="Wingdings" charset="0"/>
              <a:buChar char="q"/>
            </a:pPr>
            <a:r>
              <a:rPr lang="en-US" sz="1400" dirty="0">
                <a:latin typeface="Tahoma" charset="0"/>
                <a:ea typeface="MS PGothic" charset="0"/>
              </a:rPr>
              <a:t>Plants show indeterminate growth.</a:t>
            </a:r>
          </a:p>
        </p:txBody>
      </p:sp>
      <p:pic>
        <p:nvPicPr>
          <p:cNvPr id="3" name="Picture 2" descr="figure_18_27_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1371600"/>
            <a:ext cx="2526082" cy="4097867"/>
          </a:xfrm>
          <a:prstGeom prst="rect">
            <a:avLst/>
          </a:prstGeom>
        </p:spPr>
      </p:pic>
      <p:pic>
        <p:nvPicPr>
          <p:cNvPr id="5" name="Picture 4" descr="figure_18_27_0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8582" y="1371600"/>
            <a:ext cx="2667000" cy="4142362"/>
          </a:xfrm>
          <a:prstGeom prst="rect">
            <a:avLst/>
          </a:prstGeom>
        </p:spPr>
      </p:pic>
      <p:pic>
        <p:nvPicPr>
          <p:cNvPr id="6" name="Picture 5" descr="figure_18_27_0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0982" y="1371600"/>
            <a:ext cx="2438400" cy="4045497"/>
          </a:xfrm>
          <a:prstGeom prst="rect">
            <a:avLst/>
          </a:prstGeom>
        </p:spPr>
      </p:pic>
    </p:spTree>
    <p:extLst>
      <p:ext uri="{BB962C8B-B14F-4D97-AF65-F5344CB8AC3E}">
        <p14:creationId xmlns:p14="http://schemas.microsoft.com/office/powerpoint/2010/main" val="155300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alpha val="42000"/>
          </a:srgbClr>
        </a:solidFill>
        <a:effectLst/>
      </p:bgPr>
    </p:bg>
    <p:spTree>
      <p:nvGrpSpPr>
        <p:cNvPr id="1" name=""/>
        <p:cNvGrpSpPr/>
        <p:nvPr/>
      </p:nvGrpSpPr>
      <p:grpSpPr>
        <a:xfrm>
          <a:off x="0" y="0"/>
          <a:ext cx="0" cy="0"/>
          <a:chOff x="0" y="0"/>
          <a:chExt cx="0" cy="0"/>
        </a:xfrm>
      </p:grpSpPr>
      <p:pic>
        <p:nvPicPr>
          <p:cNvPr id="24578" name="Picture 2" descr="http://upload.wikimedia.org/wikipedia/commons/thumb/f/f3/Stradivarius_violin_front.jpg/170px-Stradivarius_violin_front.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533400"/>
            <a:ext cx="2209800" cy="6173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Rectangle 2"/>
          <p:cNvSpPr>
            <a:spLocks noChangeArrowheads="1"/>
          </p:cNvSpPr>
          <p:nvPr/>
        </p:nvSpPr>
        <p:spPr bwMode="auto">
          <a:xfrm>
            <a:off x="3124200" y="1065213"/>
            <a:ext cx="5715000" cy="5110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800">
                <a:latin typeface="Comic Sans MS" pitchFamily="66" charset="0"/>
              </a:rPr>
              <a:t>This is the Antonio </a:t>
            </a:r>
            <a:r>
              <a:rPr lang="en-US" altLang="en-US" sz="2800">
                <a:solidFill>
                  <a:srgbClr val="FF0000"/>
                </a:solidFill>
                <a:latin typeface="Comic Sans MS" pitchFamily="66" charset="0"/>
              </a:rPr>
              <a:t>Stradivari violin </a:t>
            </a:r>
            <a:r>
              <a:rPr lang="en-US" altLang="en-US" sz="2800">
                <a:latin typeface="Comic Sans MS" pitchFamily="66" charset="0"/>
              </a:rPr>
              <a:t>of 1703  at the </a:t>
            </a:r>
            <a:r>
              <a:rPr lang="en-US" altLang="en-US" sz="2800" i="1">
                <a:latin typeface="Comic Sans MS" pitchFamily="66" charset="0"/>
              </a:rPr>
              <a:t>museum</a:t>
            </a:r>
            <a:r>
              <a:rPr lang="en-US" altLang="en-US" sz="2800">
                <a:latin typeface="Comic Sans MS" pitchFamily="66" charset="0"/>
              </a:rPr>
              <a:t> in Berlin.  It is made of mostly </a:t>
            </a:r>
            <a:r>
              <a:rPr lang="en-US" altLang="en-US" sz="2800">
                <a:solidFill>
                  <a:srgbClr val="C00000"/>
                </a:solidFill>
                <a:latin typeface="Comic Sans MS" pitchFamily="66" charset="0"/>
              </a:rPr>
              <a:t>wood</a:t>
            </a:r>
            <a:r>
              <a:rPr lang="en-US" altLang="en-US" sz="2800">
                <a:latin typeface="Comic Sans MS" pitchFamily="66" charset="0"/>
              </a:rPr>
              <a:t>.  After learning secondary growth you know that </a:t>
            </a:r>
            <a:r>
              <a:rPr lang="en-US" altLang="en-US" sz="2800">
                <a:solidFill>
                  <a:srgbClr val="C00000"/>
                </a:solidFill>
                <a:latin typeface="Comic Sans MS" pitchFamily="66" charset="0"/>
              </a:rPr>
              <a:t>“wood” </a:t>
            </a:r>
            <a:r>
              <a:rPr lang="en-US" altLang="en-US" sz="2800">
                <a:latin typeface="Comic Sans MS" pitchFamily="66" charset="0"/>
              </a:rPr>
              <a:t>really means _______</a:t>
            </a:r>
          </a:p>
          <a:p>
            <a:pPr eaLnBrk="1" hangingPunct="1">
              <a:spcBef>
                <a:spcPct val="0"/>
              </a:spcBef>
              <a:buFontTx/>
              <a:buNone/>
            </a:pPr>
            <a:endParaRPr lang="en-US" altLang="en-US" sz="1800">
              <a:latin typeface="Comic Sans MS" pitchFamily="66" charset="0"/>
            </a:endParaRPr>
          </a:p>
          <a:p>
            <a:pPr eaLnBrk="1" hangingPunct="1">
              <a:spcBef>
                <a:spcPct val="0"/>
              </a:spcBef>
              <a:buFontTx/>
              <a:buNone/>
            </a:pPr>
            <a:r>
              <a:rPr lang="en-US" altLang="en-US" sz="2800">
                <a:latin typeface="Comic Sans MS" pitchFamily="66" charset="0"/>
              </a:rPr>
              <a:t>A. Primary phloem</a:t>
            </a:r>
          </a:p>
          <a:p>
            <a:pPr eaLnBrk="1" hangingPunct="1">
              <a:spcBef>
                <a:spcPct val="0"/>
              </a:spcBef>
              <a:buFontTx/>
              <a:buNone/>
            </a:pPr>
            <a:r>
              <a:rPr lang="en-US" altLang="en-US" sz="2800">
                <a:latin typeface="Comic Sans MS" pitchFamily="66" charset="0"/>
              </a:rPr>
              <a:t>B. Cork</a:t>
            </a:r>
          </a:p>
          <a:p>
            <a:pPr eaLnBrk="1" hangingPunct="1">
              <a:spcBef>
                <a:spcPct val="0"/>
              </a:spcBef>
              <a:buFontTx/>
              <a:buNone/>
            </a:pPr>
            <a:r>
              <a:rPr lang="en-US" altLang="en-US" sz="2800">
                <a:latin typeface="Comic Sans MS" pitchFamily="66" charset="0"/>
              </a:rPr>
              <a:t>C. Epidermis</a:t>
            </a:r>
          </a:p>
          <a:p>
            <a:pPr eaLnBrk="1" hangingPunct="1">
              <a:spcBef>
                <a:spcPct val="0"/>
              </a:spcBef>
              <a:buFontTx/>
              <a:buNone/>
            </a:pPr>
            <a:r>
              <a:rPr lang="en-US" altLang="en-US" sz="2800">
                <a:latin typeface="Comic Sans MS" pitchFamily="66" charset="0"/>
              </a:rPr>
              <a:t>D. Secondary xylem</a:t>
            </a:r>
          </a:p>
          <a:p>
            <a:pPr eaLnBrk="1" hangingPunct="1">
              <a:spcBef>
                <a:spcPct val="0"/>
              </a:spcBef>
              <a:buFontTx/>
              <a:buNone/>
            </a:pPr>
            <a:r>
              <a:rPr lang="en-US" altLang="en-US" sz="2800">
                <a:latin typeface="Comic Sans MS" pitchFamily="66" charset="0"/>
              </a:rPr>
              <a:t>E. All of the above</a:t>
            </a:r>
          </a:p>
        </p:txBody>
      </p:sp>
    </p:spTree>
    <p:extLst>
      <p:ext uri="{BB962C8B-B14F-4D97-AF65-F5344CB8AC3E}">
        <p14:creationId xmlns:p14="http://schemas.microsoft.com/office/powerpoint/2010/main" val="2915492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07963" y="1039813"/>
            <a:ext cx="692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400" b="1"/>
              <a:t>Oak</a:t>
            </a:r>
          </a:p>
        </p:txBody>
      </p:sp>
      <p:sp>
        <p:nvSpPr>
          <p:cNvPr id="28675" name="Text Box 3"/>
          <p:cNvSpPr txBox="1">
            <a:spLocks noChangeArrowheads="1"/>
          </p:cNvSpPr>
          <p:nvPr/>
        </p:nvSpPr>
        <p:spPr bwMode="auto">
          <a:xfrm>
            <a:off x="207963" y="3057525"/>
            <a:ext cx="660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400" b="1"/>
              <a:t>Elm</a:t>
            </a:r>
          </a:p>
        </p:txBody>
      </p:sp>
      <p:sp>
        <p:nvSpPr>
          <p:cNvPr id="28676" name="Text Box 4"/>
          <p:cNvSpPr txBox="1">
            <a:spLocks noChangeArrowheads="1"/>
          </p:cNvSpPr>
          <p:nvPr/>
        </p:nvSpPr>
        <p:spPr bwMode="auto">
          <a:xfrm>
            <a:off x="207963" y="5070475"/>
            <a:ext cx="7445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400" b="1"/>
              <a:t>Pine</a:t>
            </a:r>
          </a:p>
        </p:txBody>
      </p:sp>
      <p:pic>
        <p:nvPicPr>
          <p:cNvPr id="2867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2538" y="381000"/>
            <a:ext cx="4484687" cy="183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2538" y="2400300"/>
            <a:ext cx="4478337" cy="182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9"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2538" y="4406900"/>
            <a:ext cx="4508500" cy="183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0" name="Rectangle 8"/>
          <p:cNvSpPr>
            <a:spLocks noChangeArrowheads="1"/>
          </p:cNvSpPr>
          <p:nvPr/>
        </p:nvSpPr>
        <p:spPr bwMode="auto">
          <a:xfrm>
            <a:off x="6281738" y="5108575"/>
            <a:ext cx="16002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600" b="1">
                <a:solidFill>
                  <a:schemeClr val="tx2"/>
                </a:solidFill>
              </a:rPr>
              <a:t>Do not post on Internet</a:t>
            </a:r>
          </a:p>
        </p:txBody>
      </p:sp>
      <p:pic>
        <p:nvPicPr>
          <p:cNvPr id="15369" name="Picture 9" descr="FG23_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59475" y="1511300"/>
            <a:ext cx="3127375" cy="433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48108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dissolve">
                                      <p:cBhvr>
                                        <p:cTn id="7"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alpha val="43000"/>
          </a:srgb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3600" smtClean="0">
                <a:solidFill>
                  <a:srgbClr val="C00000"/>
                </a:solidFill>
                <a:latin typeface="Comic Sans MS" pitchFamily="66" charset="0"/>
              </a:rPr>
              <a:t>Tree rings are ____</a:t>
            </a:r>
          </a:p>
        </p:txBody>
      </p:sp>
      <p:sp>
        <p:nvSpPr>
          <p:cNvPr id="30723" name="Rectangle 3"/>
          <p:cNvSpPr>
            <a:spLocks noGrp="1" noChangeArrowheads="1"/>
          </p:cNvSpPr>
          <p:nvPr>
            <p:ph type="body" idx="1"/>
          </p:nvPr>
        </p:nvSpPr>
        <p:spPr>
          <a:xfrm>
            <a:off x="533400" y="1828800"/>
            <a:ext cx="8229600" cy="4525963"/>
          </a:xfrm>
        </p:spPr>
        <p:txBody>
          <a:bodyPr/>
          <a:lstStyle/>
          <a:p>
            <a:pPr marL="0" indent="0" eaLnBrk="1" hangingPunct="1">
              <a:buFont typeface="Arial" pitchFamily="34" charset="0"/>
              <a:buNone/>
            </a:pPr>
            <a:r>
              <a:rPr lang="en-US" altLang="en-US" smtClean="0">
                <a:latin typeface="Comic Sans MS" pitchFamily="66" charset="0"/>
              </a:rPr>
              <a:t>A. Alternating layers of xylem and phloem are made each year.</a:t>
            </a:r>
          </a:p>
          <a:p>
            <a:pPr marL="0" indent="0" eaLnBrk="1" hangingPunct="1">
              <a:buFont typeface="Arial" pitchFamily="34" charset="0"/>
              <a:buNone/>
            </a:pPr>
            <a:r>
              <a:rPr lang="en-US" altLang="en-US" smtClean="0">
                <a:latin typeface="Comic Sans MS" pitchFamily="66" charset="0"/>
              </a:rPr>
              <a:t>B. Size of xylem tubes varies in spring and summer</a:t>
            </a:r>
          </a:p>
          <a:p>
            <a:pPr marL="0" indent="0" eaLnBrk="1" hangingPunct="1">
              <a:buFont typeface="Arial" pitchFamily="34" charset="0"/>
              <a:buNone/>
            </a:pPr>
            <a:r>
              <a:rPr lang="en-US" altLang="en-US" smtClean="0">
                <a:latin typeface="Comic Sans MS" pitchFamily="66" charset="0"/>
              </a:rPr>
              <a:t>C. Each year a layer of dirt and bark is trapped under new wood.</a:t>
            </a:r>
          </a:p>
          <a:p>
            <a:pPr marL="0" indent="0" eaLnBrk="1" hangingPunct="1">
              <a:buFont typeface="Arial" pitchFamily="34" charset="0"/>
              <a:buNone/>
            </a:pPr>
            <a:r>
              <a:rPr lang="en-US" altLang="en-US" smtClean="0">
                <a:latin typeface="Comic Sans MS" pitchFamily="66" charset="0"/>
              </a:rPr>
              <a:t>D. Dead phloem shows up as a visible line.</a:t>
            </a:r>
          </a:p>
        </p:txBody>
      </p:sp>
    </p:spTree>
    <p:extLst>
      <p:ext uri="{BB962C8B-B14F-4D97-AF65-F5344CB8AC3E}">
        <p14:creationId xmlns:p14="http://schemas.microsoft.com/office/powerpoint/2010/main" val="1373546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alpha val="44000"/>
          </a:srgbClr>
        </a:solidFill>
        <a:effectLst/>
      </p:bgPr>
    </p:bg>
    <p:spTree>
      <p:nvGrpSpPr>
        <p:cNvPr id="1" name=""/>
        <p:cNvGrpSpPr/>
        <p:nvPr/>
      </p:nvGrpSpPr>
      <p:grpSpPr>
        <a:xfrm>
          <a:off x="0" y="0"/>
          <a:ext cx="0" cy="0"/>
          <a:chOff x="0" y="0"/>
          <a:chExt cx="0" cy="0"/>
        </a:xfrm>
      </p:grpSpPr>
      <p:pic>
        <p:nvPicPr>
          <p:cNvPr id="31746" name="Picture 2" descr="http://web.utk.edu/~gk12/images/Tree-Ring%20Exercis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06475"/>
            <a:ext cx="9299575" cy="239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38175" y="3416300"/>
            <a:ext cx="8505825" cy="3108325"/>
          </a:xfrm>
          <a:prstGeom prst="rect">
            <a:avLst/>
          </a:prstGeom>
          <a:noFill/>
        </p:spPr>
        <p:txBody>
          <a:bodyPr>
            <a:spAutoFit/>
          </a:bodyPr>
          <a:lstStyle/>
          <a:p>
            <a:pPr>
              <a:defRPr/>
            </a:pPr>
            <a:r>
              <a:rPr lang="en-US" sz="2800" dirty="0">
                <a:solidFill>
                  <a:srgbClr val="C00000"/>
                </a:solidFill>
                <a:latin typeface="Comic Sans MS" panose="030F0702030302020204" pitchFamily="66" charset="0"/>
                <a:ea typeface="+mn-ea"/>
                <a:cs typeface="Arial" charset="0"/>
              </a:rPr>
              <a:t>Which year is there a visible scar on the tree core?</a:t>
            </a:r>
          </a:p>
          <a:p>
            <a:pPr>
              <a:defRPr/>
            </a:pPr>
            <a:endParaRPr lang="en-US" sz="2800" dirty="0">
              <a:latin typeface="Comic Sans MS" panose="030F0702030302020204" pitchFamily="66" charset="0"/>
              <a:ea typeface="+mn-ea"/>
              <a:cs typeface="Arial" charset="0"/>
            </a:endParaRPr>
          </a:p>
          <a:p>
            <a:pPr marL="342900" indent="-342900">
              <a:buFontTx/>
              <a:buAutoNum type="alphaUcPeriod"/>
              <a:defRPr/>
            </a:pPr>
            <a:r>
              <a:rPr lang="en-US" sz="2800" dirty="0">
                <a:latin typeface="Comic Sans MS" panose="030F0702030302020204" pitchFamily="66" charset="0"/>
                <a:ea typeface="+mn-ea"/>
                <a:cs typeface="Arial" charset="0"/>
              </a:rPr>
              <a:t>1980</a:t>
            </a:r>
          </a:p>
          <a:p>
            <a:pPr marL="342900" indent="-342900">
              <a:buFontTx/>
              <a:buAutoNum type="alphaUcPeriod"/>
              <a:defRPr/>
            </a:pPr>
            <a:r>
              <a:rPr lang="en-US" sz="2800" dirty="0">
                <a:latin typeface="Comic Sans MS" panose="030F0702030302020204" pitchFamily="66" charset="0"/>
                <a:ea typeface="+mn-ea"/>
                <a:cs typeface="Arial" charset="0"/>
              </a:rPr>
              <a:t>1981</a:t>
            </a:r>
          </a:p>
          <a:p>
            <a:pPr marL="342900" indent="-342900">
              <a:buFontTx/>
              <a:buAutoNum type="alphaUcPeriod"/>
              <a:defRPr/>
            </a:pPr>
            <a:r>
              <a:rPr lang="en-US" sz="2800" dirty="0">
                <a:latin typeface="Comic Sans MS" panose="030F0702030302020204" pitchFamily="66" charset="0"/>
                <a:ea typeface="+mn-ea"/>
                <a:cs typeface="Arial" charset="0"/>
              </a:rPr>
              <a:t>1982</a:t>
            </a:r>
          </a:p>
          <a:p>
            <a:pPr marL="342900" indent="-342900">
              <a:buFontTx/>
              <a:buAutoNum type="alphaUcPeriod"/>
              <a:defRPr/>
            </a:pPr>
            <a:r>
              <a:rPr lang="en-US" sz="2800" dirty="0">
                <a:latin typeface="Comic Sans MS" panose="030F0702030302020204" pitchFamily="66" charset="0"/>
                <a:ea typeface="+mn-ea"/>
                <a:cs typeface="Arial" charset="0"/>
              </a:rPr>
              <a:t>1983</a:t>
            </a:r>
          </a:p>
        </p:txBody>
      </p:sp>
      <p:cxnSp>
        <p:nvCxnSpPr>
          <p:cNvPr id="3" name="Straight Arrow Connector 2"/>
          <p:cNvCxnSpPr/>
          <p:nvPr/>
        </p:nvCxnSpPr>
        <p:spPr>
          <a:xfrm>
            <a:off x="4352925" y="2524125"/>
            <a:ext cx="41275" cy="546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749" name="TextBox 3"/>
          <p:cNvSpPr txBox="1">
            <a:spLocks noChangeArrowheads="1"/>
          </p:cNvSpPr>
          <p:nvPr/>
        </p:nvSpPr>
        <p:spPr bwMode="auto">
          <a:xfrm>
            <a:off x="3595688" y="2968625"/>
            <a:ext cx="15970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400">
                <a:solidFill>
                  <a:srgbClr val="091AB7"/>
                </a:solidFill>
              </a:rPr>
              <a:t>Visible scar</a:t>
            </a:r>
          </a:p>
        </p:txBody>
      </p:sp>
    </p:spTree>
    <p:extLst>
      <p:ext uri="{BB962C8B-B14F-4D97-AF65-F5344CB8AC3E}">
        <p14:creationId xmlns:p14="http://schemas.microsoft.com/office/powerpoint/2010/main" val="2963218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1950" y="1274763"/>
            <a:ext cx="3175000" cy="539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6"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03713" y="265113"/>
            <a:ext cx="31115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7" name="Picture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757613" y="2474913"/>
            <a:ext cx="47529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1109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ppt_x"/>
                                          </p:val>
                                        </p:tav>
                                        <p:tav tm="100000">
                                          <p:val>
                                            <p:strVal val="#ppt_x"/>
                                          </p:val>
                                        </p:tav>
                                      </p:tavLst>
                                    </p:anim>
                                    <p:anim calcmode="lin" valueType="num">
                                      <p:cBhvr additive="base">
                                        <p:cTn id="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9397"/>
                                        </p:tgtEl>
                                        <p:attrNameLst>
                                          <p:attrName>style.visibility</p:attrName>
                                        </p:attrNameLst>
                                      </p:cBhvr>
                                      <p:to>
                                        <p:strVal val="visible"/>
                                      </p:to>
                                    </p:set>
                                    <p:anim calcmode="lin" valueType="num">
                                      <p:cBhvr additive="base">
                                        <p:cTn id="13" dur="500" fill="hold"/>
                                        <p:tgtEl>
                                          <p:spTgt spid="59397"/>
                                        </p:tgtEl>
                                        <p:attrNameLst>
                                          <p:attrName>ppt_x</p:attrName>
                                        </p:attrNameLst>
                                      </p:cBhvr>
                                      <p:tavLst>
                                        <p:tav tm="0">
                                          <p:val>
                                            <p:strVal val="#ppt_x"/>
                                          </p:val>
                                        </p:tav>
                                        <p:tav tm="100000">
                                          <p:val>
                                            <p:strVal val="#ppt_x"/>
                                          </p:val>
                                        </p:tav>
                                      </p:tavLst>
                                    </p:anim>
                                    <p:anim calcmode="lin" valueType="num">
                                      <p:cBhvr additive="base">
                                        <p:cTn id="14" dur="500" fill="hold"/>
                                        <p:tgtEl>
                                          <p:spTgt spid="593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252413"/>
            <a:ext cx="8305800" cy="1058862"/>
          </a:xfrm>
        </p:spPr>
        <p:txBody>
          <a:bodyPr/>
          <a:lstStyle/>
          <a:p>
            <a:pPr eaLnBrk="1" hangingPunct="1"/>
            <a:r>
              <a:rPr lang="en-US" altLang="en-US" sz="3600" smtClean="0">
                <a:solidFill>
                  <a:srgbClr val="C00000"/>
                </a:solidFill>
                <a:latin typeface="Comic Sans MS" pitchFamily="66" charset="0"/>
              </a:rPr>
              <a:t>Humans and secondary plant growth</a:t>
            </a:r>
          </a:p>
        </p:txBody>
      </p:sp>
      <p:pic>
        <p:nvPicPr>
          <p:cNvPr id="33795" name="Picture 4" descr="05-UN09-Tree_Harve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1597025"/>
            <a:ext cx="3856038" cy="290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4" descr="05-UN08-Latex_Collec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2738" y="3221038"/>
            <a:ext cx="4564062"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66407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solidFill>
                  <a:srgbClr val="C00000"/>
                </a:solidFill>
                <a:latin typeface="Comic Sans MS" pitchFamily="66" charset="0"/>
              </a:rPr>
              <a:t>Uses of Bark</a:t>
            </a:r>
          </a:p>
        </p:txBody>
      </p:sp>
      <p:sp>
        <p:nvSpPr>
          <p:cNvPr id="34819" name="Content Placeholder 2"/>
          <p:cNvSpPr>
            <a:spLocks noGrp="1"/>
          </p:cNvSpPr>
          <p:nvPr>
            <p:ph idx="1"/>
          </p:nvPr>
        </p:nvSpPr>
        <p:spPr>
          <a:xfrm>
            <a:off x="457200" y="1600200"/>
            <a:ext cx="3094038" cy="4714875"/>
          </a:xfrm>
        </p:spPr>
        <p:txBody>
          <a:bodyPr/>
          <a:lstStyle/>
          <a:p>
            <a:pPr eaLnBrk="1" hangingPunct="1">
              <a:lnSpc>
                <a:spcPct val="80000"/>
              </a:lnSpc>
            </a:pPr>
            <a:r>
              <a:rPr lang="en-US" altLang="en-US" sz="2300" smtClean="0">
                <a:solidFill>
                  <a:srgbClr val="7030A0"/>
                </a:solidFill>
                <a:latin typeface="Comic Sans MS" pitchFamily="66" charset="0"/>
              </a:rPr>
              <a:t>Bark of Cinnamon (</a:t>
            </a:r>
            <a:r>
              <a:rPr lang="en-US" altLang="en-US" sz="2300" i="1" smtClean="0">
                <a:solidFill>
                  <a:srgbClr val="7030A0"/>
                </a:solidFill>
                <a:latin typeface="Comic Sans MS" pitchFamily="66" charset="0"/>
              </a:rPr>
              <a:t>Cinnamomum verum)</a:t>
            </a:r>
            <a:r>
              <a:rPr lang="en-US" altLang="en-US" sz="2300" smtClean="0">
                <a:solidFill>
                  <a:srgbClr val="7030A0"/>
                </a:solidFill>
                <a:latin typeface="Comic Sans MS" pitchFamily="66" charset="0"/>
              </a:rPr>
              <a:t> : Spice used in cooking, herbal remedy, toothpaste</a:t>
            </a:r>
          </a:p>
          <a:p>
            <a:pPr eaLnBrk="1" hangingPunct="1">
              <a:lnSpc>
                <a:spcPct val="80000"/>
              </a:lnSpc>
              <a:buFont typeface="Arial" pitchFamily="34" charset="0"/>
              <a:buNone/>
            </a:pPr>
            <a:endParaRPr lang="en-US" altLang="en-US" sz="2300" smtClean="0">
              <a:solidFill>
                <a:srgbClr val="7030A0"/>
              </a:solidFill>
              <a:latin typeface="Comic Sans MS" pitchFamily="66" charset="0"/>
            </a:endParaRPr>
          </a:p>
          <a:p>
            <a:pPr eaLnBrk="1" hangingPunct="1">
              <a:lnSpc>
                <a:spcPct val="80000"/>
              </a:lnSpc>
            </a:pPr>
            <a:r>
              <a:rPr lang="en-US" altLang="en-US" sz="2300" i="1" smtClean="0">
                <a:solidFill>
                  <a:srgbClr val="007635"/>
                </a:solidFill>
                <a:latin typeface="Comic Sans MS" pitchFamily="66" charset="0"/>
              </a:rPr>
              <a:t>Taxus brevifolia</a:t>
            </a:r>
            <a:r>
              <a:rPr lang="en-US" altLang="en-US" sz="2300" smtClean="0">
                <a:solidFill>
                  <a:srgbClr val="007635"/>
                </a:solidFill>
                <a:latin typeface="Comic Sans MS" pitchFamily="66" charset="0"/>
              </a:rPr>
              <a:t> (Pacific Yew) – Taxol: 1991 - 60,000 lbs. of the dried bark yields about 9 lbs. of taxol drug (12,000 trees)</a:t>
            </a:r>
          </a:p>
          <a:p>
            <a:pPr eaLnBrk="1" hangingPunct="1">
              <a:lnSpc>
                <a:spcPct val="80000"/>
              </a:lnSpc>
            </a:pPr>
            <a:endParaRPr lang="en-US" altLang="en-US" sz="2500" smtClean="0"/>
          </a:p>
        </p:txBody>
      </p:sp>
      <p:pic>
        <p:nvPicPr>
          <p:cNvPr id="34820" name="Picture 4" descr="cinnamon ba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81575" y="1600200"/>
            <a:ext cx="30480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Picture 5" descr="yewba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1763" y="3876675"/>
            <a:ext cx="2743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Arrow Connector 7"/>
          <p:cNvCxnSpPr>
            <a:cxnSpLocks noChangeShapeType="1"/>
          </p:cNvCxnSpPr>
          <p:nvPr/>
        </p:nvCxnSpPr>
        <p:spPr bwMode="auto">
          <a:xfrm>
            <a:off x="3551238" y="2616200"/>
            <a:ext cx="1177925" cy="0"/>
          </a:xfrm>
          <a:prstGeom prst="straightConnector1">
            <a:avLst/>
          </a:prstGeom>
          <a:noFill/>
          <a:ln w="38100">
            <a:solidFill>
              <a:srgbClr val="C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9" name="Straight Arrow Connector 8"/>
          <p:cNvCxnSpPr>
            <a:cxnSpLocks noChangeShapeType="1"/>
          </p:cNvCxnSpPr>
          <p:nvPr/>
        </p:nvCxnSpPr>
        <p:spPr bwMode="auto">
          <a:xfrm>
            <a:off x="3703638" y="4765675"/>
            <a:ext cx="1177925" cy="0"/>
          </a:xfrm>
          <a:prstGeom prst="straightConnector1">
            <a:avLst/>
          </a:prstGeom>
          <a:noFill/>
          <a:ln w="38100">
            <a:solidFill>
              <a:srgbClr val="C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617049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alpha val="37000"/>
          </a:srgbClr>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 y="762000"/>
            <a:ext cx="8229600" cy="504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US" altLang="en-US" sz="3600">
                <a:solidFill>
                  <a:srgbClr val="C00000"/>
                </a:solidFill>
                <a:latin typeface="Comic Sans MS" pitchFamily="66" charset="0"/>
              </a:rPr>
              <a:t>Girdling (surface scraping) a tree often kills it because___</a:t>
            </a:r>
            <a:r>
              <a:rPr lang="en-US" altLang="en-US" sz="4000">
                <a:solidFill>
                  <a:srgbClr val="C00000"/>
                </a:solidFill>
                <a:latin typeface="Comic Sans MS" pitchFamily="66" charset="0"/>
              </a:rPr>
              <a:t>.</a:t>
            </a:r>
          </a:p>
          <a:p>
            <a:pPr eaLnBrk="1" hangingPunct="1">
              <a:spcBef>
                <a:spcPct val="50000"/>
              </a:spcBef>
              <a:buFontTx/>
              <a:buNone/>
            </a:pPr>
            <a:r>
              <a:rPr lang="en-US" altLang="en-US" sz="3600">
                <a:latin typeface="Comic Sans MS" pitchFamily="66" charset="0"/>
              </a:rPr>
              <a:t>A. water transport has been 		interrupted.</a:t>
            </a:r>
          </a:p>
          <a:p>
            <a:pPr eaLnBrk="1" hangingPunct="1">
              <a:spcBef>
                <a:spcPct val="50000"/>
              </a:spcBef>
              <a:buFontTx/>
              <a:buNone/>
            </a:pPr>
            <a:r>
              <a:rPr lang="en-US" altLang="en-US" sz="3600">
                <a:latin typeface="Comic Sans MS" pitchFamily="66" charset="0"/>
              </a:rPr>
              <a:t>B. food transport has been 			interrupted.</a:t>
            </a:r>
          </a:p>
          <a:p>
            <a:pPr eaLnBrk="1" hangingPunct="1">
              <a:spcBef>
                <a:spcPct val="50000"/>
              </a:spcBef>
              <a:buFontTx/>
              <a:buChar char="•"/>
            </a:pPr>
            <a:endParaRPr lang="en-US" altLang="en-US" sz="4000">
              <a:latin typeface="Arial" pitchFamily="34" charset="0"/>
            </a:endParaRPr>
          </a:p>
        </p:txBody>
      </p:sp>
    </p:spTree>
    <p:extLst>
      <p:ext uri="{BB962C8B-B14F-4D97-AF65-F5344CB8AC3E}">
        <p14:creationId xmlns:p14="http://schemas.microsoft.com/office/powerpoint/2010/main" val="3498189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pPr eaLnBrk="1" hangingPunct="1"/>
            <a:r>
              <a:rPr lang="en-US" sz="3200" dirty="0">
                <a:latin typeface="Tahoma" charset="0"/>
                <a:ea typeface="MS PGothic" charset="0"/>
              </a:rPr>
              <a:t>Actions That Damage the Bark of the Tree’s Circumference Are Called “Girdling”</a:t>
            </a:r>
          </a:p>
        </p:txBody>
      </p:sp>
      <p:pic>
        <p:nvPicPr>
          <p:cNvPr id="2" name="Picture 1" descr="figure_18_3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682" y="1676400"/>
            <a:ext cx="4396636" cy="4800600"/>
          </a:xfrm>
          <a:prstGeom prst="rect">
            <a:avLst/>
          </a:prstGeom>
        </p:spPr>
      </p:pic>
      <p:sp>
        <p:nvSpPr>
          <p:cNvPr id="3" name="TextBox 2"/>
          <p:cNvSpPr txBox="1"/>
          <p:nvPr/>
        </p:nvSpPr>
        <p:spPr>
          <a:xfrm>
            <a:off x="6934200" y="2057400"/>
            <a:ext cx="1905000" cy="1477328"/>
          </a:xfrm>
          <a:prstGeom prst="rect">
            <a:avLst/>
          </a:prstGeom>
          <a:noFill/>
        </p:spPr>
        <p:txBody>
          <a:bodyPr wrap="square" rtlCol="0">
            <a:spAutoFit/>
          </a:bodyPr>
          <a:lstStyle/>
          <a:p>
            <a:r>
              <a:rPr lang="en-US" dirty="0" smtClean="0"/>
              <a:t>If a thin strip of bark is cut, then only the phloem’s transport will be interfered with.</a:t>
            </a:r>
            <a:endParaRPr lang="en-US" dirty="0"/>
          </a:p>
        </p:txBody>
      </p:sp>
    </p:spTree>
    <p:extLst>
      <p:ext uri="{BB962C8B-B14F-4D97-AF65-F5344CB8AC3E}">
        <p14:creationId xmlns:p14="http://schemas.microsoft.com/office/powerpoint/2010/main" val="142591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143000"/>
          </a:xfrm>
        </p:spPr>
        <p:txBody>
          <a:bodyPr>
            <a:normAutofit fontScale="90000"/>
          </a:bodyPr>
          <a:lstStyle/>
          <a:p>
            <a:pPr algn="l" eaLnBrk="1" hangingPunct="1">
              <a:defRPr/>
            </a:pPr>
            <a:r>
              <a:rPr lang="en-US" sz="3600" b="1" dirty="0" smtClean="0">
                <a:latin typeface="Tahoma" pitchFamily="34" charset="0"/>
                <a:ea typeface="+mj-ea"/>
                <a:cs typeface="+mj-cs"/>
              </a:rPr>
              <a:t>17.3 Plants are organized into tissues, each with specific functions.</a:t>
            </a:r>
          </a:p>
        </p:txBody>
      </p:sp>
      <p:sp>
        <p:nvSpPr>
          <p:cNvPr id="45058" name="Content Placeholder 3"/>
          <p:cNvSpPr>
            <a:spLocks noGrp="1"/>
          </p:cNvSpPr>
          <p:nvPr>
            <p:ph sz="half" idx="4294967295"/>
          </p:nvPr>
        </p:nvSpPr>
        <p:spPr>
          <a:xfrm>
            <a:off x="228600" y="1798638"/>
            <a:ext cx="4038600" cy="4525962"/>
          </a:xfrm>
        </p:spPr>
        <p:txBody>
          <a:bodyPr/>
          <a:lstStyle/>
          <a:p>
            <a:pPr marL="533400" indent="-533400" eaLnBrk="1" hangingPunct="1">
              <a:buSzPct val="75000"/>
              <a:buFont typeface="Wingdings" charset="0"/>
              <a:buNone/>
            </a:pPr>
            <a:r>
              <a:rPr lang="en-US" sz="2800" dirty="0">
                <a:latin typeface="Tahoma" charset="0"/>
                <a:ea typeface="MS PGothic" charset="0"/>
              </a:rPr>
              <a:t>	There are three main tissue types in plants:</a:t>
            </a:r>
          </a:p>
          <a:p>
            <a:pPr marL="533400" indent="-533400" eaLnBrk="1" hangingPunct="1"/>
            <a:endParaRPr lang="en-US" sz="2800" dirty="0">
              <a:latin typeface="Tahoma" charset="0"/>
              <a:ea typeface="MS PGothic" charset="0"/>
            </a:endParaRPr>
          </a:p>
          <a:p>
            <a:pPr marL="914400" lvl="1" indent="-457200" eaLnBrk="1" hangingPunct="1">
              <a:buFontTx/>
              <a:buAutoNum type="arabicParenR"/>
            </a:pPr>
            <a:r>
              <a:rPr lang="en-US" dirty="0">
                <a:latin typeface="Tahoma" charset="0"/>
                <a:ea typeface="MS PGothic" charset="0"/>
              </a:rPr>
              <a:t>dermal tissue</a:t>
            </a:r>
          </a:p>
          <a:p>
            <a:pPr marL="914400" lvl="1" indent="-457200" eaLnBrk="1" hangingPunct="1">
              <a:buFontTx/>
              <a:buAutoNum type="arabicParenR"/>
            </a:pPr>
            <a:r>
              <a:rPr lang="en-US" dirty="0">
                <a:latin typeface="Tahoma" charset="0"/>
                <a:ea typeface="MS PGothic" charset="0"/>
              </a:rPr>
              <a:t>vascular tissue</a:t>
            </a:r>
          </a:p>
          <a:p>
            <a:pPr marL="914400" lvl="1" indent="-457200" eaLnBrk="1" hangingPunct="1">
              <a:buFontTx/>
              <a:buAutoNum type="arabicParenR"/>
            </a:pPr>
            <a:r>
              <a:rPr lang="en-US" dirty="0">
                <a:latin typeface="Tahoma" charset="0"/>
                <a:ea typeface="MS PGothic" charset="0"/>
              </a:rPr>
              <a:t>ground tissue</a:t>
            </a:r>
          </a:p>
        </p:txBody>
      </p:sp>
      <p:pic>
        <p:nvPicPr>
          <p:cNvPr id="3" name="Picture 2" descr="figure_17_0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6661" y="1371600"/>
            <a:ext cx="3682539" cy="5391912"/>
          </a:xfrm>
          <a:prstGeom prst="rect">
            <a:avLst/>
          </a:prstGeom>
        </p:spPr>
      </p:pic>
    </p:spTree>
    <p:extLst>
      <p:ext uri="{BB962C8B-B14F-4D97-AF65-F5344CB8AC3E}">
        <p14:creationId xmlns:p14="http://schemas.microsoft.com/office/powerpoint/2010/main" val="2177109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p:cNvSpPr>
            <a:spLocks noGrp="1"/>
          </p:cNvSpPr>
          <p:nvPr>
            <p:ph type="title" idx="4294967295"/>
          </p:nvPr>
        </p:nvSpPr>
        <p:spPr>
          <a:xfrm>
            <a:off x="228600" y="0"/>
            <a:ext cx="3733800" cy="1143000"/>
          </a:xfrm>
        </p:spPr>
        <p:txBody>
          <a:bodyPr/>
          <a:lstStyle/>
          <a:p>
            <a:pPr algn="l" eaLnBrk="1" hangingPunct="1"/>
            <a:r>
              <a:rPr lang="en-US" sz="3600" b="1" dirty="0">
                <a:latin typeface="Tahoma" charset="0"/>
                <a:ea typeface="MS PGothic" charset="0"/>
              </a:rPr>
              <a:t>Dermal Tissue</a:t>
            </a:r>
          </a:p>
        </p:txBody>
      </p:sp>
      <p:sp>
        <p:nvSpPr>
          <p:cNvPr id="47106" name="Content Placeholder 5"/>
          <p:cNvSpPr>
            <a:spLocks noGrp="1"/>
          </p:cNvSpPr>
          <p:nvPr>
            <p:ph idx="4294967295"/>
          </p:nvPr>
        </p:nvSpPr>
        <p:spPr>
          <a:xfrm>
            <a:off x="228600" y="1066800"/>
            <a:ext cx="3657600" cy="4953000"/>
          </a:xfrm>
        </p:spPr>
        <p:txBody>
          <a:bodyPr>
            <a:normAutofit lnSpcReduction="10000"/>
          </a:bodyPr>
          <a:lstStyle/>
          <a:p>
            <a:pPr eaLnBrk="1" hangingPunct="1">
              <a:buSzPct val="75000"/>
              <a:buFont typeface="Wingdings" charset="0"/>
              <a:buChar char="q"/>
            </a:pPr>
            <a:r>
              <a:rPr lang="en-US" sz="2800" dirty="0">
                <a:latin typeface="Tahoma" charset="0"/>
                <a:ea typeface="MS PGothic" charset="0"/>
              </a:rPr>
              <a:t>Dermal tissue covers and protects the surface of the plant.</a:t>
            </a:r>
          </a:p>
          <a:p>
            <a:pPr eaLnBrk="1" hangingPunct="1">
              <a:buSzPct val="75000"/>
              <a:buFont typeface="Wingdings" charset="0"/>
              <a:buChar char="q"/>
            </a:pPr>
            <a:endParaRPr lang="en-US" sz="2800" dirty="0">
              <a:latin typeface="Tahoma" charset="0"/>
              <a:ea typeface="MS PGothic" charset="0"/>
            </a:endParaRPr>
          </a:p>
          <a:p>
            <a:pPr eaLnBrk="1" hangingPunct="1">
              <a:buSzPct val="75000"/>
              <a:buFont typeface="Wingdings" charset="0"/>
              <a:buChar char="q"/>
            </a:pPr>
            <a:r>
              <a:rPr lang="en-US" sz="2800" dirty="0">
                <a:latin typeface="Tahoma" charset="0"/>
                <a:ea typeface="MS PGothic" charset="0"/>
              </a:rPr>
              <a:t>Dermal tissue includes a thin </a:t>
            </a:r>
            <a:r>
              <a:rPr lang="en-US" sz="2800" b="1" dirty="0">
                <a:latin typeface="Tahoma" charset="0"/>
                <a:ea typeface="MS PGothic" charset="0"/>
              </a:rPr>
              <a:t>epidermis</a:t>
            </a:r>
            <a:r>
              <a:rPr lang="en-US" sz="2800" dirty="0">
                <a:latin typeface="Tahoma" charset="0"/>
                <a:ea typeface="MS PGothic" charset="0"/>
              </a:rPr>
              <a:t>, a waxy </a:t>
            </a:r>
            <a:r>
              <a:rPr lang="en-US" sz="2800" b="1" dirty="0">
                <a:latin typeface="Tahoma" charset="0"/>
                <a:ea typeface="MS PGothic" charset="0"/>
              </a:rPr>
              <a:t>cuticle</a:t>
            </a:r>
            <a:r>
              <a:rPr lang="en-US" sz="2800" dirty="0">
                <a:latin typeface="Tahoma" charset="0"/>
                <a:ea typeface="MS PGothic" charset="0"/>
              </a:rPr>
              <a:t>, and specialized </a:t>
            </a:r>
            <a:r>
              <a:rPr lang="en-US" sz="2800" b="1" dirty="0">
                <a:latin typeface="Tahoma" charset="0"/>
                <a:ea typeface="MS PGothic" charset="0"/>
              </a:rPr>
              <a:t>guard </a:t>
            </a:r>
            <a:r>
              <a:rPr lang="en-US" sz="2800" dirty="0">
                <a:latin typeface="Tahoma" charset="0"/>
                <a:ea typeface="MS PGothic" charset="0"/>
              </a:rPr>
              <a:t> and </a:t>
            </a:r>
            <a:r>
              <a:rPr lang="en-US" sz="2800" b="1" dirty="0">
                <a:latin typeface="Tahoma" charset="0"/>
                <a:ea typeface="MS PGothic" charset="0"/>
              </a:rPr>
              <a:t>cork </a:t>
            </a:r>
            <a:r>
              <a:rPr lang="en-US" sz="2800" dirty="0">
                <a:latin typeface="Tahoma" charset="0"/>
                <a:ea typeface="MS PGothic" charset="0"/>
              </a:rPr>
              <a:t>cells.</a:t>
            </a:r>
          </a:p>
        </p:txBody>
      </p:sp>
      <p:pic>
        <p:nvPicPr>
          <p:cNvPr id="3" name="Picture 2" descr="figure_17_0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304800"/>
            <a:ext cx="4491190" cy="5843016"/>
          </a:xfrm>
          <a:prstGeom prst="rect">
            <a:avLst/>
          </a:prstGeom>
        </p:spPr>
      </p:pic>
    </p:spTree>
    <p:extLst>
      <p:ext uri="{BB962C8B-B14F-4D97-AF65-F5344CB8AC3E}">
        <p14:creationId xmlns:p14="http://schemas.microsoft.com/office/powerpoint/2010/main" val="2209645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457200" y="0"/>
            <a:ext cx="8229600" cy="914400"/>
          </a:xfrm>
        </p:spPr>
        <p:txBody>
          <a:bodyPr/>
          <a:lstStyle/>
          <a:p>
            <a:pPr eaLnBrk="1" hangingPunct="1"/>
            <a:r>
              <a:rPr lang="en-US" sz="3600" b="1" dirty="0">
                <a:latin typeface="Tahoma" charset="0"/>
                <a:ea typeface="MS PGothic" charset="0"/>
              </a:rPr>
              <a:t>Vascular Tissue</a:t>
            </a:r>
          </a:p>
        </p:txBody>
      </p:sp>
      <p:sp>
        <p:nvSpPr>
          <p:cNvPr id="49154" name="Content Placeholder 2"/>
          <p:cNvSpPr>
            <a:spLocks noGrp="1"/>
          </p:cNvSpPr>
          <p:nvPr>
            <p:ph idx="4294967295"/>
          </p:nvPr>
        </p:nvSpPr>
        <p:spPr>
          <a:xfrm>
            <a:off x="228600" y="914400"/>
            <a:ext cx="8610600" cy="2286000"/>
          </a:xfrm>
        </p:spPr>
        <p:txBody>
          <a:bodyPr/>
          <a:lstStyle/>
          <a:p>
            <a:pPr eaLnBrk="1" hangingPunct="1">
              <a:buSzPct val="75000"/>
              <a:buFont typeface="Wingdings" charset="0"/>
              <a:buChar char="q"/>
            </a:pPr>
            <a:r>
              <a:rPr lang="en-US" sz="2800" dirty="0">
                <a:latin typeface="Tahoma" charset="0"/>
                <a:ea typeface="MS PGothic" charset="0"/>
              </a:rPr>
              <a:t>Vascular tissue is a system for getting nutrients to, and removing waste products from, all parts of the plant</a:t>
            </a:r>
            <a:r>
              <a:rPr lang="en-US" sz="2800" dirty="0" smtClean="0">
                <a:latin typeface="Tahoma" charset="0"/>
                <a:ea typeface="MS PGothic" charset="0"/>
              </a:rPr>
              <a:t>.</a:t>
            </a:r>
            <a:endParaRPr lang="en-US" sz="2800" dirty="0">
              <a:latin typeface="Tahoma" charset="0"/>
              <a:ea typeface="MS PGothic" charset="0"/>
            </a:endParaRPr>
          </a:p>
          <a:p>
            <a:pPr eaLnBrk="1" hangingPunct="1">
              <a:buSzPct val="75000"/>
              <a:buFont typeface="Wingdings" charset="0"/>
              <a:buChar char="q"/>
            </a:pPr>
            <a:r>
              <a:rPr lang="en-US" sz="2800" b="1" dirty="0">
                <a:latin typeface="Tahoma" charset="0"/>
                <a:ea typeface="MS PGothic" charset="0"/>
              </a:rPr>
              <a:t>Sap</a:t>
            </a:r>
            <a:r>
              <a:rPr lang="en-US" sz="2800" dirty="0">
                <a:latin typeface="Tahoma" charset="0"/>
                <a:ea typeface="MS PGothic" charset="0"/>
              </a:rPr>
              <a:t> is moved in tissue called </a:t>
            </a:r>
            <a:r>
              <a:rPr lang="en-US" sz="2800" b="1" dirty="0">
                <a:latin typeface="Tahoma" charset="0"/>
                <a:ea typeface="MS PGothic" charset="0"/>
              </a:rPr>
              <a:t>xylem </a:t>
            </a:r>
            <a:r>
              <a:rPr lang="en-US" sz="2800" dirty="0">
                <a:latin typeface="Tahoma" charset="0"/>
                <a:ea typeface="MS PGothic" charset="0"/>
              </a:rPr>
              <a:t>and </a:t>
            </a:r>
            <a:r>
              <a:rPr lang="en-US" sz="2800" b="1" dirty="0">
                <a:latin typeface="Tahoma" charset="0"/>
                <a:ea typeface="MS PGothic" charset="0"/>
              </a:rPr>
              <a:t>phloem.</a:t>
            </a:r>
          </a:p>
        </p:txBody>
      </p:sp>
      <p:pic>
        <p:nvPicPr>
          <p:cNvPr id="2" name="Picture 1" descr="figure_17_0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3044190"/>
            <a:ext cx="6934200" cy="3813810"/>
          </a:xfrm>
          <a:prstGeom prst="rect">
            <a:avLst/>
          </a:prstGeom>
        </p:spPr>
      </p:pic>
    </p:spTree>
    <p:extLst>
      <p:ext uri="{BB962C8B-B14F-4D97-AF65-F5344CB8AC3E}">
        <p14:creationId xmlns:p14="http://schemas.microsoft.com/office/powerpoint/2010/main" val="4205421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457200" y="0"/>
            <a:ext cx="8229600" cy="1143000"/>
          </a:xfrm>
        </p:spPr>
        <p:txBody>
          <a:bodyPr/>
          <a:lstStyle/>
          <a:p>
            <a:pPr eaLnBrk="1" hangingPunct="1"/>
            <a:r>
              <a:rPr lang="en-US" b="1" dirty="0">
                <a:latin typeface="Tahoma" charset="0"/>
                <a:ea typeface="MS PGothic" charset="0"/>
              </a:rPr>
              <a:t>Ground Tissue</a:t>
            </a:r>
          </a:p>
        </p:txBody>
      </p:sp>
      <p:sp>
        <p:nvSpPr>
          <p:cNvPr id="51202" name="Content Placeholder 2"/>
          <p:cNvSpPr>
            <a:spLocks noGrp="1"/>
          </p:cNvSpPr>
          <p:nvPr>
            <p:ph idx="4294967295"/>
          </p:nvPr>
        </p:nvSpPr>
        <p:spPr>
          <a:xfrm>
            <a:off x="152400" y="1219200"/>
            <a:ext cx="3657600" cy="5029200"/>
          </a:xfrm>
        </p:spPr>
        <p:txBody>
          <a:bodyPr/>
          <a:lstStyle/>
          <a:p>
            <a:pPr eaLnBrk="1" hangingPunct="1">
              <a:buSzPct val="75000"/>
              <a:buFont typeface="Wingdings" charset="0"/>
              <a:buChar char="q"/>
            </a:pPr>
            <a:r>
              <a:rPr lang="en-US" sz="2800" dirty="0">
                <a:latin typeface="Tahoma" charset="0"/>
                <a:ea typeface="MS PGothic" charset="0"/>
              </a:rPr>
              <a:t>Ground tissue comprises most of the plant body.</a:t>
            </a:r>
          </a:p>
          <a:p>
            <a:pPr eaLnBrk="1" hangingPunct="1">
              <a:buSzPct val="75000"/>
              <a:buFont typeface="Wingdings" charset="0"/>
              <a:buChar char="q"/>
            </a:pPr>
            <a:r>
              <a:rPr lang="en-US" sz="2800" dirty="0">
                <a:latin typeface="Tahoma" charset="0"/>
                <a:ea typeface="MS PGothic" charset="0"/>
              </a:rPr>
              <a:t>Three types of cells—</a:t>
            </a:r>
            <a:r>
              <a:rPr lang="en-US" sz="2800" b="1" dirty="0">
                <a:latin typeface="Tahoma" charset="0"/>
                <a:ea typeface="MS PGothic" charset="0"/>
              </a:rPr>
              <a:t>parenchyma</a:t>
            </a:r>
            <a:r>
              <a:rPr lang="en-US" sz="2800" dirty="0">
                <a:latin typeface="Tahoma" charset="0"/>
                <a:ea typeface="MS PGothic" charset="0"/>
              </a:rPr>
              <a:t>, </a:t>
            </a:r>
            <a:r>
              <a:rPr lang="en-US" sz="2800" b="1" dirty="0">
                <a:latin typeface="Tahoma" charset="0"/>
                <a:ea typeface="MS PGothic" charset="0"/>
              </a:rPr>
              <a:t>collenchyma</a:t>
            </a:r>
            <a:r>
              <a:rPr lang="en-US" sz="2800" dirty="0">
                <a:latin typeface="Tahoma" charset="0"/>
                <a:ea typeface="MS PGothic" charset="0"/>
              </a:rPr>
              <a:t>, and </a:t>
            </a:r>
            <a:r>
              <a:rPr lang="en-US" sz="2800" b="1" dirty="0">
                <a:latin typeface="Tahoma" charset="0"/>
                <a:ea typeface="MS PGothic" charset="0"/>
              </a:rPr>
              <a:t>sclerenchyma</a:t>
            </a:r>
            <a:r>
              <a:rPr lang="en-US" sz="2800" dirty="0">
                <a:latin typeface="Tahoma" charset="0"/>
                <a:ea typeface="MS PGothic" charset="0"/>
              </a:rPr>
              <a:t>—are found in ground tissue.</a:t>
            </a:r>
          </a:p>
        </p:txBody>
      </p:sp>
      <p:pic>
        <p:nvPicPr>
          <p:cNvPr id="2" name="Picture 1" descr="figure_17_0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1219200"/>
            <a:ext cx="4538781" cy="5029200"/>
          </a:xfrm>
          <a:prstGeom prst="rect">
            <a:avLst/>
          </a:prstGeom>
        </p:spPr>
      </p:pic>
    </p:spTree>
    <p:extLst>
      <p:ext uri="{BB962C8B-B14F-4D97-AF65-F5344CB8AC3E}">
        <p14:creationId xmlns:p14="http://schemas.microsoft.com/office/powerpoint/2010/main" val="1174964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hangingPunct="1">
              <a:defRPr/>
            </a:pPr>
            <a:r>
              <a:rPr lang="en-US" sz="4000" b="1" dirty="0" smtClean="0">
                <a:latin typeface="Tahoma" pitchFamily="34" charset="0"/>
                <a:ea typeface="+mj-ea"/>
                <a:cs typeface="+mj-cs"/>
              </a:rPr>
              <a:t>Plants Have Two Methods</a:t>
            </a:r>
            <a:r>
              <a:rPr lang="en-US" sz="4000" b="1" dirty="0">
                <a:latin typeface="Tahoma" pitchFamily="34" charset="0"/>
                <a:ea typeface="+mj-ea"/>
                <a:cs typeface="+mj-cs"/>
              </a:rPr>
              <a:t> </a:t>
            </a:r>
            <a:r>
              <a:rPr lang="en-US" sz="4000" b="1" dirty="0" smtClean="0">
                <a:latin typeface="Tahoma" pitchFamily="34" charset="0"/>
                <a:ea typeface="+mj-ea"/>
                <a:cs typeface="+mj-cs"/>
              </a:rPr>
              <a:t>of Growth</a:t>
            </a:r>
          </a:p>
        </p:txBody>
      </p:sp>
      <p:sp>
        <p:nvSpPr>
          <p:cNvPr id="181251" name="Content Placeholder 2"/>
          <p:cNvSpPr>
            <a:spLocks noGrp="1"/>
          </p:cNvSpPr>
          <p:nvPr>
            <p:ph sz="half" idx="1"/>
          </p:nvPr>
        </p:nvSpPr>
        <p:spPr>
          <a:xfrm>
            <a:off x="685800" y="1295400"/>
            <a:ext cx="8001000" cy="838200"/>
          </a:xfrm>
        </p:spPr>
        <p:txBody>
          <a:bodyPr/>
          <a:lstStyle/>
          <a:p>
            <a:pPr algn="ctr" eaLnBrk="1" hangingPunct="1">
              <a:buFont typeface="Arial" charset="0"/>
              <a:buNone/>
            </a:pPr>
            <a:r>
              <a:rPr lang="en-US" dirty="0">
                <a:latin typeface="Tahoma" charset="0"/>
                <a:ea typeface="MS PGothic" charset="0"/>
              </a:rPr>
              <a:t>Primary growth allows plants to grow taller.</a:t>
            </a:r>
          </a:p>
        </p:txBody>
      </p:sp>
      <p:pic>
        <p:nvPicPr>
          <p:cNvPr id="3" name="Picture 2" descr="figure_18_28_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981200"/>
            <a:ext cx="4502150" cy="4582866"/>
          </a:xfrm>
          <a:prstGeom prst="rect">
            <a:avLst/>
          </a:prstGeom>
        </p:spPr>
      </p:pic>
      <p:sp>
        <p:nvSpPr>
          <p:cNvPr id="4" name="Rectangle 3"/>
          <p:cNvSpPr/>
          <p:nvPr/>
        </p:nvSpPr>
        <p:spPr>
          <a:xfrm>
            <a:off x="5334000" y="2819400"/>
            <a:ext cx="3276600" cy="923330"/>
          </a:xfrm>
          <a:prstGeom prst="rect">
            <a:avLst/>
          </a:prstGeom>
        </p:spPr>
        <p:txBody>
          <a:bodyPr wrap="square">
            <a:spAutoFit/>
          </a:bodyPr>
          <a:lstStyle/>
          <a:p>
            <a:r>
              <a:rPr lang="en-US" dirty="0">
                <a:latin typeface="Tahoma" charset="0"/>
                <a:ea typeface="MS PGothic" charset="0"/>
              </a:rPr>
              <a:t>Growth in stems occurs in </a:t>
            </a:r>
            <a:r>
              <a:rPr lang="en-US" b="1" dirty="0">
                <a:latin typeface="Tahoma" charset="0"/>
                <a:ea typeface="MS PGothic" charset="0"/>
              </a:rPr>
              <a:t>meristems </a:t>
            </a:r>
            <a:r>
              <a:rPr lang="en-US" dirty="0">
                <a:latin typeface="Tahoma" charset="0"/>
                <a:ea typeface="MS PGothic" charset="0"/>
              </a:rPr>
              <a:t>(including </a:t>
            </a:r>
            <a:r>
              <a:rPr lang="en-US" b="1" dirty="0">
                <a:latin typeface="Tahoma" charset="0"/>
                <a:ea typeface="MS PGothic" charset="0"/>
              </a:rPr>
              <a:t>apical </a:t>
            </a:r>
            <a:r>
              <a:rPr lang="en-US" dirty="0">
                <a:latin typeface="Tahoma" charset="0"/>
                <a:ea typeface="MS PGothic" charset="0"/>
              </a:rPr>
              <a:t>and </a:t>
            </a:r>
            <a:r>
              <a:rPr lang="en-US" b="1" dirty="0">
                <a:latin typeface="Tahoma" charset="0"/>
                <a:ea typeface="MS PGothic" charset="0"/>
              </a:rPr>
              <a:t>lateral meristem</a:t>
            </a:r>
            <a:r>
              <a:rPr lang="en-US" dirty="0">
                <a:latin typeface="Tahoma" charset="0"/>
                <a:ea typeface="MS PGothic" charset="0"/>
              </a:rPr>
              <a:t>) </a:t>
            </a:r>
            <a:endParaRPr lang="en-US" dirty="0"/>
          </a:p>
        </p:txBody>
      </p:sp>
    </p:spTree>
    <p:extLst>
      <p:ext uri="{BB962C8B-B14F-4D97-AF65-F5344CB8AC3E}">
        <p14:creationId xmlns:p14="http://schemas.microsoft.com/office/powerpoint/2010/main" val="131850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4"/>
          <p:cNvSpPr>
            <a:spLocks noGrp="1"/>
          </p:cNvSpPr>
          <p:nvPr>
            <p:ph type="title"/>
          </p:nvPr>
        </p:nvSpPr>
        <p:spPr>
          <a:xfrm>
            <a:off x="0" y="274638"/>
            <a:ext cx="9144000" cy="1143000"/>
          </a:xfrm>
        </p:spPr>
        <p:txBody>
          <a:bodyPr/>
          <a:lstStyle/>
          <a:p>
            <a:r>
              <a:rPr lang="en-US" sz="3600" b="1" dirty="0">
                <a:latin typeface="Tahoma" charset="0"/>
                <a:ea typeface="MS PGothic" charset="0"/>
              </a:rPr>
              <a:t>Plants Have Two Methods of Growth</a:t>
            </a:r>
            <a:endParaRPr lang="en-US" sz="3600" dirty="0">
              <a:latin typeface="Calibri" charset="0"/>
              <a:ea typeface="MS PGothic" charset="0"/>
            </a:endParaRPr>
          </a:p>
        </p:txBody>
      </p:sp>
      <p:sp>
        <p:nvSpPr>
          <p:cNvPr id="183299" name="TextBox 6"/>
          <p:cNvSpPr txBox="1">
            <a:spLocks noChangeArrowheads="1"/>
          </p:cNvSpPr>
          <p:nvPr/>
        </p:nvSpPr>
        <p:spPr bwMode="auto">
          <a:xfrm>
            <a:off x="685800" y="1371600"/>
            <a:ext cx="7769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2800" dirty="0">
                <a:latin typeface="Tahoma" charset="0"/>
              </a:rPr>
              <a:t>Secondary growth allows plants to grow thicker.</a:t>
            </a:r>
          </a:p>
        </p:txBody>
      </p:sp>
      <p:pic>
        <p:nvPicPr>
          <p:cNvPr id="2" name="Picture 1" descr="figure_18_28_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2788" y="2057400"/>
            <a:ext cx="4518425" cy="4590288"/>
          </a:xfrm>
          <a:prstGeom prst="rect">
            <a:avLst/>
          </a:prstGeom>
        </p:spPr>
      </p:pic>
    </p:spTree>
    <p:extLst>
      <p:ext uri="{BB962C8B-B14F-4D97-AF65-F5344CB8AC3E}">
        <p14:creationId xmlns:p14="http://schemas.microsoft.com/office/powerpoint/2010/main" val="100896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18_2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342900"/>
            <a:ext cx="8534400" cy="6169152"/>
          </a:xfrm>
          <a:prstGeom prst="rect">
            <a:avLst/>
          </a:prstGeom>
        </p:spPr>
      </p:pic>
    </p:spTree>
    <p:extLst>
      <p:ext uri="{BB962C8B-B14F-4D97-AF65-F5344CB8AC3E}">
        <p14:creationId xmlns:p14="http://schemas.microsoft.com/office/powerpoint/2010/main" val="2634832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1001</Words>
  <Application>Microsoft Office PowerPoint</Application>
  <PresentationFormat>On-screen Show (4:3)</PresentationFormat>
  <Paragraphs>120</Paragraphs>
  <Slides>28</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Comic Sans MS</vt:lpstr>
      <vt:lpstr>ＭＳ Ｐゴシック</vt:lpstr>
      <vt:lpstr>ＭＳ Ｐゴシック</vt:lpstr>
      <vt:lpstr>Tahoma</vt:lpstr>
      <vt:lpstr>Times</vt:lpstr>
      <vt:lpstr>Wingdings</vt:lpstr>
      <vt:lpstr>Office Theme</vt:lpstr>
      <vt:lpstr>PowerPoint Presentation</vt:lpstr>
      <vt:lpstr>Plants grow differently from animals</vt:lpstr>
      <vt:lpstr>17.3 Plants are organized into tissues, each with specific functions.</vt:lpstr>
      <vt:lpstr>Dermal Tissue</vt:lpstr>
      <vt:lpstr>Vascular Tissue</vt:lpstr>
      <vt:lpstr>Ground Tissue</vt:lpstr>
      <vt:lpstr>Plants Have Two Methods of Growth</vt:lpstr>
      <vt:lpstr>Plants Have Two Methods of Growth</vt:lpstr>
      <vt:lpstr>PowerPoint Presentation</vt:lpstr>
      <vt:lpstr>PowerPoint Presentation</vt:lpstr>
      <vt:lpstr>Cross section of a tree     </vt:lpstr>
      <vt:lpstr>PowerPoint Presentation</vt:lpstr>
      <vt:lpstr>PowerPoint Presentation</vt:lpstr>
      <vt:lpstr>PowerPoint Presentation</vt:lpstr>
      <vt:lpstr>PowerPoint Presentation</vt:lpstr>
      <vt:lpstr>A log contains layers of xylem after several years growth</vt:lpstr>
      <vt:lpstr>PowerPoint Presentation</vt:lpstr>
      <vt:lpstr>PowerPoint Presentation</vt:lpstr>
      <vt:lpstr>Tree rings show the tree’s age… but how?</vt:lpstr>
      <vt:lpstr>PowerPoint Presentation</vt:lpstr>
      <vt:lpstr>PowerPoint Presentation</vt:lpstr>
      <vt:lpstr>Tree rings are ____</vt:lpstr>
      <vt:lpstr>PowerPoint Presentation</vt:lpstr>
      <vt:lpstr>PowerPoint Presentation</vt:lpstr>
      <vt:lpstr>Humans and secondary plant growth</vt:lpstr>
      <vt:lpstr>Uses of Bark</vt:lpstr>
      <vt:lpstr>PowerPoint Presentation</vt:lpstr>
      <vt:lpstr>Actions That Damage the Bark of the Tree’s Circumference Are Called “Girdling”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 eat an apple, you are consuming the _______ of the flower.</dc:title>
  <dc:creator>Psyc</dc:creator>
  <cp:lastModifiedBy>Rebecca Merritt</cp:lastModifiedBy>
  <cp:revision>10</cp:revision>
  <dcterms:created xsi:type="dcterms:W3CDTF">2017-09-26T17:29:42Z</dcterms:created>
  <dcterms:modified xsi:type="dcterms:W3CDTF">2019-02-05T13:48:44Z</dcterms:modified>
</cp:coreProperties>
</file>