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1"/>
  </p:notesMasterIdLst>
  <p:sldIdLst>
    <p:sldId id="279" r:id="rId3"/>
    <p:sldId id="313" r:id="rId4"/>
    <p:sldId id="329" r:id="rId5"/>
    <p:sldId id="330" r:id="rId6"/>
    <p:sldId id="445" r:id="rId7"/>
    <p:sldId id="446" r:id="rId8"/>
    <p:sldId id="450" r:id="rId9"/>
    <p:sldId id="452" r:id="rId10"/>
    <p:sldId id="526" r:id="rId11"/>
    <p:sldId id="453" r:id="rId12"/>
    <p:sldId id="461" r:id="rId13"/>
    <p:sldId id="555" r:id="rId14"/>
    <p:sldId id="315" r:id="rId15"/>
    <p:sldId id="573" r:id="rId16"/>
    <p:sldId id="575" r:id="rId17"/>
    <p:sldId id="463" r:id="rId18"/>
    <p:sldId id="498" r:id="rId19"/>
    <p:sldId id="500" r:id="rId20"/>
    <p:sldId id="521" r:id="rId21"/>
    <p:sldId id="502" r:id="rId22"/>
    <p:sldId id="503" r:id="rId23"/>
    <p:sldId id="504" r:id="rId24"/>
    <p:sldId id="506" r:id="rId25"/>
    <p:sldId id="510" r:id="rId26"/>
    <p:sldId id="512" r:id="rId27"/>
    <p:sldId id="514" r:id="rId28"/>
    <p:sldId id="515" r:id="rId29"/>
    <p:sldId id="517" r:id="rId30"/>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Il Grande" initials="DIG" lastIdx="40" clrIdx="0"/>
  <p:cmAuthor id="1" name="Michael Jone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443"/>
    <a:srgbClr val="FFFF00"/>
    <a:srgbClr val="2D8776"/>
    <a:srgbClr val="2A8A5F"/>
    <a:srgbClr val="2A8A7A"/>
    <a:srgbClr val="309060"/>
    <a:srgbClr val="A0E0DE"/>
    <a:srgbClr val="2C8886"/>
    <a:srgbClr val="2A82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14" autoAdjust="0"/>
    <p:restoredTop sz="86433" autoAdjust="0"/>
  </p:normalViewPr>
  <p:slideViewPr>
    <p:cSldViewPr>
      <p:cViewPr varScale="1">
        <p:scale>
          <a:sx n="136" d="100"/>
          <a:sy n="136" d="100"/>
        </p:scale>
        <p:origin x="2728" y="200"/>
      </p:cViewPr>
      <p:guideLst>
        <p:guide orient="horz" pos="2160"/>
        <p:guide pos="2880"/>
      </p:guideLst>
    </p:cSldViewPr>
  </p:slideViewPr>
  <p:outlineViewPr>
    <p:cViewPr>
      <p:scale>
        <a:sx n="33" d="100"/>
        <a:sy n="33" d="100"/>
      </p:scale>
      <p:origin x="8" y="0"/>
    </p:cViewPr>
  </p:outlineViewPr>
  <p:notesTextViewPr>
    <p:cViewPr>
      <p:scale>
        <a:sx n="100" d="100"/>
        <a:sy n="100" d="100"/>
      </p:scale>
      <p:origin x="0" y="0"/>
    </p:cViewPr>
  </p:notesTextViewPr>
  <p:sorterViewPr>
    <p:cViewPr varScale="1">
      <p:scale>
        <a:sx n="1" d="1"/>
        <a:sy n="1" d="1"/>
      </p:scale>
      <p:origin x="0" y="14336"/>
    </p:cViewPr>
  </p:sorterViewPr>
  <p:notesViewPr>
    <p:cSldViewPr>
      <p:cViewPr>
        <p:scale>
          <a:sx n="100" d="100"/>
          <a:sy n="100" d="100"/>
        </p:scale>
        <p:origin x="-1296" y="15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cs typeface="+mn-cs"/>
              </a:defRPr>
            </a:lvl1pPr>
          </a:lstStyle>
          <a:p>
            <a:pPr>
              <a:defRPr/>
            </a:pPr>
            <a:fld id="{AA82FEA9-545A-8D45-B6E9-DEDF8F424E28}" type="datetimeFigureOut">
              <a:rPr lang="en-US"/>
              <a:pPr>
                <a:defRPr/>
              </a:pPr>
              <a:t>11/11/20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cs typeface="+mn-cs"/>
              </a:defRPr>
            </a:lvl1pPr>
          </a:lstStyle>
          <a:p>
            <a:pPr>
              <a:defRPr/>
            </a:pPr>
            <a:fld id="{C6BF5ABF-E117-6549-B83F-4D79AC9B6F81}" type="slidenum">
              <a:rPr lang="en-US"/>
              <a:pPr>
                <a:defRPr/>
              </a:pPr>
              <a:t>‹#›</a:t>
            </a:fld>
            <a:endParaRPr lang="en-US" dirty="0"/>
          </a:p>
        </p:txBody>
      </p:sp>
    </p:spTree>
    <p:extLst>
      <p:ext uri="{BB962C8B-B14F-4D97-AF65-F5344CB8AC3E}">
        <p14:creationId xmlns:p14="http://schemas.microsoft.com/office/powerpoint/2010/main" val="686609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E1915AA8-907C-1C46-927E-BC70407869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96916A4A-50F4-544E-86D4-2CA7F1D55A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a:t>The earliest life forms that we have evidence of are fossilized bacteria-like cells found in rocks that are 3.4 billion years old. From that initial point at earth’s formation, there now is tremendous </a:t>
            </a:r>
            <a:r>
              <a:rPr lang="en-US" altLang="en-US" b="1" dirty="0"/>
              <a:t>biodiversity</a:t>
            </a:r>
            <a:r>
              <a:rPr lang="en-US" altLang="en-US" dirty="0"/>
              <a:t>, the variety  and variability among all genes, species, and ecosystems, on the planet. </a:t>
            </a:r>
          </a:p>
          <a:p>
            <a:pPr eaLnBrk="1" hangingPunct="1">
              <a:spcBef>
                <a:spcPct val="0"/>
              </a:spcBef>
            </a:pPr>
            <a:r>
              <a:rPr lang="en-US" altLang="en-US" dirty="0"/>
              <a:t>how we name groups of organisms, what is used to </a:t>
            </a:r>
            <a:r>
              <a:rPr lang="en-US" altLang="en-US"/>
              <a:t>classify organisms,  </a:t>
            </a:r>
            <a:r>
              <a:rPr lang="en-US" altLang="en-US" dirty="0"/>
              <a:t>and determine the relatedness of those groups to </a:t>
            </a:r>
            <a:r>
              <a:rPr lang="en-US" altLang="en-US"/>
              <a:t>each another</a:t>
            </a:r>
            <a:endParaRPr lang="en-US" altLang="en-US" dirty="0"/>
          </a:p>
        </p:txBody>
      </p:sp>
      <p:sp>
        <p:nvSpPr>
          <p:cNvPr id="17411" name="Slide Number Placeholder 3">
            <a:extLst>
              <a:ext uri="{FF2B5EF4-FFF2-40B4-BE49-F238E27FC236}">
                <a16:creationId xmlns:a16="http://schemas.microsoft.com/office/drawing/2014/main" id="{BE846BE7-3064-194D-A7A8-4A1C096D13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274998-E9BA-E047-A9ED-E0C459B88ACF}"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227713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7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pPr>
            <a:r>
              <a:rPr lang="en-US" sz="1000" b="0" i="0" u="none" strike="noStrike" kern="1200" baseline="0" dirty="0">
                <a:solidFill>
                  <a:schemeClr val="tx1"/>
                </a:solidFill>
                <a:latin typeface="Arial"/>
                <a:cs typeface="Arial"/>
              </a:rPr>
              <a:t>Reading an evolutionary tree reveals which groups are most closely related and approximately how long ago they shared a common ancestor. But how are evolutionary trees—which might hypothesize historical events such as the cat-dog split that happened 60 million years ago—constructed in the first place?</a:t>
            </a:r>
          </a:p>
          <a:p>
            <a:pPr>
              <a:spcBef>
                <a:spcPts val="0"/>
              </a:spcBef>
            </a:pPr>
            <a:r>
              <a:rPr lang="en-US" sz="1000" b="0" i="0" u="none" strike="noStrike" kern="1200" baseline="0" dirty="0">
                <a:solidFill>
                  <a:schemeClr val="tx1"/>
                </a:solidFill>
                <a:latin typeface="Arial"/>
                <a:cs typeface="Arial"/>
              </a:rPr>
              <a:t>Until recently, these trees were assembled by looking carefully at numerous physical features, or traits, of species and generating tables that compared these features across the species. </a:t>
            </a:r>
          </a:p>
          <a:p>
            <a:pPr>
              <a:spcBef>
                <a:spcPts val="0"/>
              </a:spcBef>
            </a:pPr>
            <a:r>
              <a:rPr lang="en-US" sz="1000" b="1" i="0" u="none" strike="noStrike" kern="1200" baseline="0" dirty="0">
                <a:solidFill>
                  <a:schemeClr val="tx1"/>
                </a:solidFill>
                <a:latin typeface="Arial"/>
                <a:cs typeface="Arial"/>
              </a:rPr>
              <a:t>Figure 12-17 </a:t>
            </a:r>
            <a:r>
              <a:rPr lang="en-US" sz="1000" b="0" i="0" u="none" strike="noStrike" kern="1200" baseline="0" dirty="0">
                <a:solidFill>
                  <a:schemeClr val="tx1"/>
                </a:solidFill>
                <a:latin typeface="Arial"/>
                <a:cs typeface="Arial"/>
              </a:rPr>
              <a:t>is a simple example of such a table, showing a clear split between the characteristics of the lion and the hyena, on the one hand, and those of the wolf and the bear, on the other. For most of the 20th century, biologists classifying organisms would often use 50 or more traits to generate a tree.</a:t>
            </a:r>
            <a:endParaRPr lang="en-US" sz="1000" dirty="0">
              <a:latin typeface="Arial"/>
              <a:cs typeface="Arial"/>
            </a:endParaRPr>
          </a:p>
        </p:txBody>
      </p:sp>
      <p:sp>
        <p:nvSpPr>
          <p:cNvPr id="15769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F2C8827-B75E-6847-8B31-9FDCBE3721B3}" type="slidenum">
              <a:rPr lang="en-US" sz="1200">
                <a:latin typeface="Calibri" charset="0"/>
              </a:rPr>
              <a:pPr algn="r" eaLnBrk="1" hangingPunct="1"/>
              <a:t>10</a:t>
            </a:fld>
            <a:endParaRPr lang="en-US" sz="1200" dirty="0">
              <a:latin typeface="Calibri" charset="0"/>
            </a:endParaRPr>
          </a:p>
        </p:txBody>
      </p:sp>
    </p:spTree>
    <p:extLst>
      <p:ext uri="{BB962C8B-B14F-4D97-AF65-F5344CB8AC3E}">
        <p14:creationId xmlns:p14="http://schemas.microsoft.com/office/powerpoint/2010/main" val="321895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79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ts val="0"/>
              </a:spcBef>
            </a:pPr>
            <a:r>
              <a:rPr lang="en-US" sz="1000" dirty="0">
                <a:latin typeface="Arial"/>
                <a:cs typeface="Arial"/>
              </a:rPr>
              <a:t>Beginning in the 1980s, biologists began using molecular sequences rather than physical traits to generate evolutionary trees. The rationale for this approach is that organisms inherit DNA from their ancestors and so as species diverge, their DNA sequences also diverge, becoming increasingly different. As more time that passes following the splitting of one species into two, the differences in their DNA sequences becomes greater. By comparing how similar the DNA sequences are between two groups, it is possible to estimate how long it has been since they shared a common ancestor.  </a:t>
            </a:r>
          </a:p>
          <a:p>
            <a:pPr>
              <a:spcBef>
                <a:spcPts val="0"/>
              </a:spcBef>
            </a:pPr>
            <a:r>
              <a:rPr lang="en-US" sz="1000" b="0" i="0" u="none" strike="noStrike" kern="1200" baseline="0" dirty="0">
                <a:solidFill>
                  <a:schemeClr val="tx1"/>
                </a:solidFill>
                <a:latin typeface="Arial"/>
                <a:cs typeface="Arial"/>
              </a:rPr>
              <a:t>In theory, using DNA sequences to construct evolutionary trees is not really different from using physical traits. Each DNA base pair can be thought of as a “trait,” and many, many more such “traits” can be compared. </a:t>
            </a:r>
          </a:p>
          <a:p>
            <a:pPr marL="0" marR="0" indent="0" algn="l" defTabSz="914400" rtl="0" eaLnBrk="0" fontAlgn="base" latinLnBrk="0" hangingPunct="0">
              <a:spcBef>
                <a:spcPts val="0"/>
              </a:spcBef>
              <a:spcAft>
                <a:spcPct val="0"/>
              </a:spcAft>
              <a:buClrTx/>
              <a:buSzTx/>
              <a:buFontTx/>
              <a:buNone/>
              <a:tabLst/>
              <a:defRPr/>
            </a:pPr>
            <a:r>
              <a:rPr lang="en-US" sz="1000" b="0" i="0" u="none" strike="noStrike" kern="1200" baseline="0" dirty="0">
                <a:solidFill>
                  <a:schemeClr val="tx1"/>
                </a:solidFill>
                <a:latin typeface="Arial"/>
                <a:cs typeface="Arial"/>
              </a:rPr>
              <a:t>Although most evolutionary trees are now produced by using molecular sequence comparisons, when it comes to actually naming species we still use Linnaeus’s system, assigning a species name and fitting the new species within the other categories such as kingdom, class, and family. </a:t>
            </a:r>
            <a:r>
              <a:rPr lang="en-US" sz="1000" kern="1200" dirty="0">
                <a:solidFill>
                  <a:schemeClr val="tx1"/>
                </a:solidFill>
                <a:effectLst/>
                <a:latin typeface="Arial"/>
                <a:cs typeface="Arial"/>
              </a:rPr>
              <a:t>This can be difficult, because there is no objective way to assign groups above the level of species—for example, deciding whether multiple genera should be grouped in the same or different families, or whether multiple families should be grouped in the same or different orders.</a:t>
            </a:r>
            <a:endParaRPr lang="en-US" sz="1000" dirty="0">
              <a:latin typeface="Arial"/>
              <a:cs typeface="Arial"/>
            </a:endParaRPr>
          </a:p>
        </p:txBody>
      </p:sp>
      <p:sp>
        <p:nvSpPr>
          <p:cNvPr id="1679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82D6B1D-AA9D-1B4C-AC75-297C36997081}" type="slidenum">
              <a:rPr lang="en-US" sz="1200">
                <a:latin typeface="Calibri" charset="0"/>
              </a:rPr>
              <a:pPr algn="r" eaLnBrk="1" hangingPunct="1"/>
              <a:t>11</a:t>
            </a:fld>
            <a:endParaRPr lang="en-US" sz="1200" dirty="0">
              <a:latin typeface="Calibri" charset="0"/>
            </a:endParaRPr>
          </a:p>
        </p:txBody>
      </p:sp>
    </p:spTree>
    <p:extLst>
      <p:ext uri="{BB962C8B-B14F-4D97-AF65-F5344CB8AC3E}">
        <p14:creationId xmlns:p14="http://schemas.microsoft.com/office/powerpoint/2010/main" val="350899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E6D8AD5E-1315-D24E-AD80-AF5002B3A7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82712DEA-1734-C746-91B9-96E316FDE0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7" name="Slide Number Placeholder 3">
            <a:extLst>
              <a:ext uri="{FF2B5EF4-FFF2-40B4-BE49-F238E27FC236}">
                <a16:creationId xmlns:a16="http://schemas.microsoft.com/office/drawing/2014/main" id="{ED2114B7-3529-3A48-AE33-04546955918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2385181F-B3FF-0C41-A1F6-6EA9DE58638E}"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4894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7C612911-5A9D-EB42-9A20-2A7D6CF5CF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DE1BB3B3-D069-D649-B4A5-463B91FC21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Look at the time line. The base of the tree is the past and the tips of the branches are the recent or present times.  If species have a common ancestor higher up the </a:t>
            </a:r>
            <a:r>
              <a:rPr lang="en-US" altLang="en-US" dirty="0" err="1"/>
              <a:t>trime</a:t>
            </a:r>
            <a:r>
              <a:rPr lang="en-US" altLang="en-US" dirty="0"/>
              <a:t> line then they have a more recent common ancestor and they would be closely related</a:t>
            </a:r>
          </a:p>
          <a:p>
            <a:r>
              <a:rPr lang="en-US" altLang="en-US" dirty="0"/>
              <a:t>Evolutionary trees tell us which groups are most closely related to which other groups.  Birds share a more recent common ancestor with the mice than with the fish and therefore the birds are closely related to mice and not to </a:t>
            </a:r>
            <a:r>
              <a:rPr lang="en-US" altLang="en-US" dirty="0" err="1"/>
              <a:t>ish</a:t>
            </a:r>
            <a:endParaRPr lang="en-US" altLang="en-US" dirty="0"/>
          </a:p>
        </p:txBody>
      </p:sp>
      <p:sp>
        <p:nvSpPr>
          <p:cNvPr id="56323" name="Slide Number Placeholder 3">
            <a:extLst>
              <a:ext uri="{FF2B5EF4-FFF2-40B4-BE49-F238E27FC236}">
                <a16:creationId xmlns:a16="http://schemas.microsoft.com/office/drawing/2014/main" id="{E79ECD54-807D-DD4C-A0D4-2BD244EC94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CBCAE2B-EF63-DF49-8D03-DA385EAE8D60}"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263764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96EB184-6B26-564B-8AC4-90F9FE3961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97F7C537-F6B5-F24B-B200-F9C917669D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Evolutionary trees tell us many things, but one thing they do not tell us is which groups are most “primitive” and which are most “advanced.”  This property of phylogenetic trees can serve to undermine some of our most sacred beliefs, such as the one that humans are the pinnacle of evolution.  Many trees can be drawn to support this idea, including </a:t>
            </a:r>
            <a:r>
              <a:rPr lang="en-US" altLang="en-US" b="1"/>
              <a:t>Figure 10-14</a:t>
            </a:r>
            <a:r>
              <a:rPr lang="en-US" altLang="en-US"/>
              <a:t>.  But notice that if you rotate this tree around any one of its nodes, you can get a number of different trees.</a:t>
            </a:r>
          </a:p>
        </p:txBody>
      </p:sp>
      <p:sp>
        <p:nvSpPr>
          <p:cNvPr id="59395" name="Slide Number Placeholder 3">
            <a:extLst>
              <a:ext uri="{FF2B5EF4-FFF2-40B4-BE49-F238E27FC236}">
                <a16:creationId xmlns:a16="http://schemas.microsoft.com/office/drawing/2014/main" id="{213D52BF-10AE-E94B-925A-DF45676D29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6BC52FF-6CD4-5B45-9283-1B89DE4B4C14}"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2787043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47B1B682-758C-ED41-B7BB-3858B41D72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983F7ED5-57E7-C340-B3EA-1A035BE991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Ans: B</a:t>
            </a:r>
          </a:p>
        </p:txBody>
      </p:sp>
      <p:sp>
        <p:nvSpPr>
          <p:cNvPr id="61443" name="Slide Number Placeholder 3">
            <a:extLst>
              <a:ext uri="{FF2B5EF4-FFF2-40B4-BE49-F238E27FC236}">
                <a16:creationId xmlns:a16="http://schemas.microsoft.com/office/drawing/2014/main" id="{056A2F84-53E8-2F44-843D-E3EF97A25F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1453F18-41DB-3A42-B453-8B834633B836}"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670874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BF5ABF-E117-6549-B83F-4D79AC9B6F81}" type="slidenum">
              <a:rPr lang="en-US" smtClean="0"/>
              <a:pPr>
                <a:defRPr/>
              </a:pPr>
              <a:t>16</a:t>
            </a:fld>
            <a:endParaRPr lang="en-US" dirty="0"/>
          </a:p>
        </p:txBody>
      </p:sp>
    </p:spTree>
    <p:extLst>
      <p:ext uri="{BB962C8B-B14F-4D97-AF65-F5344CB8AC3E}">
        <p14:creationId xmlns:p14="http://schemas.microsoft.com/office/powerpoint/2010/main" val="812073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83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Autofit/>
          </a:bodyPr>
          <a:lstStyle/>
          <a:p>
            <a:pPr>
              <a:spcBef>
                <a:spcPts val="0"/>
              </a:spcBef>
            </a:pPr>
            <a:r>
              <a:rPr lang="en-US" sz="1000" b="0" i="0" u="none" strike="noStrike" kern="1200" baseline="0" dirty="0">
                <a:solidFill>
                  <a:schemeClr val="tx1"/>
                </a:solidFill>
                <a:latin typeface="Arial"/>
                <a:cs typeface="Arial"/>
              </a:rPr>
              <a:t>The two-kingdom system gave way in the 1960s to a five-kingdom system. At its core, the new system was a division based on the distinction between </a:t>
            </a:r>
            <a:r>
              <a:rPr lang="en-US" sz="1000" b="0" i="1" u="none" strike="noStrike" kern="1200" baseline="0" dirty="0">
                <a:solidFill>
                  <a:schemeClr val="tx1"/>
                </a:solidFill>
                <a:latin typeface="Arial"/>
                <a:cs typeface="Arial"/>
              </a:rPr>
              <a:t>prokaryotic </a:t>
            </a:r>
            <a:r>
              <a:rPr lang="en-US" sz="1000" b="0" i="0" u="none" strike="noStrike" kern="1200" baseline="0" dirty="0">
                <a:solidFill>
                  <a:schemeClr val="tx1"/>
                </a:solidFill>
                <a:latin typeface="Arial"/>
                <a:cs typeface="Arial"/>
              </a:rPr>
              <a:t>cells (those without nuclei) and </a:t>
            </a:r>
            <a:r>
              <a:rPr lang="en-US" sz="1000" b="0" i="1" u="none" strike="noStrike" kern="1200" baseline="0" dirty="0">
                <a:solidFill>
                  <a:schemeClr val="tx1"/>
                </a:solidFill>
                <a:latin typeface="Arial"/>
                <a:cs typeface="Arial"/>
              </a:rPr>
              <a:t>eukaryotic </a:t>
            </a:r>
            <a:r>
              <a:rPr lang="en-US" sz="1000" b="0" i="0" u="none" strike="noStrike" kern="1200" baseline="0" dirty="0">
                <a:solidFill>
                  <a:schemeClr val="tx1"/>
                </a:solidFill>
                <a:latin typeface="Arial"/>
                <a:cs typeface="Arial"/>
              </a:rPr>
              <a:t>cells (those with nuclei).</a:t>
            </a:r>
          </a:p>
          <a:p>
            <a:pPr>
              <a:spcBef>
                <a:spcPts val="0"/>
              </a:spcBef>
            </a:pPr>
            <a:r>
              <a:rPr lang="en-US" sz="1000" b="0" i="0" u="none" strike="noStrike" kern="1200" baseline="0" dirty="0">
                <a:solidFill>
                  <a:schemeClr val="tx1"/>
                </a:solidFill>
                <a:latin typeface="Arial"/>
                <a:cs typeface="Arial"/>
              </a:rPr>
              <a:t>The prokaryotes were put in one kingdom, in which the only residents were the bacteria: single-celled organisms with no nucleus, no organelles, and genetic material in the form of a circular strand of DNA.</a:t>
            </a:r>
          </a:p>
          <a:p>
            <a:pPr>
              <a:spcBef>
                <a:spcPts val="0"/>
              </a:spcBef>
            </a:pPr>
            <a:r>
              <a:rPr lang="en-US" sz="1000" b="0" i="0" u="none" strike="noStrike" kern="1200" baseline="0" dirty="0">
                <a:solidFill>
                  <a:schemeClr val="tx1"/>
                </a:solidFill>
                <a:latin typeface="Arial"/>
                <a:cs typeface="Arial"/>
              </a:rPr>
              <a:t>The eukaryotes—having a nucleus, compartmentalized organelles, and individual, linear pieces of DNA—were divided into four separate kingdoms: plants, animals, fungi, and protists.</a:t>
            </a:r>
          </a:p>
          <a:p>
            <a:pPr>
              <a:spcBef>
                <a:spcPts val="0"/>
              </a:spcBef>
            </a:pPr>
            <a:r>
              <a:rPr lang="en-US" sz="1000" b="0" i="0" u="none" strike="noStrike" kern="1200" baseline="0" dirty="0">
                <a:solidFill>
                  <a:schemeClr val="tx1"/>
                </a:solidFill>
                <a:latin typeface="Arial"/>
                <a:cs typeface="Arial"/>
              </a:rPr>
              <a:t>In the 1970s and 1980s, the five-kingdom system was discarded. Until that point, organisms had been classified primarily based on their appearance. But because the ultimate goal of classification had changed to reconstructing phylogenetic trees that reflected the evolutionary history of earth’s diversity, Carl Woese, an American biologist, and his colleagues began classifying organisms by their nucleotide sequences.</a:t>
            </a:r>
            <a:endParaRPr lang="en-US" sz="1000" dirty="0">
              <a:latin typeface="Arial"/>
              <a:cs typeface="Arial"/>
            </a:endParaRPr>
          </a:p>
        </p:txBody>
      </p:sp>
      <p:sp>
        <p:nvSpPr>
          <p:cNvPr id="22835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F91ACF8-A3CB-E943-B823-062F75DBA6D9}" type="slidenum">
              <a:rPr lang="en-US" sz="1200">
                <a:latin typeface="Calibri" charset="0"/>
              </a:rPr>
              <a:pPr algn="r" eaLnBrk="1" hangingPunct="1"/>
              <a:t>17</a:t>
            </a:fld>
            <a:endParaRPr lang="en-US" sz="1200" dirty="0">
              <a:latin typeface="Calibri" charset="0"/>
            </a:endParaRPr>
          </a:p>
        </p:txBody>
      </p:sp>
    </p:spTree>
    <p:extLst>
      <p:ext uri="{BB962C8B-B14F-4D97-AF65-F5344CB8AC3E}">
        <p14:creationId xmlns:p14="http://schemas.microsoft.com/office/powerpoint/2010/main" val="1959271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2450" name="Notes Placeholder 2"/>
          <p:cNvSpPr>
            <a:spLocks noGrp="1"/>
          </p:cNvSpPr>
          <p:nvPr>
            <p:ph type="body" idx="1"/>
          </p:nvPr>
        </p:nvSpPr>
        <p:spPr bwMode="auto">
          <a:xfrm>
            <a:off x="685800" y="4343399"/>
            <a:ext cx="5486400" cy="45704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sz="1000" b="0" i="0" u="none" strike="noStrike" kern="1200" baseline="0" dirty="0">
                <a:solidFill>
                  <a:schemeClr val="tx1"/>
                </a:solidFill>
                <a:latin typeface="Arial"/>
                <a:cs typeface="Arial"/>
              </a:rPr>
              <a:t>Carl Woese assumed that the more similar the genetic sequences were between two species, the more closely related they were, and he built phylogenetic trees accordingly. The only way Woese could compare the evolutionary relatedness of all the organisms present on earth today was by examining one molecule that was found in </a:t>
            </a:r>
            <a:r>
              <a:rPr lang="en-US" sz="1000" b="0" i="1" u="none" strike="noStrike" kern="1200" baseline="0" dirty="0">
                <a:solidFill>
                  <a:schemeClr val="tx1"/>
                </a:solidFill>
                <a:latin typeface="Arial"/>
                <a:cs typeface="Arial"/>
              </a:rPr>
              <a:t>all </a:t>
            </a:r>
            <a:r>
              <a:rPr lang="en-US" sz="1000" b="0" i="0" u="none" strike="noStrike" kern="1200" baseline="0" dirty="0">
                <a:solidFill>
                  <a:schemeClr val="tx1"/>
                </a:solidFill>
                <a:latin typeface="Arial"/>
                <a:cs typeface="Arial"/>
              </a:rPr>
              <a:t>living organisms and looking at the degree to which it</a:t>
            </a:r>
          </a:p>
          <a:p>
            <a:pPr>
              <a:spcBef>
                <a:spcPts val="0"/>
              </a:spcBef>
            </a:pPr>
            <a:r>
              <a:rPr lang="en-US" sz="1000" b="0" i="0" u="none" strike="noStrike" kern="1200" baseline="0" dirty="0">
                <a:solidFill>
                  <a:schemeClr val="tx1"/>
                </a:solidFill>
                <a:latin typeface="Arial"/>
                <a:cs typeface="Arial"/>
              </a:rPr>
              <a:t>differed from species to species. That molecule is ribosomal RNA. Ribosomal RNA helps translate genes into proteins (see Chapter 6), and it carries out this function in all organisms on earth, almost certainly because it comes from a common ancestor. </a:t>
            </a:r>
          </a:p>
          <a:p>
            <a:pPr>
              <a:spcBef>
                <a:spcPts val="0"/>
              </a:spcBef>
            </a:pPr>
            <a:r>
              <a:rPr lang="en-US" sz="1000" b="0" i="0" u="none" strike="noStrike" kern="1200" baseline="0" dirty="0">
                <a:solidFill>
                  <a:schemeClr val="tx1"/>
                </a:solidFill>
                <a:latin typeface="Arial"/>
                <a:cs typeface="Arial"/>
              </a:rPr>
              <a:t>Over time, however, its genetic sequence (i.e., the DNA that codes for the RNA) has changed a bit. Tracking these changes makes it possible to reconstruct the process of diversification and change that has taken place.</a:t>
            </a:r>
          </a:p>
          <a:p>
            <a:pPr>
              <a:spcBef>
                <a:spcPts val="0"/>
              </a:spcBef>
            </a:pPr>
            <a:r>
              <a:rPr lang="en-US" sz="1000" b="0" i="0" u="none" strike="noStrike" kern="1200" baseline="0" dirty="0">
                <a:solidFill>
                  <a:schemeClr val="tx1"/>
                </a:solidFill>
                <a:latin typeface="Arial"/>
                <a:cs typeface="Arial"/>
              </a:rPr>
              <a:t>The genetic sequence data gathered by Woese and colleagues generated some surprising evolutionary trees. First and foremost, the biggest division in the diversity of life on earth was not between plants and animals or between prokaryotes and eukaryotes. The new trees revealed instead that the diversity among microbes was much, much greater than ever imagined.</a:t>
            </a:r>
          </a:p>
          <a:p>
            <a:pPr>
              <a:spcBef>
                <a:spcPts val="0"/>
              </a:spcBef>
            </a:pPr>
            <a:r>
              <a:rPr lang="en-US" sz="1000" b="0" i="0" u="none" strike="noStrike" kern="1200" baseline="0" dirty="0">
                <a:solidFill>
                  <a:schemeClr val="tx1"/>
                </a:solidFill>
                <a:latin typeface="Arial"/>
                <a:cs typeface="Arial"/>
              </a:rPr>
              <a:t>In fact, a completely new group of prokaryotes was identified. Called </a:t>
            </a:r>
            <a:r>
              <a:rPr lang="en-US" sz="1000" b="1" i="0" u="none" strike="noStrike" kern="1200" baseline="0" dirty="0">
                <a:solidFill>
                  <a:schemeClr val="tx1"/>
                </a:solidFill>
                <a:latin typeface="Arial"/>
                <a:cs typeface="Arial"/>
              </a:rPr>
              <a:t>archaea,</a:t>
            </a:r>
            <a:r>
              <a:rPr lang="en-US" sz="1000" b="0" i="0" u="none" strike="noStrike" kern="1200" baseline="0" dirty="0">
                <a:solidFill>
                  <a:schemeClr val="tx1"/>
                </a:solidFill>
                <a:latin typeface="Arial"/>
                <a:cs typeface="Arial"/>
              </a:rPr>
              <a:t> they thrive in some of the most extreme environments on earth and differ greatly from bacteria. The tree of life was revised to show three primary branches, called domains: the bacteria, the archaea, and the eukarya (</a:t>
            </a:r>
            <a:r>
              <a:rPr lang="en-US" sz="1000" b="1" i="0" u="none" strike="noStrike" kern="1200" baseline="0" dirty="0">
                <a:solidFill>
                  <a:schemeClr val="tx1"/>
                </a:solidFill>
                <a:latin typeface="Arial"/>
                <a:cs typeface="Arial"/>
              </a:rPr>
              <a:t>Figure 12-27</a:t>
            </a:r>
            <a:r>
              <a:rPr lang="en-US" sz="1000" b="0" i="0" u="none" strike="noStrike" kern="1200" baseline="0" dirty="0">
                <a:solidFill>
                  <a:schemeClr val="tx1"/>
                </a:solidFill>
                <a:latin typeface="Arial"/>
                <a:cs typeface="Arial"/>
              </a:rPr>
              <a:t>). The domain names are often capitalized: Bacteria, Archaea, and Eukarya.</a:t>
            </a:r>
          </a:p>
          <a:p>
            <a:pPr>
              <a:spcBef>
                <a:spcPts val="0"/>
              </a:spcBef>
            </a:pPr>
            <a:r>
              <a:rPr lang="en-US" sz="1000" b="0" i="0" u="none" strike="noStrike" kern="1200" baseline="0" dirty="0">
                <a:solidFill>
                  <a:schemeClr val="tx1"/>
                </a:solidFill>
                <a:latin typeface="Arial"/>
                <a:cs typeface="Arial"/>
              </a:rPr>
              <a:t>In Woese’s new system, which is the most widely accepted classification scheme today, the domains are above the kingdom level in the Linnaean system. The bacteria and archaea domains each have one kingdom and the eukarya domain has four.</a:t>
            </a:r>
          </a:p>
          <a:p>
            <a:pPr marL="0" marR="0" indent="0" algn="l" defTabSz="914400" rtl="0" eaLnBrk="0" fontAlgn="base" latinLnBrk="0" hangingPunct="0">
              <a:spcBef>
                <a:spcPts val="0"/>
              </a:spcBef>
              <a:spcAft>
                <a:spcPct val="0"/>
              </a:spcAft>
              <a:buClrTx/>
              <a:buSzTx/>
              <a:buFontTx/>
              <a:buNone/>
              <a:tabLst/>
              <a:defRPr/>
            </a:pPr>
            <a:r>
              <a:rPr lang="en-US" sz="1000" kern="1200" dirty="0">
                <a:solidFill>
                  <a:schemeClr val="tx1"/>
                </a:solidFill>
                <a:effectLst/>
                <a:latin typeface="Arial"/>
                <a:cs typeface="Arial"/>
              </a:rPr>
              <a:t>Because both bacteria and archaea are microscopic, it can be hard to believe that the two domains are as different from each other as either domain is from the eukarya. However, each of the three domains is monophyletic, meaning that each contains species that share a common ancestor and includes all descendants of that ancestor. Close inspection even reveals that the archaea are more closely related to the eukarya than to the bacteria. </a:t>
            </a:r>
            <a:endParaRPr lang="en-US" sz="1000" dirty="0">
              <a:latin typeface="Arial"/>
              <a:cs typeface="Arial"/>
            </a:endParaRPr>
          </a:p>
        </p:txBody>
      </p:sp>
      <p:sp>
        <p:nvSpPr>
          <p:cNvPr id="23245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B142AF4-C6A7-E247-ABE5-8BC07C9F94C5}" type="slidenum">
              <a:rPr lang="en-US" sz="1200">
                <a:latin typeface="Calibri" charset="0"/>
              </a:rPr>
              <a:pPr algn="r" eaLnBrk="1" hangingPunct="1"/>
              <a:t>18</a:t>
            </a:fld>
            <a:endParaRPr lang="en-US" sz="1200" dirty="0">
              <a:latin typeface="Calibri" charset="0"/>
            </a:endParaRPr>
          </a:p>
        </p:txBody>
      </p:sp>
    </p:spTree>
    <p:extLst>
      <p:ext uri="{BB962C8B-B14F-4D97-AF65-F5344CB8AC3E}">
        <p14:creationId xmlns:p14="http://schemas.microsoft.com/office/powerpoint/2010/main" val="3009540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6546"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pPr>
            <a:r>
              <a:rPr lang="en-US" sz="1000" b="0" i="0" u="none" strike="noStrike" kern="1200" baseline="0" dirty="0">
                <a:solidFill>
                  <a:schemeClr val="tx1"/>
                </a:solidFill>
                <a:latin typeface="Arial"/>
                <a:cs typeface="Arial"/>
              </a:rPr>
              <a:t>The three-domain, six-kingdom approach is not perfect and is still subject to revision. For example, within the eukarya, the kingdom of single-celled protists has turned out to be much more diverse than initially thought, and protists are not a monophyletic group. </a:t>
            </a:r>
          </a:p>
          <a:p>
            <a:pPr>
              <a:spcBef>
                <a:spcPts val="0"/>
              </a:spcBef>
            </a:pPr>
            <a:r>
              <a:rPr lang="en-US" sz="1000" b="0" i="0" u="none" strike="noStrike" kern="1200" baseline="0" dirty="0">
                <a:solidFill>
                  <a:schemeClr val="tx1"/>
                </a:solidFill>
                <a:latin typeface="Arial"/>
                <a:cs typeface="Arial"/>
              </a:rPr>
              <a:t>Increasingly, scientists recognize that the protists should be split into multiple kingdoms. Another problem is that bacteria sometimes engage in </a:t>
            </a:r>
            <a:r>
              <a:rPr lang="en-US" sz="1000" b="1" i="0" u="none" strike="noStrike" kern="1200" baseline="0" dirty="0">
                <a:solidFill>
                  <a:schemeClr val="tx1"/>
                </a:solidFill>
                <a:latin typeface="Arial"/>
                <a:cs typeface="Arial"/>
              </a:rPr>
              <a:t>horizontal gene transfer, </a:t>
            </a:r>
            <a:r>
              <a:rPr lang="en-US" sz="1000" b="0" i="0" u="none" strike="noStrike" kern="1200" baseline="0" dirty="0">
                <a:solidFill>
                  <a:schemeClr val="tx1"/>
                </a:solidFill>
                <a:latin typeface="Arial"/>
                <a:cs typeface="Arial"/>
              </a:rPr>
              <a:t>which means that, rather than passing genes simply from “parent” to “offspring,” they transfer genetic material directly into another species. This process complicates attempts to determine phylogenies based on sequence data, because it creates situations in which two organisms might have a similar genetic sequence, not because they share a common ancestor, but as a result of a direct transfer of the sequence from one species to another.</a:t>
            </a:r>
          </a:p>
          <a:p>
            <a:pPr>
              <a:spcBef>
                <a:spcPts val="0"/>
              </a:spcBef>
            </a:pPr>
            <a:r>
              <a:rPr lang="en-US" sz="1000" b="0" i="0" u="none" strike="noStrike" kern="1200" baseline="0" dirty="0">
                <a:solidFill>
                  <a:schemeClr val="tx1"/>
                </a:solidFill>
                <a:latin typeface="Arial"/>
                <a:cs typeface="Arial"/>
              </a:rPr>
              <a:t>Additionally, a fourth group of incredibly diverse and important biological entities, the </a:t>
            </a:r>
            <a:r>
              <a:rPr lang="en-US" sz="1000" b="1" i="0" u="none" strike="noStrike" kern="1200" baseline="0" dirty="0">
                <a:solidFill>
                  <a:schemeClr val="tx1"/>
                </a:solidFill>
                <a:latin typeface="Arial"/>
                <a:cs typeface="Arial"/>
              </a:rPr>
              <a:t>viruses, </a:t>
            </a:r>
            <a:r>
              <a:rPr lang="en-US" sz="1000" b="0" i="0" u="none" strike="noStrike" kern="1200" baseline="0" dirty="0">
                <a:solidFill>
                  <a:schemeClr val="tx1"/>
                </a:solidFill>
                <a:latin typeface="Arial"/>
                <a:cs typeface="Arial"/>
              </a:rPr>
              <a:t>is not even included in the tree of life, because they are not considered to be living organisms. Viruses can replicate, but they can have metabolic activity only by taking over the metabolic processes of another organism. Their lack of metabolic activity puts viruses just outside the definition of life that we use in this book, but some scientists do view viruses as living.</a:t>
            </a:r>
            <a:endParaRPr lang="en-US" sz="1000" dirty="0">
              <a:latin typeface="Arial"/>
              <a:cs typeface="Arial"/>
            </a:endParaRPr>
          </a:p>
        </p:txBody>
      </p:sp>
    </p:spTree>
    <p:extLst>
      <p:ext uri="{BB962C8B-B14F-4D97-AF65-F5344CB8AC3E}">
        <p14:creationId xmlns:p14="http://schemas.microsoft.com/office/powerpoint/2010/main" val="193084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ts val="0"/>
              </a:spcBef>
            </a:pPr>
            <a:r>
              <a:rPr lang="en-CA" sz="1000" dirty="0">
                <a:latin typeface="Arial"/>
                <a:cs typeface="Arial"/>
              </a:rPr>
              <a:t>Some evidence suggests that the first cells may simply have formed spontaneously. Specifically, researchers have found that mixtures of </a:t>
            </a:r>
            <a:r>
              <a:rPr lang="en-CA" sz="1000" i="1" dirty="0">
                <a:latin typeface="Arial"/>
                <a:cs typeface="Arial"/>
              </a:rPr>
              <a:t>p</a:t>
            </a:r>
            <a:r>
              <a:rPr lang="en-CA" sz="1000" b="0" i="1" dirty="0">
                <a:latin typeface="Arial"/>
                <a:cs typeface="Arial"/>
              </a:rPr>
              <a:t>hospholipids</a:t>
            </a:r>
            <a:r>
              <a:rPr lang="en-CA" sz="1000" dirty="0">
                <a:latin typeface="Arial"/>
                <a:cs typeface="Arial"/>
              </a:rPr>
              <a:t> placed in water or salt solutions tend to spontaneously form small spherical units that resemble living cells. These units may even “sprout” new buds at their surface, appearing to divide. </a:t>
            </a:r>
          </a:p>
          <a:p>
            <a:pPr>
              <a:spcBef>
                <a:spcPts val="0"/>
              </a:spcBef>
            </a:pPr>
            <a:r>
              <a:rPr lang="en-US" sz="1000" b="0" i="0" u="none" strike="noStrike" kern="1200" baseline="0" dirty="0">
                <a:solidFill>
                  <a:schemeClr val="tx1"/>
                </a:solidFill>
                <a:latin typeface="Arial"/>
                <a:cs typeface="Arial"/>
              </a:rPr>
              <a:t>Because these cell-like units don’t have any genetic material, however, they cannot be considered to be alive. But if, at some point, units like these incorporated some self-replicating molecules inside, maybe by forming around them, such </a:t>
            </a:r>
            <a:r>
              <a:rPr lang="en-US" sz="1000" b="1" i="0" u="none" strike="noStrike" kern="1200" baseline="0" dirty="0">
                <a:solidFill>
                  <a:schemeClr val="tx1"/>
                </a:solidFill>
                <a:latin typeface="Arial"/>
                <a:cs typeface="Arial"/>
              </a:rPr>
              <a:t>microspheres </a:t>
            </a:r>
            <a:r>
              <a:rPr lang="en-US" sz="1000" b="0" i="0" u="none" strike="noStrike" kern="1200" baseline="0" dirty="0">
                <a:solidFill>
                  <a:schemeClr val="tx1"/>
                </a:solidFill>
                <a:latin typeface="Arial"/>
                <a:cs typeface="Arial"/>
              </a:rPr>
              <a:t>might have been important in the third phase in the generation of life from non-life: the compartmentalization of self-replicating, information-containing molecules into cells. If this did occur, the final step in the creation of something from nothing would be complete (</a:t>
            </a:r>
            <a:r>
              <a:rPr lang="en-US" sz="1000" b="1" i="0" u="none" strike="noStrike" kern="1200" baseline="0" dirty="0">
                <a:solidFill>
                  <a:schemeClr val="tx1"/>
                </a:solidFill>
                <a:latin typeface="Arial"/>
                <a:cs typeface="Arial"/>
              </a:rPr>
              <a:t>Figure 12-4</a:t>
            </a:r>
            <a:r>
              <a:rPr lang="en-US" sz="1000" b="0" i="0" u="none" strike="noStrike" kern="1200" baseline="0" dirty="0">
                <a:solidFill>
                  <a:schemeClr val="tx1"/>
                </a:solidFill>
                <a:latin typeface="Arial"/>
                <a:cs typeface="Arial"/>
              </a:rPr>
              <a:t>).</a:t>
            </a:r>
            <a:endParaRPr lang="en-CA" sz="1000" dirty="0">
              <a:latin typeface="Arial"/>
              <a:cs typeface="Arial"/>
            </a:endParaRPr>
          </a:p>
          <a:p>
            <a:pPr>
              <a:spcBef>
                <a:spcPts val="0"/>
              </a:spcBef>
            </a:pPr>
            <a:r>
              <a:rPr lang="en-US" sz="1000" b="0" i="0" u="none" strike="noStrike" kern="1200" baseline="0" dirty="0">
                <a:solidFill>
                  <a:schemeClr val="tx1"/>
                </a:solidFill>
                <a:latin typeface="Arial"/>
                <a:cs typeface="Arial"/>
              </a:rPr>
              <a:t>The exact process by which life on earth originated is still uncertain, and research continues. What is clear, however, is that life now abounds in great diversity.</a:t>
            </a:r>
            <a:endParaRPr lang="en-CA" sz="1000" dirty="0">
              <a:latin typeface="Arial"/>
              <a:cs typeface="Arial"/>
            </a:endParaRPr>
          </a:p>
        </p:txBody>
      </p:sp>
      <p:sp>
        <p:nvSpPr>
          <p:cNvPr id="471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D7E177-CD64-8B43-8780-6CC501325872}" type="slidenum">
              <a:rPr lang="en-US" sz="1200">
                <a:latin typeface="Calibri" charset="0"/>
              </a:rPr>
              <a:pPr eaLnBrk="1" hangingPunct="1"/>
              <a:t>2</a:t>
            </a:fld>
            <a:endParaRPr lang="en-US" sz="1200" dirty="0">
              <a:latin typeface="Calibri" charset="0"/>
            </a:endParaRPr>
          </a:p>
        </p:txBody>
      </p:sp>
    </p:spTree>
    <p:extLst>
      <p:ext uri="{BB962C8B-B14F-4D97-AF65-F5344CB8AC3E}">
        <p14:creationId xmlns:p14="http://schemas.microsoft.com/office/powerpoint/2010/main" val="3016702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85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sz="1000" dirty="0">
                <a:latin typeface="Arial"/>
                <a:cs typeface="Arial"/>
              </a:rPr>
              <a:t>The most commonly accepted tree of life suggests that after the origin of life the following sequence of events occurred:</a:t>
            </a:r>
          </a:p>
          <a:p>
            <a:pPr eaLnBrk="1" hangingPunct="1">
              <a:spcBef>
                <a:spcPct val="0"/>
              </a:spcBef>
            </a:pPr>
            <a:r>
              <a:rPr lang="en-US" sz="1000" dirty="0">
                <a:latin typeface="Arial"/>
                <a:cs typeface="Arial"/>
              </a:rPr>
              <a:t>1) The bacteria arose from the first self-replicating, metabolizing cells.</a:t>
            </a:r>
          </a:p>
          <a:p>
            <a:pPr eaLnBrk="1" hangingPunct="1">
              <a:spcBef>
                <a:spcPct val="0"/>
              </a:spcBef>
            </a:pPr>
            <a:r>
              <a:rPr lang="en-US" sz="1000" dirty="0">
                <a:latin typeface="Arial"/>
                <a:cs typeface="Arial"/>
              </a:rPr>
              <a:t>2) There was a split between the bacteria and a line that gave rise to the archaea and eukarya.</a:t>
            </a:r>
          </a:p>
          <a:p>
            <a:pPr eaLnBrk="1" hangingPunct="1">
              <a:spcBef>
                <a:spcPct val="0"/>
              </a:spcBef>
            </a:pPr>
            <a:r>
              <a:rPr lang="en-US" sz="1000" dirty="0">
                <a:latin typeface="Arial"/>
                <a:cs typeface="Arial"/>
              </a:rPr>
              <a:t>3) The fusion of a bacterium and an archaean-like prokaryote gave rise to the eukarya, which then split from the archaea line.</a:t>
            </a:r>
          </a:p>
        </p:txBody>
      </p:sp>
      <p:sp>
        <p:nvSpPr>
          <p:cNvPr id="23859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8572818-AE9E-1F44-9516-F46A47A0F06C}" type="slidenum">
              <a:rPr lang="en-US" sz="1200">
                <a:latin typeface="Calibri" charset="0"/>
              </a:rPr>
              <a:pPr algn="r" eaLnBrk="1" hangingPunct="1"/>
              <a:t>20</a:t>
            </a:fld>
            <a:endParaRPr lang="en-US" sz="1200" dirty="0">
              <a:latin typeface="Calibri" charset="0"/>
            </a:endParaRPr>
          </a:p>
        </p:txBody>
      </p:sp>
    </p:spTree>
    <p:extLst>
      <p:ext uri="{BB962C8B-B14F-4D97-AF65-F5344CB8AC3E}">
        <p14:creationId xmlns:p14="http://schemas.microsoft.com/office/powerpoint/2010/main" val="3445732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06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406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061CE62-9CB8-6346-8590-841B82076E8F}" type="slidenum">
              <a:rPr lang="en-US" sz="1200">
                <a:latin typeface="Calibri" charset="0"/>
              </a:rPr>
              <a:pPr algn="r" eaLnBrk="1" hangingPunct="1"/>
              <a:t>21</a:t>
            </a:fld>
            <a:endParaRPr lang="en-US" sz="1200" dirty="0">
              <a:latin typeface="Calibri" charset="0"/>
            </a:endParaRPr>
          </a:p>
        </p:txBody>
      </p:sp>
    </p:spTree>
    <p:extLst>
      <p:ext uri="{BB962C8B-B14F-4D97-AF65-F5344CB8AC3E}">
        <p14:creationId xmlns:p14="http://schemas.microsoft.com/office/powerpoint/2010/main" val="3975754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26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pPr>
              <a:lnSpc>
                <a:spcPct val="110000"/>
              </a:lnSpc>
              <a:spcBef>
                <a:spcPts val="0"/>
              </a:spcBef>
            </a:pPr>
            <a:r>
              <a:rPr lang="en-US" sz="1000" b="0" i="0" u="none" strike="noStrike" kern="1200" baseline="0" dirty="0">
                <a:solidFill>
                  <a:schemeClr val="tx1"/>
                </a:solidFill>
                <a:latin typeface="Arial"/>
                <a:cs typeface="Arial"/>
              </a:rPr>
              <a:t>Morning breath is stinky. You see, when you wake up, your mouth contains huge amounts of bacterial waste products. Bad breath can give us a glimpse into just how diverse and resourceful bacteria are.</a:t>
            </a:r>
          </a:p>
          <a:p>
            <a:pPr>
              <a:lnSpc>
                <a:spcPct val="110000"/>
              </a:lnSpc>
              <a:spcBef>
                <a:spcPts val="0"/>
              </a:spcBef>
            </a:pPr>
            <a:r>
              <a:rPr lang="en-US" sz="1000" b="0" i="0" u="none" strike="noStrike" kern="1200" baseline="0" dirty="0">
                <a:solidFill>
                  <a:schemeClr val="tx1"/>
                </a:solidFill>
                <a:latin typeface="Arial"/>
                <a:cs typeface="Arial"/>
              </a:rPr>
              <a:t>At any given time, there are several hundred species of bacteria in your mouth—mostly on your tongue—all competing for resources (</a:t>
            </a:r>
            <a:r>
              <a:rPr lang="en-US" sz="1000" b="1" i="0" u="none" strike="noStrike" kern="1200" baseline="0" dirty="0">
                <a:solidFill>
                  <a:schemeClr val="tx1"/>
                </a:solidFill>
                <a:latin typeface="Arial"/>
                <a:cs typeface="Arial"/>
              </a:rPr>
              <a:t>Figure 12-29</a:t>
            </a:r>
            <a:r>
              <a:rPr lang="en-US" sz="1000" b="0" i="0" u="none" strike="noStrike" kern="1200" baseline="0" dirty="0">
                <a:solidFill>
                  <a:schemeClr val="tx1"/>
                </a:solidFill>
                <a:latin typeface="Arial"/>
                <a:cs typeface="Arial"/>
              </a:rPr>
              <a:t>). Some of the bacteria are aerobic, requiring oxygen for their metabolism, and others are anaerobic. At night, the flow of saliva slows down and the oxygen content of your mouth decreases, so that anaerobic bacteria rapidly grow and reproduce. These bacteria metabolize food bits in your mouth, plaque on your teeth and gums, and dead cells from the lining of your mouth. Because proteins are made from amino acids, some of which contain the smelly chemical sulfur, their breakdown leads to the odor in the accumulating waste products.</a:t>
            </a:r>
          </a:p>
          <a:p>
            <a:pPr>
              <a:lnSpc>
                <a:spcPct val="110000"/>
              </a:lnSpc>
              <a:spcBef>
                <a:spcPts val="0"/>
              </a:spcBef>
            </a:pPr>
            <a:r>
              <a:rPr lang="en-US" sz="1000" b="0" i="0" u="none" strike="noStrike" kern="1200" baseline="0" dirty="0">
                <a:solidFill>
                  <a:schemeClr val="tx1"/>
                </a:solidFill>
                <a:latin typeface="Arial"/>
                <a:cs typeface="Arial"/>
              </a:rPr>
              <a:t>Once you wake up, you breathe more and produce more saliva, both of which increase the oxygen level in your mouth, making the environment favorable for aerobic bacteria. Because aerobic bacteria prefer carbohydrates as their energy source, and because carbohydrates don’t contain sulfur, the sulfur smell goes away as the aerobic bacteria start to outcompete the anaerobic bacteria.</a:t>
            </a:r>
            <a:endParaRPr lang="en-US" sz="1000" dirty="0">
              <a:latin typeface="Arial"/>
              <a:cs typeface="Arial"/>
            </a:endParaRPr>
          </a:p>
        </p:txBody>
      </p:sp>
      <p:sp>
        <p:nvSpPr>
          <p:cNvPr id="24269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74C2D9F-AC59-F044-98B2-5E1C857D7821}" type="slidenum">
              <a:rPr lang="en-US" sz="1200">
                <a:latin typeface="Calibri" charset="0"/>
              </a:rPr>
              <a:pPr algn="r" eaLnBrk="1" hangingPunct="1"/>
              <a:t>22</a:t>
            </a:fld>
            <a:endParaRPr lang="en-US" sz="1200" dirty="0">
              <a:latin typeface="Calibri" charset="0"/>
            </a:endParaRPr>
          </a:p>
        </p:txBody>
      </p:sp>
    </p:spTree>
    <p:extLst>
      <p:ext uri="{BB962C8B-B14F-4D97-AF65-F5344CB8AC3E}">
        <p14:creationId xmlns:p14="http://schemas.microsoft.com/office/powerpoint/2010/main" val="2609072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67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sz="1000" b="0" i="0" u="none" strike="noStrike" kern="1200" baseline="0" dirty="0">
                <a:solidFill>
                  <a:schemeClr val="tx1"/>
                </a:solidFill>
                <a:latin typeface="Arial"/>
                <a:cs typeface="Arial"/>
              </a:rPr>
              <a:t>On a small scale, your mouth reveals some of the tremendous biological versatility of the bacteria: hundreds of species can live in a tiny area—a teaspoon of soil, for example, is home to more than a billion bacteria—they can thrive in</a:t>
            </a:r>
          </a:p>
          <a:p>
            <a:pPr>
              <a:spcBef>
                <a:spcPts val="0"/>
              </a:spcBef>
            </a:pPr>
            <a:r>
              <a:rPr lang="en-US" sz="1000" b="0" i="0" u="none" strike="noStrike" kern="1200" baseline="0" dirty="0">
                <a:solidFill>
                  <a:schemeClr val="tx1"/>
                </a:solidFill>
                <a:latin typeface="Arial"/>
                <a:cs typeface="Arial"/>
              </a:rPr>
              <a:t>a variety of unexpected habitats, they can utilize a variety of food sources, and they can survive and thrive with or without oxygen. </a:t>
            </a:r>
          </a:p>
          <a:p>
            <a:pPr>
              <a:spcBef>
                <a:spcPts val="0"/>
              </a:spcBef>
            </a:pPr>
            <a:r>
              <a:rPr lang="en-US" sz="1000" b="0" i="0" u="none" strike="noStrike" kern="1200" baseline="0" dirty="0">
                <a:solidFill>
                  <a:schemeClr val="tx1"/>
                </a:solidFill>
                <a:latin typeface="Arial"/>
                <a:cs typeface="Arial"/>
              </a:rPr>
              <a:t>By any measure, this is their planet: the biomass of bacteria (if they were all collected, dried out, and weighed) exceeds that of all the plants and animals on earth (</a:t>
            </a:r>
            <a:r>
              <a:rPr lang="en-US" sz="1000" b="1" i="0" u="none" strike="noStrike" kern="1200" baseline="0" dirty="0">
                <a:solidFill>
                  <a:schemeClr val="tx1"/>
                </a:solidFill>
                <a:latin typeface="Arial"/>
                <a:cs typeface="Arial"/>
              </a:rPr>
              <a:t>Figure 12-30</a:t>
            </a:r>
            <a:r>
              <a:rPr lang="en-US" sz="1000" b="0" i="0" u="none" strike="noStrike" kern="1200" baseline="0" dirty="0">
                <a:solidFill>
                  <a:schemeClr val="tx1"/>
                </a:solidFill>
                <a:latin typeface="Arial"/>
                <a:cs typeface="Arial"/>
              </a:rPr>
              <a:t>). </a:t>
            </a:r>
          </a:p>
          <a:p>
            <a:pPr>
              <a:spcBef>
                <a:spcPts val="0"/>
              </a:spcBef>
            </a:pPr>
            <a:r>
              <a:rPr lang="en-US" sz="1000" b="0" i="0" u="none" strike="noStrike" kern="1200" baseline="0" dirty="0">
                <a:solidFill>
                  <a:schemeClr val="tx1"/>
                </a:solidFill>
                <a:latin typeface="Arial"/>
                <a:cs typeface="Arial"/>
              </a:rPr>
              <a:t>While the various species differ in many ways, the bacteria are a monophyletic group, sharing a common ancestor. For this reason, they all have a few features in common. All bacteria are single-celled organisms with no nucleus or organelles, with one or more circular molecules of DNA as their genetic material, and using several methods of exchanging genetic information. Because they are asexual—they reproduce without a partner, just by dividing—the biological species concept cannot be applied to bacteria. As a consequence, bacteria are classified on the basis of physical appearance or, preferably, genetic sequences.</a:t>
            </a:r>
          </a:p>
          <a:p>
            <a:pPr>
              <a:spcBef>
                <a:spcPts val="0"/>
              </a:spcBef>
            </a:pPr>
            <a:r>
              <a:rPr lang="en-US" sz="1000" b="0" i="0" u="none" strike="noStrike" kern="1200" baseline="0" dirty="0">
                <a:solidFill>
                  <a:schemeClr val="tx1"/>
                </a:solidFill>
                <a:latin typeface="Arial"/>
                <a:cs typeface="Arial"/>
              </a:rPr>
              <a:t>Although bacteria are responsible for many diseases, including strep throat, pneumonia, anthrax, leprosy, and tuberculosis, disease-causing bacteria are only a small fraction of the domain. </a:t>
            </a:r>
          </a:p>
          <a:p>
            <a:pPr>
              <a:spcBef>
                <a:spcPts val="0"/>
              </a:spcBef>
            </a:pPr>
            <a:r>
              <a:rPr lang="en-US" sz="1000" b="1" i="0" u="none" strike="noStrike" kern="1200" baseline="0" dirty="0">
                <a:solidFill>
                  <a:schemeClr val="tx1"/>
                </a:solidFill>
                <a:latin typeface="Arial"/>
                <a:cs typeface="Arial"/>
              </a:rPr>
              <a:t>Bacteria are essential to our lives.</a:t>
            </a:r>
            <a:r>
              <a:rPr lang="en-US" sz="1000" b="0" i="0" u="none" strike="noStrike" kern="1200" baseline="0" dirty="0">
                <a:solidFill>
                  <a:schemeClr val="tx1"/>
                </a:solidFill>
                <a:latin typeface="Arial"/>
                <a:cs typeface="Arial"/>
              </a:rPr>
              <a:t> Bacteria (</a:t>
            </a:r>
            <a:r>
              <a:rPr lang="en-US" sz="1000" b="0" i="1" u="none" strike="noStrike" kern="1200" baseline="0" dirty="0">
                <a:solidFill>
                  <a:schemeClr val="tx1"/>
                </a:solidFill>
                <a:latin typeface="Arial"/>
                <a:cs typeface="Arial"/>
              </a:rPr>
              <a:t>E. coli</a:t>
            </a:r>
            <a:r>
              <a:rPr lang="en-US" sz="1000" b="0" i="0" u="none" strike="noStrike" kern="1200" baseline="0" dirty="0">
                <a:solidFill>
                  <a:schemeClr val="tx1"/>
                </a:solidFill>
                <a:latin typeface="Arial"/>
                <a:cs typeface="Arial"/>
              </a:rPr>
              <a:t>) living in your gut help your body digest the food you eat and, in the process, make certain vitamins your body needs. Other bacteria produce antibiotics such as streptomycin. </a:t>
            </a:r>
          </a:p>
          <a:p>
            <a:pPr>
              <a:spcBef>
                <a:spcPts val="0"/>
              </a:spcBef>
            </a:pPr>
            <a:r>
              <a:rPr lang="en-US" sz="1000" b="0" i="0" u="none" strike="noStrike" kern="1200" baseline="0" dirty="0">
                <a:solidFill>
                  <a:schemeClr val="tx1"/>
                </a:solidFill>
                <a:latin typeface="Arial"/>
                <a:cs typeface="Arial"/>
              </a:rPr>
              <a:t>Still others live symbiotically with plants as small fertilizer factories, converting nitrogen into a form that is usable by the plant. </a:t>
            </a:r>
          </a:p>
          <a:p>
            <a:pPr>
              <a:spcBef>
                <a:spcPts val="0"/>
              </a:spcBef>
            </a:pPr>
            <a:r>
              <a:rPr lang="en-US" sz="1000" b="0" i="0" u="none" strike="noStrike" kern="1200" baseline="0" dirty="0">
                <a:solidFill>
                  <a:schemeClr val="tx1"/>
                </a:solidFill>
                <a:latin typeface="Arial"/>
                <a:cs typeface="Arial"/>
              </a:rPr>
              <a:t>Bacteria also give taste to many foods, from sour cream to cheese, yogurt, and sourdough bread. Increasingly, bacteria are used in medical and industrial applications, as described in Chapter 7. (We explore the great diversity of the bacteria in more detail in Chapter 15.)</a:t>
            </a:r>
            <a:endParaRPr lang="en-US" sz="1000" dirty="0">
              <a:latin typeface="Arial"/>
              <a:cs typeface="Arial"/>
            </a:endParaRPr>
          </a:p>
        </p:txBody>
      </p:sp>
      <p:sp>
        <p:nvSpPr>
          <p:cNvPr id="24678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5878181-5C86-7144-B7FA-4CBE10666F6B}" type="slidenum">
              <a:rPr lang="en-US" sz="1200">
                <a:latin typeface="Calibri" charset="0"/>
              </a:rPr>
              <a:pPr algn="r" eaLnBrk="1" hangingPunct="1"/>
              <a:t>23</a:t>
            </a:fld>
            <a:endParaRPr lang="en-US" sz="1200" dirty="0">
              <a:latin typeface="Calibri" charset="0"/>
            </a:endParaRPr>
          </a:p>
        </p:txBody>
      </p:sp>
    </p:spTree>
    <p:extLst>
      <p:ext uri="{BB962C8B-B14F-4D97-AF65-F5344CB8AC3E}">
        <p14:creationId xmlns:p14="http://schemas.microsoft.com/office/powerpoint/2010/main" val="3942898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BF5ABF-E117-6549-B83F-4D79AC9B6F81}" type="slidenum">
              <a:rPr lang="en-US" smtClean="0"/>
              <a:pPr>
                <a:defRPr/>
              </a:pPr>
              <a:t>24</a:t>
            </a:fld>
            <a:endParaRPr lang="en-US" dirty="0"/>
          </a:p>
        </p:txBody>
      </p:sp>
    </p:spTree>
    <p:extLst>
      <p:ext uri="{BB962C8B-B14F-4D97-AF65-F5344CB8AC3E}">
        <p14:creationId xmlns:p14="http://schemas.microsoft.com/office/powerpoint/2010/main" val="975393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0"/>
              </a:spcBef>
            </a:pPr>
            <a:r>
              <a:rPr lang="en-US" sz="1000" b="0" i="0" u="none" strike="noStrike" kern="1200" baseline="0" dirty="0">
                <a:solidFill>
                  <a:schemeClr val="tx1"/>
                </a:solidFill>
                <a:latin typeface="Arial"/>
                <a:cs typeface="Arial"/>
              </a:rPr>
              <a:t>In a bubbling hot spring in Yellowstone National Park, the temperature ranges from boiling water, at 212° F (100° C), down to a relatively cool 165° F (74° C) at the surface. It would seem a most inhospitable place for life.</a:t>
            </a:r>
          </a:p>
          <a:p>
            <a:pPr>
              <a:spcBef>
                <a:spcPts val="0"/>
              </a:spcBef>
            </a:pPr>
            <a:r>
              <a:rPr lang="en-US" sz="1000" b="0" i="0" u="none" strike="noStrike" kern="1200" baseline="0" dirty="0">
                <a:solidFill>
                  <a:schemeClr val="tx1"/>
                </a:solidFill>
                <a:latin typeface="Arial"/>
                <a:cs typeface="Arial"/>
              </a:rPr>
              <a:t>Yet researchers have found 38 different species of archaea thriving there. Perhaps even more surprising, the genetic differences among these species are more than double the genetic differences between plants and animals.</a:t>
            </a:r>
          </a:p>
          <a:p>
            <a:pPr>
              <a:spcBef>
                <a:spcPts val="0"/>
              </a:spcBef>
            </a:pPr>
            <a:r>
              <a:rPr lang="en-US" sz="1000" b="0" i="0" u="none" strike="noStrike" kern="1200" baseline="0" dirty="0">
                <a:solidFill>
                  <a:schemeClr val="tx1"/>
                </a:solidFill>
                <a:latin typeface="Arial"/>
                <a:cs typeface="Arial"/>
              </a:rPr>
              <a:t>In the freezing waters of Antarctica, too, archaea abound. More than a third of the organisms in the Antarctic surface waters are archaea. In swamps, completely devoid of oxygen, and in the extremely salty water of the Dead Sea, the story is the same: where once it was assumed that no life could survive, the archaea not only exist but thrive and diversify.</a:t>
            </a:r>
          </a:p>
          <a:p>
            <a:pPr>
              <a:spcBef>
                <a:spcPts val="0"/>
              </a:spcBef>
            </a:pPr>
            <a:r>
              <a:rPr lang="en-US" sz="1000" b="0" i="0" u="none" strike="noStrike" kern="1200" baseline="0" dirty="0">
                <a:solidFill>
                  <a:schemeClr val="tx1"/>
                </a:solidFill>
                <a:latin typeface="Arial"/>
                <a:cs typeface="Arial"/>
              </a:rPr>
              <a:t>Analyses of genetic sequences indicate that the archaea and the bacteria diverged about 3 billion years ago and that the eukarya split off from the archaea approximately 2.5 billion years ago. </a:t>
            </a:r>
          </a:p>
          <a:p>
            <a:pPr>
              <a:spcBef>
                <a:spcPts val="0"/>
              </a:spcBef>
            </a:pPr>
            <a:r>
              <a:rPr lang="en-US" sz="1000" b="0" i="0" u="none" strike="noStrike" kern="1200" baseline="0" dirty="0">
                <a:solidFill>
                  <a:schemeClr val="tx1"/>
                </a:solidFill>
                <a:latin typeface="Arial"/>
                <a:cs typeface="Arial"/>
              </a:rPr>
              <a:t>The archaea are grouped in one kingdom within the domain archaea, but we have no idea how many species exist. Given that they are the dominant microbes in the deep seas, it may very well be that archaea are the most common organisms on earth.</a:t>
            </a:r>
          </a:p>
          <a:p>
            <a:pPr>
              <a:spcBef>
                <a:spcPts val="0"/>
              </a:spcBef>
            </a:pPr>
            <a:r>
              <a:rPr lang="en-US" sz="1000" b="0" i="0" u="none" strike="noStrike" kern="1200" baseline="0" dirty="0">
                <a:solidFill>
                  <a:schemeClr val="tx1"/>
                </a:solidFill>
                <a:latin typeface="Arial"/>
                <a:cs typeface="Arial"/>
              </a:rPr>
              <a:t>We do know that, like bacteria, all archaea are single-celled prokaryotes. For that reason, under a microscope they look very similar to bacteria. Several physical features distinguish them from the bacteria, however. Specifically, the archaeal cell walls contain polysaccharides not found in either bacteria or eukaryotes. The archaea also have cell membranes, ribosomes, and some enzymes similar to those found in the eukarya. </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pPr>
              <a:defRPr/>
            </a:pPr>
            <a:fld id="{C6BF5ABF-E117-6549-B83F-4D79AC9B6F81}" type="slidenum">
              <a:rPr lang="en-US" smtClean="0"/>
              <a:pPr>
                <a:defRPr/>
              </a:pPr>
              <a:t>25</a:t>
            </a:fld>
            <a:endParaRPr lang="en-US" dirty="0"/>
          </a:p>
        </p:txBody>
      </p:sp>
    </p:spTree>
    <p:extLst>
      <p:ext uri="{BB962C8B-B14F-4D97-AF65-F5344CB8AC3E}">
        <p14:creationId xmlns:p14="http://schemas.microsoft.com/office/powerpoint/2010/main" val="3184588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pPr>
            <a:r>
              <a:rPr lang="en-US" sz="1000" dirty="0">
                <a:latin typeface="Arial"/>
                <a:cs typeface="Arial"/>
              </a:rPr>
              <a:t>The archaea exhibit tremendous diversity and are often divided into five groups based on their physiological features:</a:t>
            </a:r>
          </a:p>
          <a:p>
            <a:pPr>
              <a:spcBef>
                <a:spcPts val="0"/>
              </a:spcBef>
            </a:pPr>
            <a:r>
              <a:rPr lang="en-US" sz="1000" b="1" dirty="0">
                <a:latin typeface="Arial"/>
                <a:cs typeface="Arial"/>
              </a:rPr>
              <a:t>1. </a:t>
            </a:r>
            <a:r>
              <a:rPr lang="en-US" sz="1000" dirty="0">
                <a:latin typeface="Arial"/>
                <a:cs typeface="Arial"/>
              </a:rPr>
              <a:t>Thermophiles (“heat lovers”), which live in very hot places</a:t>
            </a:r>
          </a:p>
          <a:p>
            <a:pPr>
              <a:spcBef>
                <a:spcPts val="0"/>
              </a:spcBef>
            </a:pPr>
            <a:r>
              <a:rPr lang="en-US" sz="1000" b="1" dirty="0">
                <a:latin typeface="Arial"/>
                <a:cs typeface="Arial"/>
              </a:rPr>
              <a:t>2. </a:t>
            </a:r>
            <a:r>
              <a:rPr lang="en-US" sz="1000" dirty="0">
                <a:latin typeface="Arial"/>
                <a:cs typeface="Arial"/>
              </a:rPr>
              <a:t>Halophiles (“salt lovers”), which live in very salty places</a:t>
            </a:r>
          </a:p>
          <a:p>
            <a:pPr>
              <a:spcBef>
                <a:spcPts val="0"/>
              </a:spcBef>
            </a:pPr>
            <a:r>
              <a:rPr lang="en-US" sz="1000" b="1" dirty="0">
                <a:latin typeface="Arial"/>
                <a:cs typeface="Arial"/>
              </a:rPr>
              <a:t>3. </a:t>
            </a:r>
            <a:r>
              <a:rPr lang="en-US" sz="1000" dirty="0">
                <a:latin typeface="Arial"/>
                <a:cs typeface="Arial"/>
              </a:rPr>
              <a:t>High- and low-pH-tolerant archaea</a:t>
            </a:r>
          </a:p>
          <a:p>
            <a:pPr>
              <a:spcBef>
                <a:spcPts val="0"/>
              </a:spcBef>
            </a:pPr>
            <a:r>
              <a:rPr lang="en-US" sz="1000" b="1" dirty="0">
                <a:latin typeface="Arial"/>
                <a:cs typeface="Arial"/>
              </a:rPr>
              <a:t>4. </a:t>
            </a:r>
            <a:r>
              <a:rPr lang="en-US" sz="1000" dirty="0">
                <a:latin typeface="Arial"/>
                <a:cs typeface="Arial"/>
              </a:rPr>
              <a:t>High-pressure-tolerant archaea, found as deep as 4,000 meters (about 2.5 miles) below the ocean surface, where the pressure is almost 6,000 pounds per square inch (compared with an air pressure of less than 15 pounds per square inch at sea level)</a:t>
            </a:r>
          </a:p>
          <a:p>
            <a:pPr>
              <a:spcBef>
                <a:spcPts val="0"/>
              </a:spcBef>
            </a:pPr>
            <a:r>
              <a:rPr lang="en-US" sz="1000" b="1" dirty="0">
                <a:latin typeface="Arial"/>
                <a:cs typeface="Arial"/>
              </a:rPr>
              <a:t>5. </a:t>
            </a:r>
            <a:r>
              <a:rPr lang="en-US" sz="1000" dirty="0">
                <a:latin typeface="Arial"/>
                <a:cs typeface="Arial"/>
              </a:rPr>
              <a:t>Methanogens, which are anaerobic and produce methane</a:t>
            </a:r>
          </a:p>
          <a:p>
            <a:pPr>
              <a:spcBef>
                <a:spcPts val="0"/>
              </a:spcBef>
            </a:pPr>
            <a:r>
              <a:rPr lang="en-US" sz="1000" b="0" i="0" u="none" strike="noStrike" kern="1200" baseline="0" dirty="0">
                <a:solidFill>
                  <a:schemeClr val="tx1"/>
                </a:solidFill>
                <a:latin typeface="Arial"/>
                <a:cs typeface="Arial"/>
              </a:rPr>
              <a:t>There also seem to be large numbers of archaea living in relatively moderate environments that are also commonly home to bacteria. We explore the great diversity of the domain archaea in more detail in Chapter 15.</a:t>
            </a:r>
            <a:endParaRPr lang="en-US" sz="1000" dirty="0">
              <a:latin typeface="Arial"/>
              <a:cs typeface="Arial"/>
            </a:endParaRPr>
          </a:p>
          <a:p>
            <a:pPr eaLnBrk="1" hangingPunct="1">
              <a:spcBef>
                <a:spcPts val="0"/>
              </a:spcBef>
            </a:pPr>
            <a:endParaRPr lang="en-US" sz="1000" dirty="0">
              <a:latin typeface="Arial"/>
              <a:cs typeface="Arial"/>
            </a:endParaRPr>
          </a:p>
        </p:txBody>
      </p:sp>
      <p:sp>
        <p:nvSpPr>
          <p:cNvPr id="25600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C974A61-5384-1945-879D-0D009D6401F8}" type="slidenum">
              <a:rPr lang="en-US" sz="1200">
                <a:latin typeface="Calibri" charset="0"/>
              </a:rPr>
              <a:pPr algn="r" eaLnBrk="1" hangingPunct="1"/>
              <a:t>26</a:t>
            </a:fld>
            <a:endParaRPr lang="en-US" sz="1200" dirty="0">
              <a:latin typeface="Calibri" charset="0"/>
            </a:endParaRPr>
          </a:p>
        </p:txBody>
      </p:sp>
    </p:spTree>
    <p:extLst>
      <p:ext uri="{BB962C8B-B14F-4D97-AF65-F5344CB8AC3E}">
        <p14:creationId xmlns:p14="http://schemas.microsoft.com/office/powerpoint/2010/main" val="3739246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BF5ABF-E117-6549-B83F-4D79AC9B6F81}" type="slidenum">
              <a:rPr lang="en-US" smtClean="0"/>
              <a:pPr>
                <a:defRPr/>
              </a:pPr>
              <a:t>27</a:t>
            </a:fld>
            <a:endParaRPr lang="en-US" dirty="0"/>
          </a:p>
        </p:txBody>
      </p:sp>
    </p:spTree>
    <p:extLst>
      <p:ext uri="{BB962C8B-B14F-4D97-AF65-F5344CB8AC3E}">
        <p14:creationId xmlns:p14="http://schemas.microsoft.com/office/powerpoint/2010/main" val="3440572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00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pPr>
            <a:r>
              <a:rPr lang="en-US" sz="1000" dirty="0">
                <a:latin typeface="Arial"/>
                <a:cs typeface="Arial"/>
              </a:rPr>
              <a:t>After exploring the archaea and bacteria domains, turning to the eukarya feels like coming home. We are most familiar with organisms in this domain: plants, mushrooms, insects, fish, birds, and, of course, mammals, including humans. Three kingdoms of eukarya can be seen with the naked eye: plants, animals, and fungi (</a:t>
            </a:r>
            <a:r>
              <a:rPr lang="en-US" sz="1000" b="1" dirty="0">
                <a:latin typeface="Arial"/>
                <a:cs typeface="Arial"/>
              </a:rPr>
              <a:t>Figure 12-32</a:t>
            </a:r>
            <a:r>
              <a:rPr lang="en-US" sz="1000" dirty="0">
                <a:latin typeface="Arial"/>
                <a:cs typeface="Arial"/>
              </a:rPr>
              <a:t>). All are made up of eukaryotic cells—they have a membrane-enclosed nucleus—and each kingdom is almost entirely multicellular. </a:t>
            </a:r>
          </a:p>
          <a:p>
            <a:pPr>
              <a:spcBef>
                <a:spcPts val="0"/>
              </a:spcBef>
            </a:pPr>
            <a:r>
              <a:rPr lang="en-US" sz="1000" dirty="0">
                <a:latin typeface="Arial"/>
                <a:cs typeface="Arial"/>
              </a:rPr>
              <a:t>A fourth kingdom contains the protists, which are often too small to be seen by the naked eye, and is a sort of grab bag that includes a wide range of mostly single-celled eukaryotic organisms, including amoebas, paramecia, and algae. Discovery of new species of protists, like that of the other microscopic organisms on earth (the bacteria and archaea), continues at a very high rate. As we noted earlier, biologists now know that the protists are not a monophyletic group, and they are increasingly splitting them into multiple kingdoms within the eukarya. </a:t>
            </a:r>
          </a:p>
          <a:p>
            <a:pPr>
              <a:spcBef>
                <a:spcPts val="0"/>
              </a:spcBef>
            </a:pPr>
            <a:r>
              <a:rPr lang="en-US" sz="1000" dirty="0">
                <a:latin typeface="Arial"/>
                <a:cs typeface="Arial"/>
              </a:rPr>
              <a:t>Because they are so much easier to see than bacteria and archaea, a disproportionate number of the named species on earth are in the domain eukarya. In fact, of the 1.5 million named species, the majority are eukarya, with about half being insects. This is more a result of the biases of biologists than a reflection of the relative numbers of actual species in the world. </a:t>
            </a:r>
          </a:p>
        </p:txBody>
      </p:sp>
      <p:sp>
        <p:nvSpPr>
          <p:cNvPr id="26009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63E3EBF-D222-A641-A2F2-62C3275D4E25}" type="slidenum">
              <a:rPr lang="en-US" sz="1200">
                <a:latin typeface="Calibri" charset="0"/>
              </a:rPr>
              <a:pPr algn="r" eaLnBrk="1" hangingPunct="1"/>
              <a:t>28</a:t>
            </a:fld>
            <a:endParaRPr lang="en-US" sz="1200" dirty="0">
              <a:latin typeface="Calibri" charset="0"/>
            </a:endParaRPr>
          </a:p>
        </p:txBody>
      </p:sp>
    </p:spTree>
    <p:extLst>
      <p:ext uri="{BB962C8B-B14F-4D97-AF65-F5344CB8AC3E}">
        <p14:creationId xmlns:p14="http://schemas.microsoft.com/office/powerpoint/2010/main" val="303164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pPr>
            <a:r>
              <a:rPr lang="en-US" sz="1000" b="0" i="0" u="none" strike="noStrike" kern="1200" baseline="0" dirty="0">
                <a:solidFill>
                  <a:schemeClr val="tx1"/>
                </a:solidFill>
                <a:latin typeface="Arial"/>
                <a:cs typeface="Arial"/>
              </a:rPr>
              <a:t>Keeping track of a large group of anything requires an organizational system. To keep track of earth’s rich diversity, biologists use the system developed by the Swedish biologist Carolus Linnaeus in the mid-1700s. </a:t>
            </a:r>
          </a:p>
          <a:p>
            <a:pPr>
              <a:spcBef>
                <a:spcPts val="0"/>
              </a:spcBef>
            </a:pPr>
            <a:r>
              <a:rPr lang="en-US" sz="1000" b="0" i="0" u="none" strike="noStrike" kern="1200" baseline="0" dirty="0">
                <a:solidFill>
                  <a:schemeClr val="tx1"/>
                </a:solidFill>
                <a:latin typeface="Arial"/>
                <a:cs typeface="Arial"/>
              </a:rPr>
              <a:t>Here’s how it works:</a:t>
            </a:r>
          </a:p>
          <a:p>
            <a:pPr>
              <a:spcBef>
                <a:spcPts val="0"/>
              </a:spcBef>
            </a:pPr>
            <a:r>
              <a:rPr lang="en-US" sz="1000" b="0" i="0" u="none" strike="noStrike" kern="1200" baseline="0" dirty="0">
                <a:solidFill>
                  <a:schemeClr val="tx1"/>
                </a:solidFill>
                <a:latin typeface="Arial"/>
                <a:cs typeface="Arial"/>
              </a:rPr>
              <a:t>Every species is given a scientific name that consists of two parts, a </a:t>
            </a:r>
            <a:r>
              <a:rPr lang="en-US" sz="1000" b="1" i="0" u="none" strike="noStrike" kern="1200" baseline="0" dirty="0">
                <a:solidFill>
                  <a:schemeClr val="tx1"/>
                </a:solidFill>
                <a:latin typeface="Arial"/>
                <a:cs typeface="Arial"/>
              </a:rPr>
              <a:t>genus </a:t>
            </a:r>
            <a:r>
              <a:rPr lang="en-US" sz="1000" b="0" i="0" u="none" strike="noStrike" kern="1200" baseline="0" dirty="0">
                <a:solidFill>
                  <a:schemeClr val="tx1"/>
                </a:solidFill>
                <a:latin typeface="Arial"/>
                <a:cs typeface="Arial"/>
              </a:rPr>
              <a:t>(</a:t>
            </a:r>
            <a:r>
              <a:rPr lang="en-US" sz="1000" b="0" i="1" u="none" strike="noStrike" kern="1200" baseline="0" dirty="0">
                <a:solidFill>
                  <a:schemeClr val="tx1"/>
                </a:solidFill>
                <a:latin typeface="Arial"/>
                <a:cs typeface="Arial"/>
              </a:rPr>
              <a:t>pl. </a:t>
            </a:r>
            <a:r>
              <a:rPr lang="en-US" sz="1000" b="0" i="0" u="none" strike="noStrike" kern="1200" baseline="0" dirty="0">
                <a:solidFill>
                  <a:schemeClr val="tx1"/>
                </a:solidFill>
                <a:latin typeface="Arial"/>
                <a:cs typeface="Arial"/>
              </a:rPr>
              <a:t>genera) and a </a:t>
            </a:r>
            <a:r>
              <a:rPr lang="en-US" sz="1000" b="1" i="0" u="none" strike="noStrike" kern="1200" baseline="0" dirty="0">
                <a:solidFill>
                  <a:schemeClr val="tx1"/>
                </a:solidFill>
                <a:latin typeface="Arial"/>
                <a:cs typeface="Arial"/>
              </a:rPr>
              <a:t>specific epithet. </a:t>
            </a:r>
          </a:p>
          <a:p>
            <a:pPr>
              <a:spcBef>
                <a:spcPts val="0"/>
              </a:spcBef>
            </a:pPr>
            <a:r>
              <a:rPr lang="en-US" sz="1000" b="0" i="0" u="none" strike="noStrike" kern="1200" baseline="0" dirty="0">
                <a:solidFill>
                  <a:schemeClr val="tx1"/>
                </a:solidFill>
                <a:latin typeface="Arial"/>
                <a:cs typeface="Arial"/>
              </a:rPr>
              <a:t>Linnaeus named humans </a:t>
            </a:r>
            <a:r>
              <a:rPr lang="en-US" sz="1000" b="0" i="1" u="none" strike="noStrike" kern="1200" baseline="0" dirty="0">
                <a:solidFill>
                  <a:schemeClr val="tx1"/>
                </a:solidFill>
                <a:latin typeface="Arial"/>
                <a:cs typeface="Arial"/>
              </a:rPr>
              <a:t>Homo sapiens, </a:t>
            </a:r>
            <a:r>
              <a:rPr lang="en-US" sz="1000" b="0" i="0" u="none" strike="noStrike" kern="1200" baseline="0" dirty="0">
                <a:solidFill>
                  <a:schemeClr val="tx1"/>
                </a:solidFill>
                <a:latin typeface="Arial"/>
                <a:cs typeface="Arial"/>
              </a:rPr>
              <a:t>meaning “wise man.” </a:t>
            </a:r>
            <a:r>
              <a:rPr lang="en-US" sz="1000" b="0" i="1" u="none" strike="noStrike" kern="1200" baseline="0" dirty="0">
                <a:solidFill>
                  <a:schemeClr val="tx1"/>
                </a:solidFill>
                <a:latin typeface="Arial"/>
                <a:cs typeface="Arial"/>
              </a:rPr>
              <a:t>Homo </a:t>
            </a:r>
            <a:r>
              <a:rPr lang="en-US" sz="1000" b="0" i="0" u="none" strike="noStrike" kern="1200" baseline="0" dirty="0">
                <a:solidFill>
                  <a:schemeClr val="tx1"/>
                </a:solidFill>
                <a:latin typeface="Arial"/>
                <a:cs typeface="Arial"/>
              </a:rPr>
              <a:t>is the genus and </a:t>
            </a:r>
            <a:r>
              <a:rPr lang="en-US" sz="1000" b="0" i="1" u="none" strike="noStrike" kern="1200" baseline="0" dirty="0">
                <a:solidFill>
                  <a:schemeClr val="tx1"/>
                </a:solidFill>
                <a:latin typeface="Arial"/>
                <a:cs typeface="Arial"/>
              </a:rPr>
              <a:t>sapiens </a:t>
            </a:r>
            <a:r>
              <a:rPr lang="en-US" sz="1000" b="0" i="0" u="none" strike="noStrike" kern="1200" baseline="0" dirty="0">
                <a:solidFill>
                  <a:schemeClr val="tx1"/>
                </a:solidFill>
                <a:latin typeface="Arial"/>
                <a:cs typeface="Arial"/>
              </a:rPr>
              <a:t>is the specific epithet, and </a:t>
            </a:r>
            <a:r>
              <a:rPr lang="en-US" sz="1000" b="0" i="1" u="none" strike="noStrike" kern="1200" baseline="0" dirty="0">
                <a:solidFill>
                  <a:schemeClr val="tx1"/>
                </a:solidFill>
                <a:latin typeface="Arial"/>
                <a:cs typeface="Arial"/>
              </a:rPr>
              <a:t>Homo sapiens </a:t>
            </a:r>
            <a:r>
              <a:rPr lang="en-US" sz="1000" b="0" i="0" u="none" strike="noStrike" kern="1200" baseline="0" dirty="0">
                <a:solidFill>
                  <a:schemeClr val="tx1"/>
                </a:solidFill>
                <a:latin typeface="Arial"/>
                <a:cs typeface="Arial"/>
              </a:rPr>
              <a:t>is the species name.</a:t>
            </a:r>
          </a:p>
          <a:p>
            <a:pPr>
              <a:spcBef>
                <a:spcPts val="0"/>
              </a:spcBef>
            </a:pPr>
            <a:r>
              <a:rPr lang="en-US" sz="1000" b="0" i="0" u="none" strike="noStrike" kern="1200" baseline="0" dirty="0">
                <a:solidFill>
                  <a:schemeClr val="tx1"/>
                </a:solidFill>
                <a:latin typeface="Arial"/>
                <a:cs typeface="Arial"/>
              </a:rPr>
              <a:t>The genus is capitalized, and both genus and specific epithet are italicized. The redwood tree has the name </a:t>
            </a:r>
            <a:r>
              <a:rPr lang="en-US" sz="1000" b="0" i="1" u="none" strike="noStrike" kern="1200" baseline="0" dirty="0">
                <a:solidFill>
                  <a:schemeClr val="tx1"/>
                </a:solidFill>
                <a:latin typeface="Arial"/>
                <a:cs typeface="Arial"/>
              </a:rPr>
              <a:t>Sequoia sempervirens.</a:t>
            </a:r>
            <a:endParaRPr lang="en-US" sz="1000" dirty="0">
              <a:latin typeface="Arial"/>
              <a:cs typeface="Arial"/>
            </a:endParaRPr>
          </a:p>
        </p:txBody>
      </p:sp>
      <p:sp>
        <p:nvSpPr>
          <p:cNvPr id="901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8E877BA-819D-C840-9D0D-473BD0948787}" type="slidenum">
              <a:rPr lang="en-US" sz="1200">
                <a:latin typeface="Calibri" charset="0"/>
              </a:rPr>
              <a:pPr algn="r" eaLnBrk="1" hangingPunct="1"/>
              <a:t>3</a:t>
            </a:fld>
            <a:endParaRPr lang="en-US" sz="1200" dirty="0">
              <a:latin typeface="Calibri" charset="0"/>
            </a:endParaRPr>
          </a:p>
        </p:txBody>
      </p:sp>
    </p:spTree>
    <p:extLst>
      <p:ext uri="{BB962C8B-B14F-4D97-AF65-F5344CB8AC3E}">
        <p14:creationId xmlns:p14="http://schemas.microsoft.com/office/powerpoint/2010/main" val="294073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pPr>
            <a:r>
              <a:rPr lang="en-US" sz="1000" b="0" i="0" u="none" strike="noStrike" kern="1200" baseline="0" dirty="0">
                <a:solidFill>
                  <a:schemeClr val="tx1"/>
                </a:solidFill>
                <a:latin typeface="Arial"/>
                <a:cs typeface="Arial"/>
              </a:rPr>
              <a:t>The strength of Linnaeus’s system is that it is hierarchical—that is, each element of the system falls under a single element in the level just above it. The narrowest classification in the Linnaean system is the species. The name for every species within a genus is unique, but many different species may be in the same genus. Similarly, many genera are grouped within a </a:t>
            </a:r>
            <a:r>
              <a:rPr lang="en-US" sz="1000" b="1" i="0" u="none" strike="noStrike" kern="1200" baseline="0" dirty="0">
                <a:solidFill>
                  <a:schemeClr val="tx1"/>
                </a:solidFill>
                <a:latin typeface="Arial"/>
                <a:cs typeface="Arial"/>
              </a:rPr>
              <a:t>family. </a:t>
            </a:r>
            <a:r>
              <a:rPr lang="en-US" sz="1000" b="0" i="0" u="none" strike="noStrike" kern="1200" baseline="0" dirty="0">
                <a:solidFill>
                  <a:schemeClr val="tx1"/>
                </a:solidFill>
                <a:latin typeface="Arial"/>
                <a:cs typeface="Arial"/>
              </a:rPr>
              <a:t>And many families are grouped within an </a:t>
            </a:r>
            <a:r>
              <a:rPr lang="en-US" sz="1000" b="1" i="0" u="none" strike="noStrike" kern="1200" baseline="0" dirty="0">
                <a:solidFill>
                  <a:schemeClr val="tx1"/>
                </a:solidFill>
                <a:latin typeface="Arial"/>
                <a:cs typeface="Arial"/>
              </a:rPr>
              <a:t>order. </a:t>
            </a:r>
            <a:r>
              <a:rPr lang="en-US" sz="1000" b="0" i="0" u="none" strike="noStrike" kern="1200" baseline="0" dirty="0">
                <a:solidFill>
                  <a:schemeClr val="tx1"/>
                </a:solidFill>
                <a:latin typeface="Arial"/>
                <a:cs typeface="Arial"/>
              </a:rPr>
              <a:t>Orders are grouped within a </a:t>
            </a:r>
            <a:r>
              <a:rPr lang="en-US" sz="1000" b="1" i="0" u="none" strike="noStrike" kern="1200" baseline="0" dirty="0">
                <a:solidFill>
                  <a:schemeClr val="tx1"/>
                </a:solidFill>
                <a:latin typeface="Arial"/>
                <a:cs typeface="Arial"/>
              </a:rPr>
              <a:t>class. </a:t>
            </a:r>
            <a:r>
              <a:rPr lang="en-US" sz="1000" b="0" i="0" u="none" strike="noStrike" kern="1200" baseline="0" dirty="0">
                <a:solidFill>
                  <a:schemeClr val="tx1"/>
                </a:solidFill>
                <a:latin typeface="Arial"/>
                <a:cs typeface="Arial"/>
              </a:rPr>
              <a:t>Classes are grouped within a </a:t>
            </a:r>
            <a:r>
              <a:rPr lang="en-US" sz="1000" b="1" i="0" u="none" strike="noStrike" kern="1200" baseline="0" dirty="0">
                <a:solidFill>
                  <a:schemeClr val="tx1"/>
                </a:solidFill>
                <a:latin typeface="Arial"/>
                <a:cs typeface="Arial"/>
              </a:rPr>
              <a:t>phylum. </a:t>
            </a:r>
            <a:r>
              <a:rPr lang="en-US" sz="1000" b="0" i="0" u="none" strike="noStrike" kern="1200" baseline="0" dirty="0">
                <a:solidFill>
                  <a:schemeClr val="tx1"/>
                </a:solidFill>
                <a:latin typeface="Arial"/>
                <a:cs typeface="Arial"/>
              </a:rPr>
              <a:t>And, as Linnaeus originally set it up, all phyla were classified under one of three </a:t>
            </a:r>
            <a:r>
              <a:rPr lang="en-US" sz="1000" b="1" i="0" u="none" strike="noStrike" kern="1200" baseline="0" dirty="0">
                <a:solidFill>
                  <a:schemeClr val="tx1"/>
                </a:solidFill>
                <a:latin typeface="Arial"/>
                <a:cs typeface="Arial"/>
              </a:rPr>
              <a:t>kingdoms: </a:t>
            </a:r>
            <a:r>
              <a:rPr lang="en-US" sz="1000" b="0" i="0" u="none" strike="noStrike" kern="1200" baseline="0" dirty="0">
                <a:solidFill>
                  <a:schemeClr val="tx1"/>
                </a:solidFill>
                <a:latin typeface="Arial"/>
                <a:cs typeface="Arial"/>
              </a:rPr>
              <a:t>the animal kingdom, the plant kingdom, or the “mineral kingdom.”</a:t>
            </a:r>
          </a:p>
          <a:p>
            <a:pPr>
              <a:spcBef>
                <a:spcPts val="0"/>
              </a:spcBef>
            </a:pPr>
            <a:r>
              <a:rPr lang="en-US" sz="1000" b="0" i="0" u="none" strike="noStrike" kern="1200" baseline="0" dirty="0">
                <a:solidFill>
                  <a:schemeClr val="tx1"/>
                </a:solidFill>
                <a:latin typeface="Arial"/>
                <a:cs typeface="Arial"/>
              </a:rPr>
              <a:t>Today, many of the species classifications that Linnaeus described have been revised. Some of his designations, such as the “mineral kingdom,” are now left out, while two other kingdoms (fungi and protists) have been added. Also, all of the kingdoms are now classified under an even higher order of classification, the </a:t>
            </a:r>
            <a:r>
              <a:rPr lang="en-US" sz="1000" b="1" i="0" u="none" strike="noStrike" kern="1200" baseline="0" dirty="0">
                <a:solidFill>
                  <a:schemeClr val="tx1"/>
                </a:solidFill>
                <a:latin typeface="Arial"/>
                <a:cs typeface="Arial"/>
              </a:rPr>
              <a:t>domain. </a:t>
            </a:r>
            <a:r>
              <a:rPr lang="en-US" sz="1000" b="0" i="0" u="none" strike="noStrike" kern="1200" baseline="0" dirty="0">
                <a:solidFill>
                  <a:schemeClr val="tx1"/>
                </a:solidFill>
                <a:latin typeface="Arial"/>
                <a:cs typeface="Arial"/>
              </a:rPr>
              <a:t>But Linnaeus’s basic hierarchical structure remains, and all life on earth is still named using this system, with all organisms belonging to one of the </a:t>
            </a:r>
            <a:r>
              <a:rPr lang="en-US" sz="1000" b="1" i="0" u="none" strike="noStrike" kern="1200" baseline="0" dirty="0">
                <a:solidFill>
                  <a:schemeClr val="tx1"/>
                </a:solidFill>
                <a:latin typeface="Arial"/>
                <a:cs typeface="Arial"/>
              </a:rPr>
              <a:t>three domains: the bacteria, the archaea, and the eukarya.</a:t>
            </a:r>
            <a:r>
              <a:rPr lang="en-US" sz="1000" b="0" i="0" u="none" strike="noStrike" kern="1200" baseline="0" dirty="0">
                <a:solidFill>
                  <a:schemeClr val="tx1"/>
                </a:solidFill>
                <a:latin typeface="Arial"/>
                <a:cs typeface="Arial"/>
              </a:rPr>
              <a:t> </a:t>
            </a:r>
            <a:endParaRPr lang="en-US" sz="1000" b="1" dirty="0">
              <a:latin typeface="Arial"/>
              <a:cs typeface="Arial"/>
            </a:endParaRPr>
          </a:p>
        </p:txBody>
      </p:sp>
      <p:sp>
        <p:nvSpPr>
          <p:cNvPr id="9216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71D2378-99FE-BD46-B565-A775707D5C1C}" type="slidenum">
              <a:rPr lang="en-US" sz="1200">
                <a:latin typeface="Calibri" charset="0"/>
              </a:rPr>
              <a:pPr algn="r" eaLnBrk="1" hangingPunct="1"/>
              <a:t>4</a:t>
            </a:fld>
            <a:endParaRPr lang="en-US" sz="1200" dirty="0">
              <a:latin typeface="Calibri" charset="0"/>
            </a:endParaRPr>
          </a:p>
        </p:txBody>
      </p:sp>
    </p:spTree>
    <p:extLst>
      <p:ext uri="{BB962C8B-B14F-4D97-AF65-F5344CB8AC3E}">
        <p14:creationId xmlns:p14="http://schemas.microsoft.com/office/powerpoint/2010/main" val="639508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1314"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pPr>
              <a:spcBef>
                <a:spcPts val="0"/>
              </a:spcBef>
            </a:pPr>
            <a:r>
              <a:rPr lang="en-US" sz="1000" dirty="0">
                <a:latin typeface="Arial"/>
                <a:cs typeface="Arial"/>
              </a:rPr>
              <a:t>Although Carolus Linnaeus’s method for naming species was an important step in categorizing and cataloguing earth’s biodiversity, his classification of organisms into hierarchical groups was based on nothing more than his own evaluation of how physically similar various organisms appeared. </a:t>
            </a:r>
          </a:p>
          <a:p>
            <a:pPr>
              <a:spcBef>
                <a:spcPts val="0"/>
              </a:spcBef>
            </a:pPr>
            <a:r>
              <a:rPr lang="en-US" sz="1000" dirty="0">
                <a:latin typeface="Arial"/>
                <a:cs typeface="Arial"/>
              </a:rPr>
              <a:t>A hundred years later, however, Charles Darwin proposed and documented that species could change and give rise to new species. With Darwin, the classification of species acquired a new goal and a more important function. In </a:t>
            </a:r>
            <a:r>
              <a:rPr lang="en-US" sz="1000" i="1" dirty="0">
                <a:latin typeface="Arial"/>
                <a:cs typeface="Arial"/>
              </a:rPr>
              <a:t>The Origin of Species </a:t>
            </a:r>
            <a:r>
              <a:rPr lang="en-US" sz="1000" dirty="0">
                <a:latin typeface="Arial"/>
                <a:cs typeface="Arial"/>
              </a:rPr>
              <a:t>Darwin wrote: “Our classifications will come to be, as far as they can be so made, genealogies.” With these words, Darwin was the first to link classification with evolution. </a:t>
            </a:r>
          </a:p>
          <a:p>
            <a:pPr>
              <a:spcBef>
                <a:spcPts val="0"/>
              </a:spcBef>
            </a:pPr>
            <a:r>
              <a:rPr lang="en-US" sz="1000" dirty="0">
                <a:latin typeface="Arial"/>
                <a:cs typeface="Arial"/>
              </a:rPr>
              <a:t>The modern incarnation of Darwin’s vision of classification is called </a:t>
            </a:r>
            <a:r>
              <a:rPr lang="en-US" sz="1000" b="1" dirty="0">
                <a:latin typeface="Arial"/>
                <a:cs typeface="Arial"/>
              </a:rPr>
              <a:t>systematics </a:t>
            </a:r>
            <a:r>
              <a:rPr lang="en-US" sz="1000" dirty="0">
                <a:latin typeface="Arial"/>
                <a:cs typeface="Arial"/>
              </a:rPr>
              <a:t>and has the broader goal of reconstructing the </a:t>
            </a:r>
            <a:r>
              <a:rPr lang="en-US" sz="1000" b="1" dirty="0">
                <a:latin typeface="Arial"/>
                <a:cs typeface="Arial"/>
              </a:rPr>
              <a:t>phylogeny, </a:t>
            </a:r>
            <a:r>
              <a:rPr lang="en-US" sz="1000" dirty="0">
                <a:latin typeface="Arial"/>
                <a:cs typeface="Arial"/>
              </a:rPr>
              <a:t>or evolutionary history, of organisms. That is, through systematics, all species—even extinct species—are named and arranged in a manner that indicates the common ancestors they share and the points at which the species diverged. A complete phylogeny of all organisms is like a family tree for all species, past and present.</a:t>
            </a:r>
          </a:p>
        </p:txBody>
      </p:sp>
    </p:spTree>
    <p:extLst>
      <p:ext uri="{BB962C8B-B14F-4D97-AF65-F5344CB8AC3E}">
        <p14:creationId xmlns:p14="http://schemas.microsoft.com/office/powerpoint/2010/main" val="298913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pPr>
            <a:r>
              <a:rPr lang="en-US" sz="1000" kern="1200" dirty="0">
                <a:solidFill>
                  <a:schemeClr val="tx1"/>
                </a:solidFill>
                <a:effectLst/>
                <a:latin typeface="Arial"/>
                <a:cs typeface="Arial"/>
              </a:rPr>
              <a:t>A phylogenetic tree not only shows the relationships among organisms but also presents a hypothesis about evolutionary history </a:t>
            </a:r>
            <a:r>
              <a:rPr lang="en-US" sz="1000" b="0" i="0" u="none" strike="noStrike" kern="1200" baseline="0" dirty="0">
                <a:solidFill>
                  <a:schemeClr val="tx1"/>
                </a:solidFill>
                <a:latin typeface="Arial"/>
                <a:cs typeface="Arial"/>
              </a:rPr>
              <a:t>(</a:t>
            </a:r>
            <a:r>
              <a:rPr lang="en-US" sz="1000" b="1" i="0" u="none" strike="noStrike" kern="1200" baseline="0" dirty="0">
                <a:solidFill>
                  <a:schemeClr val="tx1"/>
                </a:solidFill>
                <a:latin typeface="Arial"/>
                <a:cs typeface="Arial"/>
              </a:rPr>
              <a:t>Figure 12-14</a:t>
            </a:r>
            <a:r>
              <a:rPr lang="en-US" sz="1000" b="0" i="0" u="none" strike="noStrike" kern="1200" baseline="0" dirty="0">
                <a:solidFill>
                  <a:schemeClr val="tx1"/>
                </a:solidFill>
                <a:latin typeface="Arial"/>
                <a:cs typeface="Arial"/>
              </a:rPr>
              <a:t>). </a:t>
            </a:r>
            <a:r>
              <a:rPr lang="en-US" sz="1000" dirty="0">
                <a:latin typeface="Arial"/>
                <a:cs typeface="Arial"/>
              </a:rPr>
              <a:t>At the beginning of life on earth there was the first living organism, one that could replicate itself. Then a </a:t>
            </a:r>
            <a:r>
              <a:rPr lang="en-US" sz="1000" b="1" dirty="0">
                <a:latin typeface="Arial"/>
                <a:cs typeface="Arial"/>
              </a:rPr>
              <a:t>speciation event </a:t>
            </a:r>
            <a:r>
              <a:rPr lang="en-US" sz="1000" dirty="0">
                <a:latin typeface="Arial"/>
                <a:cs typeface="Arial"/>
              </a:rPr>
              <a:t>occurred, after which the population of the first living organism split into independent evolutionary lineages. The phylogenetic tree had its first branch, and there was biodiversity. Over hundreds of millions of years, speciation events continued to occur, and today the tree has branches with millions of tips that represent all the species on earth. Moving up a branch of any evolutionary tree from its trunk toward its tips, we can see when groups split, with each branching point representing a speciation event. </a:t>
            </a:r>
          </a:p>
          <a:p>
            <a:pPr>
              <a:spcBef>
                <a:spcPts val="0"/>
              </a:spcBef>
            </a:pPr>
            <a:r>
              <a:rPr lang="en-US" sz="1000" dirty="0">
                <a:latin typeface="Arial"/>
                <a:cs typeface="Arial"/>
              </a:rPr>
              <a:t>It is important to remember that because phylogenies are hypotheses they are subject to revision and modification. In the next section, we explore how phylogenetic trees are constructed and look at the rich information they convey about the history of life on earth. We also investigate the modern methods of molecular systematics and see how, with new molecular and DNA evidence, biologists are revising many earlier phylogenies that were based on organisms’ physical features. </a:t>
            </a:r>
          </a:p>
          <a:p>
            <a:pPr>
              <a:spcBef>
                <a:spcPts val="0"/>
              </a:spcBef>
            </a:pPr>
            <a:endParaRPr lang="en-US" sz="1000" dirty="0">
              <a:latin typeface="Arial"/>
              <a:cs typeface="Arial"/>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000" dirty="0">
              <a:latin typeface="Arial"/>
              <a:cs typeface="Arial"/>
            </a:endParaRPr>
          </a:p>
        </p:txBody>
      </p:sp>
      <p:sp>
        <p:nvSpPr>
          <p:cNvPr id="14336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1D6B355-5179-4D49-BC2E-CDA23B663B70}" type="slidenum">
              <a:rPr lang="en-US" sz="1200">
                <a:latin typeface="Calibri" charset="0"/>
              </a:rPr>
              <a:pPr algn="r" eaLnBrk="1" hangingPunct="1"/>
              <a:t>6</a:t>
            </a:fld>
            <a:endParaRPr lang="en-US" sz="1200" dirty="0">
              <a:latin typeface="Calibri" charset="0"/>
            </a:endParaRPr>
          </a:p>
        </p:txBody>
      </p:sp>
    </p:spTree>
    <p:extLst>
      <p:ext uri="{BB962C8B-B14F-4D97-AF65-F5344CB8AC3E}">
        <p14:creationId xmlns:p14="http://schemas.microsoft.com/office/powerpoint/2010/main" val="183315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9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4950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D7D88F5-1AE4-D74E-B4D2-B0851AFC03C2}" type="slidenum">
              <a:rPr lang="en-US" sz="1200">
                <a:latin typeface="Calibri" charset="0"/>
              </a:rPr>
              <a:pPr algn="r" eaLnBrk="1" hangingPunct="1"/>
              <a:t>7</a:t>
            </a:fld>
            <a:endParaRPr lang="en-US" sz="1200" dirty="0">
              <a:latin typeface="Calibri" charset="0"/>
            </a:endParaRPr>
          </a:p>
        </p:txBody>
      </p:sp>
    </p:spTree>
    <p:extLst>
      <p:ext uri="{BB962C8B-B14F-4D97-AF65-F5344CB8AC3E}">
        <p14:creationId xmlns:p14="http://schemas.microsoft.com/office/powerpoint/2010/main" val="71019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ts val="0"/>
              </a:spcBef>
            </a:pPr>
            <a:r>
              <a:rPr lang="en-US" sz="1000" dirty="0">
                <a:latin typeface="Arial"/>
                <a:cs typeface="Arial"/>
              </a:rPr>
              <a:t>Many human traditions have a sacred Tree of Life. The bodhi tree that the Buddha sat beneath for seven years to achieve the ultimate truth is the Tree of Enlightenment; the apple tree in the Garden of Eden is the Tree of Knowledge. The history of the relationship between all organisms that constitute life on earth is another Tree of Life. </a:t>
            </a:r>
          </a:p>
          <a:p>
            <a:pPr>
              <a:spcBef>
                <a:spcPts val="0"/>
              </a:spcBef>
            </a:pPr>
            <a:r>
              <a:rPr lang="en-US" sz="1000" dirty="0">
                <a:latin typeface="Arial"/>
                <a:cs typeface="Arial"/>
              </a:rPr>
              <a:t>The trunk and branches of an evolutionary tree represent ancestor-descendant relationships that link living organisms with all life that has ever existed on earth.  The evolutionary tree of life can be thought of as one giant tree, but as a practical matter, biologists often study only particular branches. These branches can be illustrated as big trees or little trees and can be expanded to include whatever organisms the biologist is studying: the tree might, for example, include all animals or just the rodents.</a:t>
            </a:r>
          </a:p>
          <a:p>
            <a:pPr>
              <a:spcBef>
                <a:spcPts val="0"/>
              </a:spcBef>
            </a:pPr>
            <a:r>
              <a:rPr lang="en-US" sz="1000" dirty="0">
                <a:latin typeface="Arial"/>
                <a:cs typeface="Arial"/>
              </a:rPr>
              <a:t>In evolutionary trees, it does not matter on which side of the tree you put a particular group of organisms. Any branches can be spun around the </a:t>
            </a:r>
            <a:r>
              <a:rPr lang="en-US" sz="1000" b="1" dirty="0">
                <a:latin typeface="Arial"/>
                <a:cs typeface="Arial"/>
              </a:rPr>
              <a:t>nodes </a:t>
            </a:r>
            <a:r>
              <a:rPr lang="en-US" sz="1000" dirty="0">
                <a:latin typeface="Arial"/>
                <a:cs typeface="Arial"/>
              </a:rPr>
              <a:t>at which they split. This pinwheel effect means that you cannot assume that rats are more evolutionarily advanced than mice, or vice versa. They are equally advanced in the sense that both groups derived from the same speciation event. </a:t>
            </a:r>
          </a:p>
          <a:p>
            <a:pPr>
              <a:spcBef>
                <a:spcPts val="0"/>
              </a:spcBef>
            </a:pPr>
            <a:r>
              <a:rPr lang="en-US" sz="1000" dirty="0">
                <a:latin typeface="Arial"/>
                <a:cs typeface="Arial"/>
              </a:rPr>
              <a:t>Evolutionary trees do not tell us which groups are most “primitive” and which are most “advanced.” This property of phylogenetic trees can serve to undermine some of our most sacred beliefs, such as the one that humans are the pinnacle of evolution. Many trees can be drawn to support this idea. But notice that if you rotate a part of this tree around any one of its nodes, you can get a number of different trees. </a:t>
            </a:r>
          </a:p>
          <a:p>
            <a:pPr>
              <a:spcBef>
                <a:spcPts val="0"/>
              </a:spcBef>
            </a:pPr>
            <a:r>
              <a:rPr lang="en-US" sz="1000" b="0" i="0" u="none" strike="noStrike" kern="1200" baseline="0" dirty="0">
                <a:solidFill>
                  <a:schemeClr val="tx1"/>
                </a:solidFill>
                <a:latin typeface="Arial"/>
                <a:cs typeface="Arial"/>
              </a:rPr>
              <a:t>What trees do tell us is which groups are most closely related to which other groups. One of the most interesting revelations of “tree thinking” is that—despite appearances—fungi, such as mushrooms, yeasts, and molds, are more closely related to animals than to plants.</a:t>
            </a:r>
            <a:endParaRPr lang="en-US" sz="1000" dirty="0">
              <a:latin typeface="Arial"/>
              <a:cs typeface="Arial"/>
            </a:endParaRPr>
          </a:p>
        </p:txBody>
      </p:sp>
      <p:sp>
        <p:nvSpPr>
          <p:cNvPr id="15360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ADB0A66-E162-0044-A947-268C04171D53}" type="slidenum">
              <a:rPr lang="en-US" sz="1200">
                <a:latin typeface="Calibri" charset="0"/>
              </a:rPr>
              <a:pPr algn="r" eaLnBrk="1" hangingPunct="1"/>
              <a:t>8</a:t>
            </a:fld>
            <a:endParaRPr lang="en-US" sz="1200" dirty="0">
              <a:latin typeface="Calibri" charset="0"/>
            </a:endParaRPr>
          </a:p>
        </p:txBody>
      </p:sp>
    </p:spTree>
    <p:extLst>
      <p:ext uri="{BB962C8B-B14F-4D97-AF65-F5344CB8AC3E}">
        <p14:creationId xmlns:p14="http://schemas.microsoft.com/office/powerpoint/2010/main" val="264516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56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pPr>
            <a:r>
              <a:rPr lang="en-US" sz="1000" b="0" i="0" u="none" strike="noStrike" kern="1200" baseline="0" dirty="0">
                <a:solidFill>
                  <a:schemeClr val="tx1"/>
                </a:solidFill>
                <a:latin typeface="Arial"/>
                <a:cs typeface="Arial"/>
              </a:rPr>
              <a:t>Biologists use the term </a:t>
            </a:r>
            <a:r>
              <a:rPr lang="en-US" sz="1000" b="1" i="0" u="none" strike="noStrike" kern="1200" baseline="0" dirty="0">
                <a:solidFill>
                  <a:schemeClr val="tx1"/>
                </a:solidFill>
                <a:latin typeface="Arial"/>
                <a:cs typeface="Arial"/>
              </a:rPr>
              <a:t>monophyletic </a:t>
            </a:r>
            <a:r>
              <a:rPr lang="en-US" sz="1000" b="0" i="0" u="none" strike="noStrike" kern="1200" baseline="0" dirty="0">
                <a:solidFill>
                  <a:schemeClr val="tx1"/>
                </a:solidFill>
                <a:latin typeface="Arial"/>
                <a:cs typeface="Arial"/>
              </a:rPr>
              <a:t>to describe any group in which all of the individuals are more closely related to each other than to any individuals outside that group. Monophyletic groups are determined by looking at the nodes of the trees.</a:t>
            </a:r>
          </a:p>
          <a:p>
            <a:pPr>
              <a:spcBef>
                <a:spcPts val="0"/>
              </a:spcBef>
            </a:pPr>
            <a:r>
              <a:rPr lang="en-US" sz="1000" b="0" i="0" u="none" strike="noStrike" kern="1200" baseline="0" dirty="0">
                <a:solidFill>
                  <a:schemeClr val="tx1"/>
                </a:solidFill>
                <a:latin typeface="Arial"/>
                <a:cs typeface="Arial"/>
              </a:rPr>
              <a:t>For example, birds and crocodiles, taken together, compose a monophyletic group because they share a more recent common ancestor (designated by node A in </a:t>
            </a:r>
            <a:r>
              <a:rPr lang="en-US" sz="1000" b="1" i="0" u="none" strike="noStrike" kern="1200" baseline="0" dirty="0">
                <a:solidFill>
                  <a:schemeClr val="tx1"/>
                </a:solidFill>
                <a:latin typeface="Arial"/>
                <a:cs typeface="Arial"/>
              </a:rPr>
              <a:t>Figure</a:t>
            </a:r>
            <a:r>
              <a:rPr lang="en-US" sz="1000" b="0" i="0" u="none" strike="noStrike" kern="1200" baseline="0" dirty="0">
                <a:solidFill>
                  <a:schemeClr val="tx1"/>
                </a:solidFill>
                <a:latin typeface="Arial"/>
                <a:cs typeface="Arial"/>
              </a:rPr>
              <a:t> </a:t>
            </a:r>
            <a:r>
              <a:rPr lang="en-US" sz="1000" b="1" i="0" u="none" strike="noStrike" kern="1200" baseline="0" dirty="0">
                <a:solidFill>
                  <a:schemeClr val="tx1"/>
                </a:solidFill>
                <a:latin typeface="Arial"/>
                <a:cs typeface="Arial"/>
              </a:rPr>
              <a:t>12-16</a:t>
            </a:r>
            <a:r>
              <a:rPr lang="en-US" sz="1000" b="0" i="0" u="none" strike="noStrike" kern="1200" baseline="0" dirty="0">
                <a:solidFill>
                  <a:schemeClr val="tx1"/>
                </a:solidFill>
                <a:latin typeface="Arial"/>
                <a:cs typeface="Arial"/>
              </a:rPr>
              <a:t>) than either group shares with lizards or mammals.</a:t>
            </a:r>
          </a:p>
          <a:p>
            <a:pPr>
              <a:spcBef>
                <a:spcPts val="0"/>
              </a:spcBef>
            </a:pPr>
            <a:r>
              <a:rPr lang="en-US" sz="1000" b="0" i="0" u="none" strike="noStrike" kern="1200" baseline="0" dirty="0">
                <a:solidFill>
                  <a:schemeClr val="tx1"/>
                </a:solidFill>
                <a:latin typeface="Arial"/>
                <a:cs typeface="Arial"/>
              </a:rPr>
              <a:t>Lizards and crocodiles, taken together, do not compose a monophyletic group, because their common ancestor (at node B) is also shared by birds. But birds, crocodiles, and lizards, all taken together, </a:t>
            </a:r>
            <a:r>
              <a:rPr lang="en-US" sz="1000" b="0" i="1" u="none" strike="noStrike" kern="1200" baseline="0" dirty="0">
                <a:solidFill>
                  <a:schemeClr val="tx1"/>
                </a:solidFill>
                <a:latin typeface="Arial"/>
                <a:cs typeface="Arial"/>
              </a:rPr>
              <a:t>do </a:t>
            </a:r>
            <a:r>
              <a:rPr lang="en-US" sz="1000" b="0" i="0" u="none" strike="noStrike" kern="1200" baseline="0" dirty="0">
                <a:solidFill>
                  <a:schemeClr val="tx1"/>
                </a:solidFill>
                <a:latin typeface="Arial"/>
                <a:cs typeface="Arial"/>
              </a:rPr>
              <a:t>compose a monophyletic group, by virtue of all three sharing the common ancestor at node B. Similarly, birds, crocodiles, lizards, and mammals also compose a monophyletic group.</a:t>
            </a:r>
            <a:endParaRPr lang="en-US" sz="1000" dirty="0">
              <a:latin typeface="Arial"/>
              <a:cs typeface="Arial"/>
            </a:endParaRPr>
          </a:p>
        </p:txBody>
      </p:sp>
      <p:sp>
        <p:nvSpPr>
          <p:cNvPr id="1556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C8316B-DF3E-AC45-890A-BB63CEA4DD46}" type="slidenum">
              <a:rPr lang="en-US" sz="1200">
                <a:latin typeface="Calibri" charset="0"/>
              </a:rPr>
              <a:pPr eaLnBrk="1" hangingPunct="1"/>
              <a:t>9</a:t>
            </a:fld>
            <a:endParaRPr lang="en-US" sz="1200" dirty="0">
              <a:latin typeface="Calibri" charset="0"/>
            </a:endParaRPr>
          </a:p>
        </p:txBody>
      </p:sp>
    </p:spTree>
    <p:extLst>
      <p:ext uri="{BB962C8B-B14F-4D97-AF65-F5344CB8AC3E}">
        <p14:creationId xmlns:p14="http://schemas.microsoft.com/office/powerpoint/2010/main" val="182481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F2C00E-4744-D244-BA1D-14A99576BD43}" type="datetimeFigureOut">
              <a:rPr lang="en-US"/>
              <a:pPr>
                <a:defRPr/>
              </a:pPr>
              <a:t>11/11/20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86F217-8DE8-354B-8856-85781D1F7E52}" type="slidenum">
              <a:rPr lang="en-US"/>
              <a:pPr>
                <a:defRPr/>
              </a:pPr>
              <a:t>‹#›</a:t>
            </a:fld>
            <a:endParaRPr lang="en-US" dirty="0"/>
          </a:p>
        </p:txBody>
      </p:sp>
    </p:spTree>
    <p:extLst>
      <p:ext uri="{BB962C8B-B14F-4D97-AF65-F5344CB8AC3E}">
        <p14:creationId xmlns:p14="http://schemas.microsoft.com/office/powerpoint/2010/main" val="402935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A11BE1-15AA-0048-965C-D8463887E217}" type="datetimeFigureOut">
              <a:rPr lang="en-US"/>
              <a:pPr>
                <a:defRPr/>
              </a:pPr>
              <a:t>11/11/20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7577A0-8697-DD43-A1FA-1991274D7D0E}" type="slidenum">
              <a:rPr lang="en-US"/>
              <a:pPr>
                <a:defRPr/>
              </a:pPr>
              <a:t>‹#›</a:t>
            </a:fld>
            <a:endParaRPr lang="en-US" dirty="0"/>
          </a:p>
        </p:txBody>
      </p:sp>
    </p:spTree>
    <p:extLst>
      <p:ext uri="{BB962C8B-B14F-4D97-AF65-F5344CB8AC3E}">
        <p14:creationId xmlns:p14="http://schemas.microsoft.com/office/powerpoint/2010/main" val="38600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AB8EDE-7181-4343-96FB-B4BB3A15906E}" type="datetimeFigureOut">
              <a:rPr lang="en-US"/>
              <a:pPr>
                <a:defRPr/>
              </a:pPr>
              <a:t>11/11/20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691576-3519-8E4A-899A-DB25F074F51C}" type="slidenum">
              <a:rPr lang="en-US"/>
              <a:pPr>
                <a:defRPr/>
              </a:pPr>
              <a:t>‹#›</a:t>
            </a:fld>
            <a:endParaRPr lang="en-US" dirty="0"/>
          </a:p>
        </p:txBody>
      </p:sp>
    </p:spTree>
    <p:extLst>
      <p:ext uri="{BB962C8B-B14F-4D97-AF65-F5344CB8AC3E}">
        <p14:creationId xmlns:p14="http://schemas.microsoft.com/office/powerpoint/2010/main" val="310138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50DA99-6A3A-FD4B-8C80-D83CC1E816D7}" type="datetimeFigureOut">
              <a:rPr lang="en-US"/>
              <a:pPr>
                <a:defRPr/>
              </a:pPr>
              <a:t>11/11/20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09C694-E50C-984E-8658-23331B08001C}" type="slidenum">
              <a:rPr lang="en-US"/>
              <a:pPr>
                <a:defRPr/>
              </a:pPr>
              <a:t>‹#›</a:t>
            </a:fld>
            <a:endParaRPr lang="en-US" dirty="0"/>
          </a:p>
        </p:txBody>
      </p:sp>
    </p:spTree>
    <p:extLst>
      <p:ext uri="{BB962C8B-B14F-4D97-AF65-F5344CB8AC3E}">
        <p14:creationId xmlns:p14="http://schemas.microsoft.com/office/powerpoint/2010/main" val="326284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29492F-7218-F647-B074-722586787F59}" type="datetimeFigureOut">
              <a:rPr lang="en-US"/>
              <a:pPr>
                <a:defRPr/>
              </a:pPr>
              <a:t>11/11/20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188CCD-9E75-674D-BF29-9040167AED39}" type="slidenum">
              <a:rPr lang="en-US"/>
              <a:pPr>
                <a:defRPr/>
              </a:pPr>
              <a:t>‹#›</a:t>
            </a:fld>
            <a:endParaRPr lang="en-US" dirty="0"/>
          </a:p>
        </p:txBody>
      </p:sp>
    </p:spTree>
    <p:extLst>
      <p:ext uri="{BB962C8B-B14F-4D97-AF65-F5344CB8AC3E}">
        <p14:creationId xmlns:p14="http://schemas.microsoft.com/office/powerpoint/2010/main" val="32434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231B11C-7C7D-1747-9F45-C41C9446770E}" type="datetimeFigureOut">
              <a:rPr lang="en-US"/>
              <a:pPr>
                <a:defRPr/>
              </a:pPr>
              <a:t>11/11/20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7E1486-7D3B-6A44-9E10-B9CFA7FA2E5A}" type="slidenum">
              <a:rPr lang="en-US"/>
              <a:pPr>
                <a:defRPr/>
              </a:pPr>
              <a:t>‹#›</a:t>
            </a:fld>
            <a:endParaRPr lang="en-US" dirty="0"/>
          </a:p>
        </p:txBody>
      </p:sp>
    </p:spTree>
    <p:extLst>
      <p:ext uri="{BB962C8B-B14F-4D97-AF65-F5344CB8AC3E}">
        <p14:creationId xmlns:p14="http://schemas.microsoft.com/office/powerpoint/2010/main" val="312350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73A1BB7-8B4C-EF4C-B23C-ACCDC9484A46}" type="datetimeFigureOut">
              <a:rPr lang="en-US"/>
              <a:pPr>
                <a:defRPr/>
              </a:pPr>
              <a:t>11/11/20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2A6795-FB75-3845-B85C-116F8EF651C2}" type="slidenum">
              <a:rPr lang="en-US"/>
              <a:pPr>
                <a:defRPr/>
              </a:pPr>
              <a:t>‹#›</a:t>
            </a:fld>
            <a:endParaRPr lang="en-US" dirty="0"/>
          </a:p>
        </p:txBody>
      </p:sp>
    </p:spTree>
    <p:extLst>
      <p:ext uri="{BB962C8B-B14F-4D97-AF65-F5344CB8AC3E}">
        <p14:creationId xmlns:p14="http://schemas.microsoft.com/office/powerpoint/2010/main" val="2910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9B9B4DF-C611-464F-97F3-C443F4448052}" type="datetimeFigureOut">
              <a:rPr lang="en-US"/>
              <a:pPr>
                <a:defRPr/>
              </a:pPr>
              <a:t>11/11/20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85EF469-0E92-0349-89FA-236525E575B5}" type="slidenum">
              <a:rPr lang="en-US"/>
              <a:pPr>
                <a:defRPr/>
              </a:pPr>
              <a:t>‹#›</a:t>
            </a:fld>
            <a:endParaRPr lang="en-US" dirty="0"/>
          </a:p>
        </p:txBody>
      </p:sp>
    </p:spTree>
    <p:extLst>
      <p:ext uri="{BB962C8B-B14F-4D97-AF65-F5344CB8AC3E}">
        <p14:creationId xmlns:p14="http://schemas.microsoft.com/office/powerpoint/2010/main" val="411607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45AD03-6508-1842-87F5-991AC0B23911}" type="datetimeFigureOut">
              <a:rPr lang="en-US"/>
              <a:pPr>
                <a:defRPr/>
              </a:pPr>
              <a:t>11/11/20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B6C03EE-B14E-9949-BDE1-E91A560B4D62}" type="slidenum">
              <a:rPr lang="en-US"/>
              <a:pPr>
                <a:defRPr/>
              </a:pPr>
              <a:t>‹#›</a:t>
            </a:fld>
            <a:endParaRPr lang="en-US" dirty="0"/>
          </a:p>
        </p:txBody>
      </p:sp>
    </p:spTree>
    <p:extLst>
      <p:ext uri="{BB962C8B-B14F-4D97-AF65-F5344CB8AC3E}">
        <p14:creationId xmlns:p14="http://schemas.microsoft.com/office/powerpoint/2010/main" val="307616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E1541B-1BB2-A74C-97DD-BE1E671A0590}" type="datetimeFigureOut">
              <a:rPr lang="en-US"/>
              <a:pPr>
                <a:defRPr/>
              </a:pPr>
              <a:t>11/11/20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F130C46-2111-194D-8C07-3872633B424D}" type="slidenum">
              <a:rPr lang="en-US"/>
              <a:pPr>
                <a:defRPr/>
              </a:pPr>
              <a:t>‹#›</a:t>
            </a:fld>
            <a:endParaRPr lang="en-US" dirty="0"/>
          </a:p>
        </p:txBody>
      </p:sp>
    </p:spTree>
    <p:extLst>
      <p:ext uri="{BB962C8B-B14F-4D97-AF65-F5344CB8AC3E}">
        <p14:creationId xmlns:p14="http://schemas.microsoft.com/office/powerpoint/2010/main" val="397468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974180-B012-564F-9623-78C8A173B027}" type="datetimeFigureOut">
              <a:rPr lang="en-US"/>
              <a:pPr>
                <a:defRPr/>
              </a:pPr>
              <a:t>11/11/20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B1D4EA6-0F4F-674F-9395-9E543C0DF009}" type="slidenum">
              <a:rPr lang="en-US"/>
              <a:pPr>
                <a:defRPr/>
              </a:pPr>
              <a:t>‹#›</a:t>
            </a:fld>
            <a:endParaRPr lang="en-US" dirty="0"/>
          </a:p>
        </p:txBody>
      </p:sp>
    </p:spTree>
    <p:extLst>
      <p:ext uri="{BB962C8B-B14F-4D97-AF65-F5344CB8AC3E}">
        <p14:creationId xmlns:p14="http://schemas.microsoft.com/office/powerpoint/2010/main" val="375795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A97481-06BB-D14A-98CA-FF06DAD24E10}" type="datetimeFigureOut">
              <a:rPr lang="en-US"/>
              <a:pPr>
                <a:defRPr/>
              </a:pPr>
              <a:t>11/11/20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976308-AAEC-CB4E-AE6E-227B6D96834A}" type="slidenum">
              <a:rPr lang="en-US"/>
              <a:pPr>
                <a:defRPr/>
              </a:pPr>
              <a:t>‹#›</a:t>
            </a:fld>
            <a:endParaRPr lang="en-US" dirty="0"/>
          </a:p>
        </p:txBody>
      </p:sp>
    </p:spTree>
    <p:extLst>
      <p:ext uri="{BB962C8B-B14F-4D97-AF65-F5344CB8AC3E}">
        <p14:creationId xmlns:p14="http://schemas.microsoft.com/office/powerpoint/2010/main" val="353930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Tahoma" charset="0"/>
                <a:cs typeface="+mn-cs"/>
              </a:defRPr>
            </a:lvl1pPr>
          </a:lstStyle>
          <a:p>
            <a:pPr>
              <a:defRPr/>
            </a:pPr>
            <a:fld id="{CCE11CD1-AD86-8A41-80F3-0C1C50153E18}" type="datetimeFigureOut">
              <a:rPr lang="en-US"/>
              <a:pPr>
                <a:defRPr/>
              </a:pPr>
              <a:t>11/11/20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Tahoma" charset="0"/>
                <a:cs typeface="+mn-cs"/>
              </a:defRPr>
            </a:lvl1pPr>
          </a:lstStyle>
          <a:p>
            <a:pPr>
              <a:defRPr/>
            </a:pPr>
            <a:fld id="{91483D25-3FF1-8C4E-BDBA-E8F408E6F1D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Tahoma"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Tahoma"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Tahoma"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Tahoma"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6.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6.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37366A48-0CCE-3D43-9208-A2C2206254A5}"/>
              </a:ext>
            </a:extLst>
          </p:cNvPr>
          <p:cNvSpPr>
            <a:spLocks noGrp="1"/>
          </p:cNvSpPr>
          <p:nvPr>
            <p:ph type="ctrTitle"/>
          </p:nvPr>
        </p:nvSpPr>
        <p:spPr>
          <a:xfrm>
            <a:off x="152400" y="76200"/>
            <a:ext cx="8839200" cy="1219200"/>
          </a:xfrm>
        </p:spPr>
        <p:txBody>
          <a:bodyPr/>
          <a:lstStyle/>
          <a:p>
            <a:pPr eaLnBrk="1" hangingPunct="1"/>
            <a:r>
              <a:rPr lang="en-US" altLang="en-US" sz="4000">
                <a:solidFill>
                  <a:srgbClr val="C00000"/>
                </a:solidFill>
                <a:latin typeface="Comic Sans MS" panose="030F0902030302020204" pitchFamily="66" charset="0"/>
              </a:rPr>
              <a:t>Chapter 12: The Origin and Diversification of Life on Earth</a:t>
            </a:r>
          </a:p>
        </p:txBody>
      </p:sp>
      <p:pic>
        <p:nvPicPr>
          <p:cNvPr id="16386" name="Picture 4" descr="figure_10_00">
            <a:extLst>
              <a:ext uri="{FF2B5EF4-FFF2-40B4-BE49-F238E27FC236}">
                <a16:creationId xmlns:a16="http://schemas.microsoft.com/office/drawing/2014/main" id="{FC4BF86D-E365-1B4A-BA5D-46D69C001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99" t="1587" r="2040" b="1587"/>
          <a:stretch>
            <a:fillRect/>
          </a:stretch>
        </p:blipFill>
        <p:spPr bwMode="auto">
          <a:xfrm>
            <a:off x="914400" y="1981200"/>
            <a:ext cx="3124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a:extLst>
              <a:ext uri="{FF2B5EF4-FFF2-40B4-BE49-F238E27FC236}">
                <a16:creationId xmlns:a16="http://schemas.microsoft.com/office/drawing/2014/main" id="{1A4F9E1A-9401-A640-9E7F-70BCD263ABB3}"/>
              </a:ext>
            </a:extLst>
          </p:cNvPr>
          <p:cNvSpPr>
            <a:spLocks noChangeArrowheads="1"/>
          </p:cNvSpPr>
          <p:nvPr/>
        </p:nvSpPr>
        <p:spPr bwMode="auto">
          <a:xfrm>
            <a:off x="4343400" y="1524000"/>
            <a:ext cx="45720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0"/>
              </a:spcBef>
              <a:buFont typeface="Arial" panose="020B0604020202020204" pitchFamily="34" charset="0"/>
              <a:buNone/>
            </a:pPr>
            <a:r>
              <a:rPr lang="en-US" altLang="en-US" sz="2700" i="1" dirty="0">
                <a:solidFill>
                  <a:srgbClr val="0000FF"/>
                </a:solidFill>
                <a:latin typeface="Comic Sans MS" panose="030F0902030302020204" pitchFamily="66" charset="0"/>
              </a:rPr>
              <a:t>Learning Objectives</a:t>
            </a:r>
          </a:p>
          <a:p>
            <a:pPr eaLnBrk="1" hangingPunct="1">
              <a:lnSpc>
                <a:spcPct val="90000"/>
              </a:lnSpc>
              <a:spcBef>
                <a:spcPct val="0"/>
              </a:spcBef>
              <a:buFont typeface="Arial" panose="020B0604020202020204" pitchFamily="34" charset="0"/>
              <a:buNone/>
            </a:pPr>
            <a:endParaRPr lang="en-US" altLang="en-US" sz="2700" i="1" dirty="0">
              <a:solidFill>
                <a:srgbClr val="0000FF"/>
              </a:solidFill>
              <a:latin typeface="Comic Sans MS" panose="030F0902030302020204" pitchFamily="66" charset="0"/>
            </a:endParaRPr>
          </a:p>
          <a:p>
            <a:pPr eaLnBrk="1" hangingPunct="1">
              <a:lnSpc>
                <a:spcPct val="90000"/>
              </a:lnSpc>
              <a:spcBef>
                <a:spcPct val="0"/>
              </a:spcBef>
              <a:buFont typeface="Arial" panose="020B0604020202020204" pitchFamily="34" charset="0"/>
              <a:buNone/>
            </a:pPr>
            <a:r>
              <a:rPr lang="en-US" altLang="en-US" sz="2700" i="1" dirty="0">
                <a:solidFill>
                  <a:srgbClr val="0000FF"/>
                </a:solidFill>
                <a:latin typeface="Comic Sans MS" panose="030F0902030302020204" pitchFamily="66" charset="0"/>
              </a:rPr>
              <a:t>Know about:</a:t>
            </a:r>
            <a:endParaRPr lang="en-US" altLang="en-US" sz="2700" dirty="0">
              <a:solidFill>
                <a:srgbClr val="0000FF"/>
              </a:solidFill>
              <a:latin typeface="Comic Sans MS" panose="030F0902030302020204" pitchFamily="66" charset="0"/>
            </a:endParaRPr>
          </a:p>
          <a:p>
            <a:pPr eaLnBrk="1" hangingPunct="1">
              <a:lnSpc>
                <a:spcPct val="90000"/>
              </a:lnSpc>
              <a:spcBef>
                <a:spcPct val="0"/>
              </a:spcBef>
              <a:buSzPct val="75000"/>
              <a:buFont typeface="Wingdings" pitchFamily="2" charset="2"/>
              <a:buChar char="q"/>
            </a:pPr>
            <a:r>
              <a:rPr lang="en-US" altLang="en-US" sz="2700" dirty="0">
                <a:latin typeface="Comic Sans MS" panose="030F0902030302020204" pitchFamily="66" charset="0"/>
              </a:rPr>
              <a:t>  Basis of classification of life on earth </a:t>
            </a:r>
          </a:p>
          <a:p>
            <a:pPr eaLnBrk="1" hangingPunct="1">
              <a:lnSpc>
                <a:spcPct val="90000"/>
              </a:lnSpc>
              <a:spcBef>
                <a:spcPct val="0"/>
              </a:spcBef>
              <a:buSzPct val="75000"/>
              <a:buFont typeface="Wingdings" pitchFamily="2" charset="2"/>
              <a:buChar char="q"/>
            </a:pPr>
            <a:endParaRPr lang="en-US" altLang="en-US" sz="2700" i="1" dirty="0">
              <a:latin typeface="Comic Sans MS" panose="030F0902030302020204" pitchFamily="66" charset="0"/>
            </a:endParaRPr>
          </a:p>
          <a:p>
            <a:pPr eaLnBrk="1" hangingPunct="1">
              <a:lnSpc>
                <a:spcPct val="90000"/>
              </a:lnSpc>
              <a:spcBef>
                <a:spcPct val="0"/>
              </a:spcBef>
              <a:buSzPct val="75000"/>
              <a:buFont typeface="Arial" panose="020B0604020202020204" pitchFamily="34" charset="0"/>
              <a:buNone/>
            </a:pPr>
            <a:r>
              <a:rPr lang="en-US" altLang="en-US" sz="2700" i="1" dirty="0">
                <a:solidFill>
                  <a:srgbClr val="0000FF"/>
                </a:solidFill>
                <a:latin typeface="Comic Sans MS" panose="030F0902030302020204" pitchFamily="66" charset="0"/>
              </a:rPr>
              <a:t>Know about:</a:t>
            </a:r>
          </a:p>
          <a:p>
            <a:pPr eaLnBrk="1" hangingPunct="1">
              <a:lnSpc>
                <a:spcPct val="90000"/>
              </a:lnSpc>
              <a:spcBef>
                <a:spcPct val="0"/>
              </a:spcBef>
              <a:buSzPct val="75000"/>
              <a:buFont typeface="Wingdings" pitchFamily="2" charset="2"/>
              <a:buChar char="q"/>
            </a:pPr>
            <a:r>
              <a:rPr lang="en-US" altLang="en-US" sz="2800" dirty="0">
                <a:latin typeface="Comic Sans MS" panose="030F0902030302020204" pitchFamily="66" charset="0"/>
              </a:rPr>
              <a:t> Evolutionary trees; </a:t>
            </a:r>
          </a:p>
          <a:p>
            <a:pPr lvl="1" eaLnBrk="1" hangingPunct="1">
              <a:lnSpc>
                <a:spcPct val="90000"/>
              </a:lnSpc>
              <a:spcBef>
                <a:spcPct val="0"/>
              </a:spcBef>
              <a:buSzPct val="75000"/>
              <a:buFont typeface="Wingdings" pitchFamily="2" charset="2"/>
              <a:buChar char="q"/>
            </a:pPr>
            <a:r>
              <a:rPr lang="en-US" altLang="en-US" sz="2400" dirty="0">
                <a:latin typeface="Comic Sans MS" panose="030F0902030302020204" pitchFamily="66" charset="0"/>
              </a:rPr>
              <a:t> what do we learn from them?</a:t>
            </a:r>
          </a:p>
          <a:p>
            <a:pPr lvl="1" eaLnBrk="1" hangingPunct="1">
              <a:lnSpc>
                <a:spcPct val="90000"/>
              </a:lnSpc>
              <a:spcBef>
                <a:spcPct val="0"/>
              </a:spcBef>
              <a:buSzPct val="75000"/>
              <a:buFontTx/>
              <a:buNone/>
            </a:pPr>
            <a:endParaRPr lang="en-US" altLang="en-US" sz="2300" dirty="0">
              <a:latin typeface="Comic Sans MS" panose="030F0902030302020204" pitchFamily="66" charset="0"/>
            </a:endParaRPr>
          </a:p>
        </p:txBody>
      </p:sp>
    </p:spTree>
    <p:custDataLst>
      <p:tags r:id="rId1"/>
    </p:custDataLst>
    <p:extLst>
      <p:ext uri="{BB962C8B-B14F-4D97-AF65-F5344CB8AC3E}">
        <p14:creationId xmlns:p14="http://schemas.microsoft.com/office/powerpoint/2010/main" val="294031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lstStyle/>
          <a:p>
            <a:r>
              <a:rPr lang="en-US" sz="3200" dirty="0">
                <a:solidFill>
                  <a:srgbClr val="000000"/>
                </a:solidFill>
                <a:latin typeface="Tahoma"/>
                <a:cs typeface="Tahoma"/>
              </a:rPr>
              <a:t>Constructing Evolutionary Trees Using Comparative Anatomy</a:t>
            </a:r>
          </a:p>
        </p:txBody>
      </p:sp>
      <p:grpSp>
        <p:nvGrpSpPr>
          <p:cNvPr id="2" name="Group 1"/>
          <p:cNvGrpSpPr/>
          <p:nvPr/>
        </p:nvGrpSpPr>
        <p:grpSpPr>
          <a:xfrm>
            <a:off x="304800" y="1524000"/>
            <a:ext cx="8534400" cy="4821936"/>
            <a:chOff x="304800" y="1016000"/>
            <a:chExt cx="8534400" cy="4821936"/>
          </a:xfrm>
        </p:grpSpPr>
        <p:pic>
          <p:nvPicPr>
            <p:cNvPr id="5" name="Picture 4" descr="Four animals are grouped and compared. A text reads “Before DNA sequencing became available, physical features of species were used to determine evolutionary relatedness.” The African lion and the spotted hyena are grouped; the black bear and gray wolf are grouped. Three questions given for comparative anatomy are as follows: 1) Possess retractable claws (lion and hyena: yes; bear and wolf: no) 2) Number of chambers in the ear bone (lion and hyena: 2; bear and wolf: 1) 3) Does the penis have a bone (lion and hyena: no; bear and wolf: yes). A callout pointing to the questions reads, “By comparing the physical features of the species shown above, we can construct an evolutionary tree.”" title="A set of four photos titled “Evolutionary tree based on comparative anatomy” are show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016000"/>
              <a:ext cx="8534400" cy="4821936"/>
            </a:xfrm>
            <a:prstGeom prst="rect">
              <a:avLst/>
            </a:prstGeom>
          </p:spPr>
        </p:pic>
        <p:sp>
          <p:nvSpPr>
            <p:cNvPr id="6" name="Right Arrow 5"/>
            <p:cNvSpPr/>
            <p:nvPr/>
          </p:nvSpPr>
          <p:spPr bwMode="auto">
            <a:xfrm rot="15241394">
              <a:off x="5124882" y="4626990"/>
              <a:ext cx="370703" cy="247971"/>
            </a:xfrm>
            <a:prstGeom prst="rightArrow">
              <a:avLst>
                <a:gd name="adj1" fmla="val 50000"/>
                <a:gd name="adj2" fmla="val 76577"/>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7" name="Rectangle 8"/>
            <p:cNvSpPr>
              <a:spLocks noChangeArrowheads="1"/>
            </p:cNvSpPr>
            <p:nvPr/>
          </p:nvSpPr>
          <p:spPr bwMode="auto">
            <a:xfrm>
              <a:off x="5004766" y="4865489"/>
              <a:ext cx="2783180" cy="646331"/>
            </a:xfrm>
            <a:prstGeom prst="rect">
              <a:avLst/>
            </a:prstGeom>
            <a:solidFill>
              <a:srgbClr val="FFFFFF"/>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0"/>
                      <a:lumOff val="100000"/>
                    </a:schemeClr>
                  </a:gs>
                </a:gsLst>
                <a:lin ang="5400000" scaled="1"/>
              </a:gradFill>
              <a:miter lim="800000"/>
              <a:headEnd/>
              <a:tailEnd/>
            </a:ln>
            <a:effectLst>
              <a:outerShdw blurRad="50800" dist="38100" dir="2700000">
                <a:srgbClr val="000000">
                  <a:alpha val="43000"/>
                </a:srgbClr>
              </a:outerShdw>
            </a:effectLst>
          </p:spPr>
          <p:txBody>
            <a:bodyPr wrap="square" bIns="91440">
              <a:prstTxWarp prst="textNoShape">
                <a:avLst/>
              </a:prstTxWarp>
              <a:spAutoFit/>
            </a:bodyPr>
            <a:lstStyle/>
            <a:p>
              <a:pPr>
                <a:defRPr/>
              </a:pPr>
              <a:r>
                <a:rPr lang="en-US" sz="1100" b="1" dirty="0">
                  <a:solidFill>
                    <a:srgbClr val="FF0000"/>
                  </a:solidFill>
                  <a:ea typeface="ＭＳ Ｐゴシック" charset="0"/>
                  <a:cs typeface="ＭＳ Ｐゴシック" charset="0"/>
                </a:rPr>
                <a:t>By comparing the physical features of the species shown above, we can construct an evolutionary tree.</a:t>
              </a:r>
              <a:endParaRPr lang="en-US" sz="1100" b="1" dirty="0">
                <a:solidFill>
                  <a:srgbClr val="FF0000"/>
                </a:solidFill>
              </a:endParaRPr>
            </a:p>
          </p:txBody>
        </p:sp>
        <p:sp>
          <p:nvSpPr>
            <p:cNvPr id="8" name="Rectangle 4"/>
            <p:cNvSpPr>
              <a:spLocks noChangeArrowheads="1"/>
            </p:cNvSpPr>
            <p:nvPr/>
          </p:nvSpPr>
          <p:spPr bwMode="auto">
            <a:xfrm>
              <a:off x="880880" y="3068349"/>
              <a:ext cx="888385" cy="246221"/>
            </a:xfrm>
            <a:prstGeom prst="rect">
              <a:avLst/>
            </a:prstGeom>
            <a:solidFill>
              <a:srgbClr val="FFFFFF"/>
            </a:solid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algn="ctr"/>
              <a:r>
                <a:rPr lang="en-US" sz="1000" b="1" dirty="0"/>
                <a:t>African lion</a:t>
              </a:r>
            </a:p>
          </p:txBody>
        </p:sp>
        <p:sp>
          <p:nvSpPr>
            <p:cNvPr id="9" name="Rectangle 5"/>
            <p:cNvSpPr>
              <a:spLocks noChangeArrowheads="1"/>
            </p:cNvSpPr>
            <p:nvPr/>
          </p:nvSpPr>
          <p:spPr bwMode="auto">
            <a:xfrm>
              <a:off x="2771656" y="3068349"/>
              <a:ext cx="1066318" cy="246221"/>
            </a:xfrm>
            <a:prstGeom prst="rect">
              <a:avLst/>
            </a:prstGeom>
            <a:solidFill>
              <a:srgbClr val="FFFFFF"/>
            </a:solid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algn="ctr"/>
              <a:r>
                <a:rPr lang="en-US" sz="1000" b="1" dirty="0"/>
                <a:t>Spotted hyena</a:t>
              </a:r>
            </a:p>
          </p:txBody>
        </p:sp>
        <p:sp>
          <p:nvSpPr>
            <p:cNvPr id="10" name="Rectangle 6"/>
            <p:cNvSpPr>
              <a:spLocks noChangeArrowheads="1"/>
            </p:cNvSpPr>
            <p:nvPr/>
          </p:nvSpPr>
          <p:spPr bwMode="auto">
            <a:xfrm>
              <a:off x="5169460" y="3068349"/>
              <a:ext cx="766557" cy="246221"/>
            </a:xfrm>
            <a:prstGeom prst="rect">
              <a:avLst/>
            </a:prstGeom>
            <a:solidFill>
              <a:srgbClr val="FFFFFF"/>
            </a:solid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algn="ctr"/>
              <a:r>
                <a:rPr lang="en-US" sz="1000" b="1" dirty="0"/>
                <a:t>Gray wolf</a:t>
              </a:r>
            </a:p>
          </p:txBody>
        </p:sp>
        <p:sp>
          <p:nvSpPr>
            <p:cNvPr id="11" name="Rectangle 7"/>
            <p:cNvSpPr>
              <a:spLocks noChangeArrowheads="1"/>
            </p:cNvSpPr>
            <p:nvPr/>
          </p:nvSpPr>
          <p:spPr bwMode="auto">
            <a:xfrm>
              <a:off x="7079125" y="3068349"/>
              <a:ext cx="829073" cy="246221"/>
            </a:xfrm>
            <a:prstGeom prst="rect">
              <a:avLst/>
            </a:prstGeom>
            <a:solidFill>
              <a:srgbClr val="FFFFFF"/>
            </a:solid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algn="ctr"/>
              <a:r>
                <a:rPr lang="en-US" sz="1000" b="1" dirty="0"/>
                <a:t>Black bear</a:t>
              </a:r>
            </a:p>
          </p:txBody>
        </p:sp>
        <p:sp>
          <p:nvSpPr>
            <p:cNvPr id="12" name="Rectangle 8"/>
            <p:cNvSpPr>
              <a:spLocks noChangeArrowheads="1"/>
            </p:cNvSpPr>
            <p:nvPr/>
          </p:nvSpPr>
          <p:spPr bwMode="auto">
            <a:xfrm>
              <a:off x="3390480" y="3668692"/>
              <a:ext cx="2044149" cy="276999"/>
            </a:xfrm>
            <a:prstGeom prst="rect">
              <a:avLst/>
            </a:prstGeom>
            <a:noFill/>
            <a:ln w="9525">
              <a:noFill/>
              <a:miter lim="800000"/>
              <a:headEnd/>
              <a:tailEnd/>
            </a:ln>
          </p:spPr>
          <p:txBody>
            <a:bodyPr wrap="none">
              <a:prstTxWarp prst="textNoShape">
                <a:avLst/>
              </a:prstTxWarp>
              <a:spAutoFit/>
            </a:bodyPr>
            <a:lstStyle/>
            <a:p>
              <a:pPr algn="ctr"/>
              <a:r>
                <a:rPr lang="en-US" sz="1200" dirty="0"/>
                <a:t>Possess retractable claws?</a:t>
              </a:r>
            </a:p>
          </p:txBody>
        </p:sp>
        <p:sp>
          <p:nvSpPr>
            <p:cNvPr id="13" name="Rectangle 9"/>
            <p:cNvSpPr>
              <a:spLocks noChangeArrowheads="1"/>
            </p:cNvSpPr>
            <p:nvPr/>
          </p:nvSpPr>
          <p:spPr bwMode="auto">
            <a:xfrm>
              <a:off x="3070682" y="3912042"/>
              <a:ext cx="2683748" cy="276999"/>
            </a:xfrm>
            <a:prstGeom prst="rect">
              <a:avLst/>
            </a:prstGeom>
            <a:noFill/>
            <a:ln w="9525">
              <a:noFill/>
              <a:miter lim="800000"/>
              <a:headEnd/>
              <a:tailEnd/>
            </a:ln>
          </p:spPr>
          <p:txBody>
            <a:bodyPr wrap="none">
              <a:prstTxWarp prst="textNoShape">
                <a:avLst/>
              </a:prstTxWarp>
              <a:spAutoFit/>
            </a:bodyPr>
            <a:lstStyle/>
            <a:p>
              <a:pPr algn="ctr"/>
              <a:r>
                <a:rPr lang="en-US" sz="1200" dirty="0"/>
                <a:t>Number of chambers in the ear bone</a:t>
              </a:r>
            </a:p>
          </p:txBody>
        </p:sp>
        <p:sp>
          <p:nvSpPr>
            <p:cNvPr id="14" name="Rectangle 10"/>
            <p:cNvSpPr>
              <a:spLocks noChangeArrowheads="1"/>
            </p:cNvSpPr>
            <p:nvPr/>
          </p:nvSpPr>
          <p:spPr bwMode="auto">
            <a:xfrm>
              <a:off x="3323154" y="4140592"/>
              <a:ext cx="2178802" cy="276999"/>
            </a:xfrm>
            <a:prstGeom prst="rect">
              <a:avLst/>
            </a:prstGeom>
            <a:noFill/>
            <a:ln w="9525">
              <a:noFill/>
              <a:miter lim="800000"/>
              <a:headEnd/>
              <a:tailEnd/>
            </a:ln>
          </p:spPr>
          <p:txBody>
            <a:bodyPr wrap="none">
              <a:prstTxWarp prst="textNoShape">
                <a:avLst/>
              </a:prstTxWarp>
              <a:spAutoFit/>
            </a:bodyPr>
            <a:lstStyle/>
            <a:p>
              <a:pPr algn="ctr"/>
              <a:r>
                <a:rPr lang="en-US" sz="1200" dirty="0"/>
                <a:t>Does the penis have a bone?</a:t>
              </a:r>
            </a:p>
          </p:txBody>
        </p:sp>
        <p:sp>
          <p:nvSpPr>
            <p:cNvPr id="15" name="Rectangle 11"/>
            <p:cNvSpPr>
              <a:spLocks noChangeArrowheads="1"/>
            </p:cNvSpPr>
            <p:nvPr/>
          </p:nvSpPr>
          <p:spPr bwMode="auto">
            <a:xfrm>
              <a:off x="2072521" y="3706179"/>
              <a:ext cx="583614" cy="261610"/>
            </a:xfrm>
            <a:prstGeom prst="rect">
              <a:avLst/>
            </a:prstGeom>
            <a:noFill/>
            <a:ln w="9525">
              <a:noFill/>
              <a:miter lim="800000"/>
              <a:headEnd/>
              <a:tailEnd/>
            </a:ln>
          </p:spPr>
          <p:txBody>
            <a:bodyPr wrap="square">
              <a:prstTxWarp prst="textNoShape">
                <a:avLst/>
              </a:prstTxWarp>
              <a:spAutoFit/>
            </a:bodyPr>
            <a:lstStyle/>
            <a:p>
              <a:pPr algn="ctr"/>
              <a:r>
                <a:rPr lang="en-US" sz="1100" b="1" dirty="0">
                  <a:solidFill>
                    <a:srgbClr val="FFFFFF"/>
                  </a:solidFill>
                </a:rPr>
                <a:t>YES</a:t>
              </a:r>
            </a:p>
          </p:txBody>
        </p:sp>
        <p:sp>
          <p:nvSpPr>
            <p:cNvPr id="16" name="Rectangle 12"/>
            <p:cNvSpPr>
              <a:spLocks noChangeArrowheads="1"/>
            </p:cNvSpPr>
            <p:nvPr/>
          </p:nvSpPr>
          <p:spPr bwMode="auto">
            <a:xfrm>
              <a:off x="2080250" y="3932264"/>
              <a:ext cx="568157" cy="261610"/>
            </a:xfrm>
            <a:prstGeom prst="rect">
              <a:avLst/>
            </a:prstGeom>
            <a:noFill/>
            <a:ln w="9525">
              <a:noFill/>
              <a:miter lim="800000"/>
              <a:headEnd/>
              <a:tailEnd/>
            </a:ln>
          </p:spPr>
          <p:txBody>
            <a:bodyPr wrap="square">
              <a:prstTxWarp prst="textNoShape">
                <a:avLst/>
              </a:prstTxWarp>
              <a:spAutoFit/>
            </a:bodyPr>
            <a:lstStyle/>
            <a:p>
              <a:pPr algn="ctr"/>
              <a:r>
                <a:rPr lang="en-US" sz="1100" b="1" dirty="0">
                  <a:solidFill>
                    <a:srgbClr val="FFFFFF"/>
                  </a:solidFill>
                </a:rPr>
                <a:t>2</a:t>
              </a:r>
            </a:p>
          </p:txBody>
        </p:sp>
        <p:sp>
          <p:nvSpPr>
            <p:cNvPr id="17" name="Rectangle 13"/>
            <p:cNvSpPr>
              <a:spLocks noChangeArrowheads="1"/>
            </p:cNvSpPr>
            <p:nvPr/>
          </p:nvSpPr>
          <p:spPr bwMode="auto">
            <a:xfrm>
              <a:off x="2080249" y="4158348"/>
              <a:ext cx="568158" cy="261610"/>
            </a:xfrm>
            <a:prstGeom prst="rect">
              <a:avLst/>
            </a:prstGeom>
            <a:noFill/>
            <a:ln w="9525">
              <a:noFill/>
              <a:miter lim="800000"/>
              <a:headEnd/>
              <a:tailEnd/>
            </a:ln>
          </p:spPr>
          <p:txBody>
            <a:bodyPr wrap="square">
              <a:prstTxWarp prst="textNoShape">
                <a:avLst/>
              </a:prstTxWarp>
              <a:spAutoFit/>
            </a:bodyPr>
            <a:lstStyle/>
            <a:p>
              <a:pPr algn="ctr"/>
              <a:r>
                <a:rPr lang="en-US" sz="1100" b="1" dirty="0">
                  <a:solidFill>
                    <a:srgbClr val="FFFFFF"/>
                  </a:solidFill>
                </a:rPr>
                <a:t>NO</a:t>
              </a:r>
            </a:p>
          </p:txBody>
        </p:sp>
        <p:sp>
          <p:nvSpPr>
            <p:cNvPr id="18" name="Rectangle 14"/>
            <p:cNvSpPr>
              <a:spLocks noChangeArrowheads="1"/>
            </p:cNvSpPr>
            <p:nvPr/>
          </p:nvSpPr>
          <p:spPr bwMode="auto">
            <a:xfrm>
              <a:off x="6199429" y="3697301"/>
              <a:ext cx="554790" cy="261610"/>
            </a:xfrm>
            <a:prstGeom prst="rect">
              <a:avLst/>
            </a:prstGeom>
            <a:noFill/>
            <a:ln w="9525">
              <a:noFill/>
              <a:miter lim="800000"/>
              <a:headEnd/>
              <a:tailEnd/>
            </a:ln>
          </p:spPr>
          <p:txBody>
            <a:bodyPr wrap="square">
              <a:prstTxWarp prst="textNoShape">
                <a:avLst/>
              </a:prstTxWarp>
              <a:spAutoFit/>
            </a:bodyPr>
            <a:lstStyle/>
            <a:p>
              <a:pPr algn="ctr"/>
              <a:r>
                <a:rPr lang="en-US" sz="1100" b="1" dirty="0">
                  <a:solidFill>
                    <a:srgbClr val="FFFFFF"/>
                  </a:solidFill>
                </a:rPr>
                <a:t>NO</a:t>
              </a:r>
            </a:p>
          </p:txBody>
        </p:sp>
        <p:sp>
          <p:nvSpPr>
            <p:cNvPr id="19" name="Rectangle 15"/>
            <p:cNvSpPr>
              <a:spLocks noChangeArrowheads="1"/>
            </p:cNvSpPr>
            <p:nvPr/>
          </p:nvSpPr>
          <p:spPr bwMode="auto">
            <a:xfrm>
              <a:off x="6179377" y="3927825"/>
              <a:ext cx="594895" cy="261610"/>
            </a:xfrm>
            <a:prstGeom prst="rect">
              <a:avLst/>
            </a:prstGeom>
            <a:noFill/>
            <a:ln w="9525">
              <a:noFill/>
              <a:miter lim="800000"/>
              <a:headEnd/>
              <a:tailEnd/>
            </a:ln>
          </p:spPr>
          <p:txBody>
            <a:bodyPr wrap="square">
              <a:prstTxWarp prst="textNoShape">
                <a:avLst/>
              </a:prstTxWarp>
              <a:spAutoFit/>
            </a:bodyPr>
            <a:lstStyle/>
            <a:p>
              <a:pPr algn="ctr"/>
              <a:r>
                <a:rPr lang="en-US" sz="1100" b="1" dirty="0">
                  <a:solidFill>
                    <a:srgbClr val="FFFFFF"/>
                  </a:solidFill>
                </a:rPr>
                <a:t>1</a:t>
              </a:r>
            </a:p>
          </p:txBody>
        </p:sp>
        <p:sp>
          <p:nvSpPr>
            <p:cNvPr id="20" name="Rectangle 16"/>
            <p:cNvSpPr>
              <a:spLocks noChangeArrowheads="1"/>
            </p:cNvSpPr>
            <p:nvPr/>
          </p:nvSpPr>
          <p:spPr bwMode="auto">
            <a:xfrm>
              <a:off x="6165967" y="4158348"/>
              <a:ext cx="621714" cy="261610"/>
            </a:xfrm>
            <a:prstGeom prst="rect">
              <a:avLst/>
            </a:prstGeom>
            <a:noFill/>
            <a:ln w="9525">
              <a:noFill/>
              <a:miter lim="800000"/>
              <a:headEnd/>
              <a:tailEnd/>
            </a:ln>
          </p:spPr>
          <p:txBody>
            <a:bodyPr wrap="square">
              <a:prstTxWarp prst="textNoShape">
                <a:avLst/>
              </a:prstTxWarp>
              <a:spAutoFit/>
            </a:bodyPr>
            <a:lstStyle/>
            <a:p>
              <a:pPr algn="ctr"/>
              <a:r>
                <a:rPr lang="en-US" sz="1100" b="1" dirty="0">
                  <a:solidFill>
                    <a:srgbClr val="FFFFFF"/>
                  </a:solidFill>
                </a:rPr>
                <a:t>YES</a:t>
              </a:r>
            </a:p>
          </p:txBody>
        </p:sp>
        <p:cxnSp>
          <p:nvCxnSpPr>
            <p:cNvPr id="21" name="Straight Connector 20"/>
            <p:cNvCxnSpPr/>
            <p:nvPr/>
          </p:nvCxnSpPr>
          <p:spPr bwMode="auto">
            <a:xfrm flipH="1">
              <a:off x="2738644" y="3811688"/>
              <a:ext cx="661504" cy="0"/>
            </a:xfrm>
            <a:prstGeom prst="line">
              <a:avLst/>
            </a:prstGeom>
            <a:solidFill>
              <a:schemeClr val="accent1"/>
            </a:solidFill>
            <a:ln w="12700" cap="flat" cmpd="sng" algn="ctr">
              <a:solidFill>
                <a:schemeClr val="tx1"/>
              </a:solidFill>
              <a:prstDash val="dot"/>
              <a:round/>
              <a:headEnd type="none" w="med" len="med"/>
              <a:tailEnd type="none" w="med" len="med"/>
            </a:ln>
            <a:effectLst/>
          </p:spPr>
        </p:cxnSp>
        <p:cxnSp>
          <p:nvCxnSpPr>
            <p:cNvPr id="22" name="Straight Connector 21"/>
            <p:cNvCxnSpPr/>
            <p:nvPr/>
          </p:nvCxnSpPr>
          <p:spPr bwMode="auto">
            <a:xfrm flipH="1">
              <a:off x="2738644" y="4057667"/>
              <a:ext cx="359663" cy="0"/>
            </a:xfrm>
            <a:prstGeom prst="line">
              <a:avLst/>
            </a:prstGeom>
            <a:solidFill>
              <a:schemeClr val="accent1"/>
            </a:solidFill>
            <a:ln w="12700" cap="flat" cmpd="sng" algn="ctr">
              <a:solidFill>
                <a:schemeClr val="tx1"/>
              </a:solidFill>
              <a:prstDash val="dot"/>
              <a:round/>
              <a:headEnd type="none" w="med" len="med"/>
              <a:tailEnd type="none" w="med" len="med"/>
            </a:ln>
            <a:effectLst/>
          </p:spPr>
        </p:cxnSp>
        <p:cxnSp>
          <p:nvCxnSpPr>
            <p:cNvPr id="23" name="Straight Connector 22"/>
            <p:cNvCxnSpPr/>
            <p:nvPr/>
          </p:nvCxnSpPr>
          <p:spPr bwMode="auto">
            <a:xfrm flipH="1">
              <a:off x="2738647" y="4283090"/>
              <a:ext cx="608235" cy="0"/>
            </a:xfrm>
            <a:prstGeom prst="line">
              <a:avLst/>
            </a:prstGeom>
            <a:solidFill>
              <a:schemeClr val="accent1"/>
            </a:solidFill>
            <a:ln w="12700" cap="flat" cmpd="sng" algn="ctr">
              <a:solidFill>
                <a:schemeClr val="tx1"/>
              </a:solidFill>
              <a:prstDash val="dot"/>
              <a:round/>
              <a:headEnd type="none" w="med" len="med"/>
              <a:tailEnd type="none" w="med" len="med"/>
            </a:ln>
            <a:effectLst/>
          </p:spPr>
        </p:cxnSp>
        <p:cxnSp>
          <p:nvCxnSpPr>
            <p:cNvPr id="24" name="Straight Connector 23"/>
            <p:cNvCxnSpPr/>
            <p:nvPr/>
          </p:nvCxnSpPr>
          <p:spPr bwMode="auto">
            <a:xfrm flipH="1">
              <a:off x="5397623" y="3811333"/>
              <a:ext cx="684602" cy="0"/>
            </a:xfrm>
            <a:prstGeom prst="line">
              <a:avLst/>
            </a:prstGeom>
            <a:solidFill>
              <a:schemeClr val="accent1"/>
            </a:solidFill>
            <a:ln w="12700" cap="flat" cmpd="sng" algn="ctr">
              <a:solidFill>
                <a:schemeClr val="tx1"/>
              </a:solidFill>
              <a:prstDash val="dot"/>
              <a:round/>
              <a:headEnd type="none" w="med" len="med"/>
              <a:tailEnd type="none" w="med" len="med"/>
            </a:ln>
            <a:effectLst/>
          </p:spPr>
        </p:cxnSp>
        <p:cxnSp>
          <p:nvCxnSpPr>
            <p:cNvPr id="25" name="Straight Connector 24"/>
            <p:cNvCxnSpPr/>
            <p:nvPr/>
          </p:nvCxnSpPr>
          <p:spPr bwMode="auto">
            <a:xfrm flipH="1">
              <a:off x="5690586" y="4039557"/>
              <a:ext cx="391640" cy="0"/>
            </a:xfrm>
            <a:prstGeom prst="line">
              <a:avLst/>
            </a:prstGeom>
            <a:solidFill>
              <a:schemeClr val="accent1"/>
            </a:solidFill>
            <a:ln w="12700" cap="flat" cmpd="sng" algn="ctr">
              <a:solidFill>
                <a:schemeClr val="tx1"/>
              </a:solidFill>
              <a:prstDash val="dot"/>
              <a:round/>
              <a:headEnd type="none" w="med" len="med"/>
              <a:tailEnd type="none" w="med" len="med"/>
            </a:ln>
            <a:effectLst/>
          </p:spPr>
        </p:cxnSp>
        <p:cxnSp>
          <p:nvCxnSpPr>
            <p:cNvPr id="26" name="Straight Connector 25"/>
            <p:cNvCxnSpPr/>
            <p:nvPr/>
          </p:nvCxnSpPr>
          <p:spPr bwMode="auto">
            <a:xfrm flipH="1">
              <a:off x="5477522" y="4279559"/>
              <a:ext cx="604705" cy="0"/>
            </a:xfrm>
            <a:prstGeom prst="line">
              <a:avLst/>
            </a:prstGeom>
            <a:solidFill>
              <a:schemeClr val="accent1"/>
            </a:solidFill>
            <a:ln w="12700" cap="flat" cmpd="sng" algn="ctr">
              <a:solidFill>
                <a:schemeClr val="tx1"/>
              </a:solidFill>
              <a:prstDash val="dot"/>
              <a:round/>
              <a:headEnd type="none" w="med" len="med"/>
              <a:tailEnd type="none" w="med" len="med"/>
            </a:ln>
            <a:effectLst/>
          </p:spPr>
        </p:cxnSp>
        <p:sp>
          <p:nvSpPr>
            <p:cNvPr id="27" name="Rectangle 8"/>
            <p:cNvSpPr>
              <a:spLocks noChangeArrowheads="1"/>
            </p:cNvSpPr>
            <p:nvPr/>
          </p:nvSpPr>
          <p:spPr bwMode="auto">
            <a:xfrm>
              <a:off x="356318" y="1291424"/>
              <a:ext cx="8128397" cy="461665"/>
            </a:xfrm>
            <a:prstGeom prst="rect">
              <a:avLst/>
            </a:prstGeom>
            <a:noFill/>
            <a:ln w="9525">
              <a:noFill/>
              <a:miter lim="800000"/>
              <a:headEnd/>
              <a:tailEnd/>
            </a:ln>
          </p:spPr>
          <p:txBody>
            <a:bodyPr wrap="square">
              <a:prstTxWarp prst="textNoShape">
                <a:avLst/>
              </a:prstTxWarp>
              <a:spAutoFit/>
            </a:bodyPr>
            <a:lstStyle/>
            <a:p>
              <a:r>
                <a:rPr lang="en-US" sz="1200" dirty="0"/>
                <a:t>Before DNA sequencing became available, physical features of species were used to determine evolutionary relatedness.</a:t>
              </a:r>
            </a:p>
          </p:txBody>
        </p:sp>
      </p:gr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84238"/>
            <a:ext cx="3200400" cy="4983162"/>
          </a:xfrm>
        </p:spPr>
        <p:txBody>
          <a:bodyPr/>
          <a:lstStyle/>
          <a:p>
            <a:pPr algn="l"/>
            <a:r>
              <a:rPr lang="en-US" sz="3200" dirty="0">
                <a:latin typeface="Tahoma"/>
                <a:cs typeface="Tahoma"/>
              </a:rPr>
              <a:t>Comparing DNA Sequences to Create Evolutionary Trees</a:t>
            </a:r>
          </a:p>
        </p:txBody>
      </p:sp>
      <p:grpSp>
        <p:nvGrpSpPr>
          <p:cNvPr id="20" name="Group 19"/>
          <p:cNvGrpSpPr/>
          <p:nvPr/>
        </p:nvGrpSpPr>
        <p:grpSpPr>
          <a:xfrm>
            <a:off x="3442050" y="228600"/>
            <a:ext cx="5549550" cy="6425184"/>
            <a:chOff x="1841500" y="215900"/>
            <a:chExt cx="5549550" cy="6425184"/>
          </a:xfrm>
        </p:grpSpPr>
        <p:pic>
          <p:nvPicPr>
            <p:cNvPr id="4" name="Picture 3" descr="An introductory text reads &quot;By comparing how similar the DNA sequences are between two groups, we can estimate how long it has been since they shared a common ancestor.&quot; A text next to a light bulb icon reads &quot;The more similar their DNA sequences, the more closely two species are related.&quot; &#10;" title="The illustration shows a DNA-based evolutionary tre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500" y="215900"/>
              <a:ext cx="5437632" cy="6425184"/>
            </a:xfrm>
            <a:prstGeom prst="rect">
              <a:avLst/>
            </a:prstGeom>
          </p:spPr>
        </p:pic>
        <p:sp>
          <p:nvSpPr>
            <p:cNvPr id="5" name="AutoShape 21"/>
            <p:cNvSpPr>
              <a:spLocks noChangeArrowheads="1"/>
            </p:cNvSpPr>
            <p:nvPr/>
          </p:nvSpPr>
          <p:spPr bwMode="auto">
            <a:xfrm>
              <a:off x="3060700" y="5419325"/>
              <a:ext cx="3947080" cy="569387"/>
            </a:xfrm>
            <a:prstGeom prst="roundRect">
              <a:avLst>
                <a:gd name="adj" fmla="val 0"/>
              </a:avLst>
            </a:prstGeom>
            <a:solidFill>
              <a:schemeClr val="bg1"/>
            </a:solidFill>
            <a:ln w="19050">
              <a:solidFill>
                <a:srgbClr val="BFBFBF"/>
              </a:solidFill>
              <a:round/>
              <a:headEnd/>
              <a:tailEnd/>
            </a:ln>
            <a:effectLst>
              <a:outerShdw blurRad="63500" dist="38099" dir="2700000" algn="ctr" rotWithShape="0">
                <a:schemeClr val="bg2">
                  <a:alpha val="74998"/>
                </a:schemeClr>
              </a:outerShdw>
            </a:effectLst>
          </p:spPr>
          <p:txBody>
            <a:bodyPr wrap="square" lIns="274320" bIns="91440" anchor="ctr">
              <a:spAutoFit/>
            </a:bodyPr>
            <a:lstStyle/>
            <a:p>
              <a:r>
                <a:rPr lang="en-US" sz="1400" b="1" i="1" dirty="0">
                  <a:solidFill>
                    <a:srgbClr val="088AD5"/>
                  </a:solidFill>
                </a:rPr>
                <a:t>The more similar their DNA sequences, the more closely two species are related.</a:t>
              </a:r>
            </a:p>
          </p:txBody>
        </p:sp>
        <p:pic>
          <p:nvPicPr>
            <p:cNvPr id="6" name="Picture 17" descr="star icon.jpg"/>
            <p:cNvPicPr>
              <a:picLocks noChangeAspect="1"/>
            </p:cNvPicPr>
            <p:nvPr/>
          </p:nvPicPr>
          <p:blipFill>
            <a:blip r:embed="rId5">
              <a:clrChange>
                <a:clrFrom>
                  <a:srgbClr val="FFFFFF"/>
                </a:clrFrom>
                <a:clrTo>
                  <a:srgbClr val="FFFFFF">
                    <a:alpha val="0"/>
                  </a:srgbClr>
                </a:clrTo>
              </a:clrChange>
            </a:blip>
            <a:stretch>
              <a:fillRect/>
            </a:stretch>
          </p:blipFill>
          <p:spPr bwMode="auto">
            <a:xfrm>
              <a:off x="2909860" y="5292674"/>
              <a:ext cx="432516" cy="432516"/>
            </a:xfrm>
            <a:prstGeom prst="rect">
              <a:avLst/>
            </a:prstGeom>
            <a:noFill/>
            <a:ln w="9525">
              <a:noFill/>
              <a:miter lim="800000"/>
              <a:headEnd/>
              <a:tailEnd/>
            </a:ln>
          </p:spPr>
        </p:pic>
        <p:sp>
          <p:nvSpPr>
            <p:cNvPr id="7" name="Right Arrow 6"/>
            <p:cNvSpPr/>
            <p:nvPr/>
          </p:nvSpPr>
          <p:spPr bwMode="auto">
            <a:xfrm rot="6595983">
              <a:off x="3961907" y="1883789"/>
              <a:ext cx="370703" cy="247971"/>
            </a:xfrm>
            <a:prstGeom prst="rightArrow">
              <a:avLst>
                <a:gd name="adj1" fmla="val 50000"/>
                <a:gd name="adj2" fmla="val 76577"/>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8" name="Rectangle 8"/>
            <p:cNvSpPr>
              <a:spLocks noChangeArrowheads="1"/>
            </p:cNvSpPr>
            <p:nvPr/>
          </p:nvSpPr>
          <p:spPr bwMode="auto">
            <a:xfrm>
              <a:off x="4037099" y="1048091"/>
              <a:ext cx="3353951" cy="877163"/>
            </a:xfrm>
            <a:prstGeom prst="rect">
              <a:avLst/>
            </a:prstGeom>
            <a:solidFill>
              <a:srgbClr val="FFFFFF"/>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0"/>
                      <a:lumOff val="100000"/>
                    </a:schemeClr>
                  </a:gs>
                </a:gsLst>
                <a:lin ang="5400000" scaled="1"/>
              </a:gradFill>
              <a:miter lim="800000"/>
              <a:headEnd/>
              <a:tailEnd/>
            </a:ln>
            <a:effectLst>
              <a:outerShdw blurRad="50800" dist="38100" dir="2700000">
                <a:srgbClr val="000000">
                  <a:alpha val="43000"/>
                </a:srgbClr>
              </a:outerShdw>
            </a:effectLst>
          </p:spPr>
          <p:txBody>
            <a:bodyPr wrap="square" bIns="91440">
              <a:prstTxWarp prst="textNoShape">
                <a:avLst/>
              </a:prstTxWarp>
              <a:spAutoFit/>
            </a:bodyPr>
            <a:lstStyle/>
            <a:p>
              <a:pPr>
                <a:defRPr/>
              </a:pPr>
              <a:r>
                <a:rPr lang="en-US" sz="1200" b="1" dirty="0">
                  <a:solidFill>
                    <a:srgbClr val="FF0000"/>
                  </a:solidFill>
                  <a:ea typeface="ＭＳ Ｐゴシック" charset="0"/>
                  <a:cs typeface="ＭＳ Ｐゴシック" charset="0"/>
                </a:rPr>
                <a:t>Species 1 and 2 are more similar to each other than they are to either species 3 or 4. This is because they probably share a more recent common ancestor.</a:t>
              </a:r>
              <a:endParaRPr lang="en-US" sz="1200" b="1" dirty="0">
                <a:solidFill>
                  <a:srgbClr val="FF0000"/>
                </a:solidFill>
              </a:endParaRPr>
            </a:p>
          </p:txBody>
        </p:sp>
        <p:sp>
          <p:nvSpPr>
            <p:cNvPr id="9" name="AutoShape 21"/>
            <p:cNvSpPr>
              <a:spLocks noChangeArrowheads="1"/>
            </p:cNvSpPr>
            <p:nvPr/>
          </p:nvSpPr>
          <p:spPr bwMode="auto">
            <a:xfrm>
              <a:off x="2405491" y="4084913"/>
              <a:ext cx="888124" cy="222342"/>
            </a:xfrm>
            <a:prstGeom prst="roundRect">
              <a:avLst>
                <a:gd name="adj" fmla="val 0"/>
              </a:avLst>
            </a:prstGeom>
            <a:solidFill>
              <a:schemeClr val="bg1"/>
            </a:solidFill>
            <a:ln w="19050">
              <a:noFill/>
              <a:round/>
              <a:headEnd/>
              <a:tailEnd/>
            </a:ln>
            <a:effectLst>
              <a:outerShdw blurRad="63500" dist="38099" dir="2700000" algn="ctr" rotWithShape="0">
                <a:schemeClr val="bg2">
                  <a:alpha val="74998"/>
                </a:schemeClr>
              </a:outerShdw>
            </a:effectLst>
          </p:spPr>
          <p:txBody>
            <a:bodyPr wrap="square" lIns="0" rIns="0" anchor="ctr"/>
            <a:lstStyle/>
            <a:p>
              <a:pPr algn="ctr"/>
              <a:r>
                <a:rPr lang="en-US" sz="1100" b="1" dirty="0"/>
                <a:t>Species 1</a:t>
              </a:r>
            </a:p>
          </p:txBody>
        </p:sp>
        <p:sp>
          <p:nvSpPr>
            <p:cNvPr id="10" name="AutoShape 21"/>
            <p:cNvSpPr>
              <a:spLocks noChangeArrowheads="1"/>
            </p:cNvSpPr>
            <p:nvPr/>
          </p:nvSpPr>
          <p:spPr bwMode="auto">
            <a:xfrm>
              <a:off x="3348003" y="4086392"/>
              <a:ext cx="888124" cy="222342"/>
            </a:xfrm>
            <a:prstGeom prst="roundRect">
              <a:avLst>
                <a:gd name="adj" fmla="val 0"/>
              </a:avLst>
            </a:prstGeom>
            <a:solidFill>
              <a:schemeClr val="bg1"/>
            </a:solidFill>
            <a:ln w="19050">
              <a:noFill/>
              <a:round/>
              <a:headEnd/>
              <a:tailEnd/>
            </a:ln>
            <a:effectLst>
              <a:outerShdw blurRad="63500" dist="38099" dir="2700000" algn="ctr" rotWithShape="0">
                <a:schemeClr val="bg2">
                  <a:alpha val="74998"/>
                </a:schemeClr>
              </a:outerShdw>
            </a:effectLst>
          </p:spPr>
          <p:txBody>
            <a:bodyPr wrap="square" lIns="0" rIns="0" anchor="ctr"/>
            <a:lstStyle/>
            <a:p>
              <a:pPr algn="ctr"/>
              <a:r>
                <a:rPr lang="en-US" sz="1100" b="1" dirty="0"/>
                <a:t>Species 2</a:t>
              </a:r>
            </a:p>
          </p:txBody>
        </p:sp>
        <p:sp>
          <p:nvSpPr>
            <p:cNvPr id="11" name="AutoShape 21"/>
            <p:cNvSpPr>
              <a:spLocks noChangeArrowheads="1"/>
            </p:cNvSpPr>
            <p:nvPr/>
          </p:nvSpPr>
          <p:spPr bwMode="auto">
            <a:xfrm>
              <a:off x="4750676" y="4077515"/>
              <a:ext cx="888124" cy="222342"/>
            </a:xfrm>
            <a:prstGeom prst="roundRect">
              <a:avLst>
                <a:gd name="adj" fmla="val 0"/>
              </a:avLst>
            </a:prstGeom>
            <a:solidFill>
              <a:schemeClr val="bg1"/>
            </a:solidFill>
            <a:ln w="19050">
              <a:noFill/>
              <a:round/>
              <a:headEnd/>
              <a:tailEnd/>
            </a:ln>
            <a:effectLst>
              <a:outerShdw blurRad="63500" dist="38099" dir="2700000" algn="ctr" rotWithShape="0">
                <a:schemeClr val="bg2">
                  <a:alpha val="74998"/>
                </a:schemeClr>
              </a:outerShdw>
            </a:effectLst>
          </p:spPr>
          <p:txBody>
            <a:bodyPr wrap="square" lIns="0" rIns="0" anchor="ctr"/>
            <a:lstStyle/>
            <a:p>
              <a:pPr algn="ctr"/>
              <a:r>
                <a:rPr lang="en-US" sz="1100" b="1" dirty="0"/>
                <a:t>Species 3</a:t>
              </a:r>
            </a:p>
          </p:txBody>
        </p:sp>
        <p:sp>
          <p:nvSpPr>
            <p:cNvPr id="12" name="AutoShape 21"/>
            <p:cNvSpPr>
              <a:spLocks noChangeArrowheads="1"/>
            </p:cNvSpPr>
            <p:nvPr/>
          </p:nvSpPr>
          <p:spPr bwMode="auto">
            <a:xfrm>
              <a:off x="5817476" y="4078994"/>
              <a:ext cx="888124" cy="222342"/>
            </a:xfrm>
            <a:prstGeom prst="roundRect">
              <a:avLst>
                <a:gd name="adj" fmla="val 0"/>
              </a:avLst>
            </a:prstGeom>
            <a:solidFill>
              <a:schemeClr val="bg1"/>
            </a:solidFill>
            <a:ln w="19050">
              <a:noFill/>
              <a:round/>
              <a:headEnd/>
              <a:tailEnd/>
            </a:ln>
            <a:effectLst>
              <a:outerShdw blurRad="63500" dist="38099" dir="2700000" algn="ctr" rotWithShape="0">
                <a:schemeClr val="bg2">
                  <a:alpha val="74998"/>
                </a:schemeClr>
              </a:outerShdw>
            </a:effectLst>
          </p:spPr>
          <p:txBody>
            <a:bodyPr wrap="square" lIns="0" rIns="0" anchor="ctr"/>
            <a:lstStyle/>
            <a:p>
              <a:pPr algn="ctr"/>
              <a:r>
                <a:rPr lang="en-US" sz="1100" b="1" dirty="0"/>
                <a:t>Species 4</a:t>
              </a:r>
            </a:p>
          </p:txBody>
        </p:sp>
        <p:sp>
          <p:nvSpPr>
            <p:cNvPr id="13" name="AutoShape 21"/>
            <p:cNvSpPr>
              <a:spLocks noChangeArrowheads="1"/>
            </p:cNvSpPr>
            <p:nvPr/>
          </p:nvSpPr>
          <p:spPr bwMode="auto">
            <a:xfrm>
              <a:off x="2055315" y="520700"/>
              <a:ext cx="5259535" cy="543019"/>
            </a:xfrm>
            <a:prstGeom prst="roundRect">
              <a:avLst>
                <a:gd name="adj" fmla="val 0"/>
              </a:avLst>
            </a:prstGeom>
            <a:noFill/>
            <a:ln w="19050">
              <a:noFill/>
              <a:round/>
              <a:headEnd/>
              <a:tailEnd/>
            </a:ln>
            <a:effectLst>
              <a:outerShdw sx="1000" sy="1000" algn="ctr" rotWithShape="0">
                <a:schemeClr val="bg1"/>
              </a:outerShdw>
            </a:effectLst>
          </p:spPr>
          <p:txBody>
            <a:bodyPr wrap="square" lIns="0" rIns="0" anchor="ctr"/>
            <a:lstStyle/>
            <a:p>
              <a:r>
                <a:rPr lang="en-US" sz="1200" dirty="0"/>
                <a:t>By comparing how similar the DNA sequences are between two groups, we can estimate how long it has been since they shared a common ancestor.</a:t>
              </a:r>
            </a:p>
          </p:txBody>
        </p:sp>
        <p:sp>
          <p:nvSpPr>
            <p:cNvPr id="14" name="AutoShape 21"/>
            <p:cNvSpPr>
              <a:spLocks noChangeArrowheads="1"/>
            </p:cNvSpPr>
            <p:nvPr/>
          </p:nvSpPr>
          <p:spPr bwMode="auto">
            <a:xfrm>
              <a:off x="2559371" y="1512267"/>
              <a:ext cx="1533235" cy="335872"/>
            </a:xfrm>
            <a:prstGeom prst="roundRect">
              <a:avLst>
                <a:gd name="adj" fmla="val 0"/>
              </a:avLst>
            </a:prstGeom>
            <a:noFill/>
            <a:ln w="19050">
              <a:noFill/>
              <a:round/>
              <a:headEnd/>
              <a:tailEnd/>
            </a:ln>
            <a:effectLst>
              <a:outerShdw sx="1000" sy="1000" algn="ctr" rotWithShape="0">
                <a:schemeClr val="bg1"/>
              </a:outerShdw>
            </a:effectLst>
          </p:spPr>
          <p:txBody>
            <a:bodyPr wrap="square" lIns="0" rIns="0" anchor="ctr"/>
            <a:lstStyle/>
            <a:p>
              <a:pPr algn="ctr"/>
              <a:r>
                <a:rPr lang="en-US" sz="1100" b="1" dirty="0"/>
                <a:t>Difference in DNA base pairs</a:t>
              </a:r>
            </a:p>
          </p:txBody>
        </p:sp>
        <p:sp>
          <p:nvSpPr>
            <p:cNvPr id="15" name="AutoShape 21"/>
            <p:cNvSpPr>
              <a:spLocks noChangeArrowheads="1"/>
            </p:cNvSpPr>
            <p:nvPr/>
          </p:nvSpPr>
          <p:spPr bwMode="auto">
            <a:xfrm>
              <a:off x="2725087" y="4656442"/>
              <a:ext cx="253372" cy="210104"/>
            </a:xfrm>
            <a:prstGeom prst="roundRect">
              <a:avLst>
                <a:gd name="adj" fmla="val 0"/>
              </a:avLst>
            </a:prstGeom>
            <a:noFill/>
            <a:ln w="19050">
              <a:noFill/>
              <a:round/>
              <a:headEnd/>
              <a:tailEnd/>
            </a:ln>
            <a:effectLst>
              <a:outerShdw sx="1000" sy="1000" algn="ctr" rotWithShape="0">
                <a:schemeClr val="bg1"/>
              </a:outerShdw>
            </a:effectLst>
          </p:spPr>
          <p:txBody>
            <a:bodyPr wrap="square" lIns="0" rIns="0" anchor="ctr"/>
            <a:lstStyle/>
            <a:p>
              <a:r>
                <a:rPr lang="en-US" sz="1100" b="1" dirty="0"/>
                <a:t>A</a:t>
              </a:r>
            </a:p>
          </p:txBody>
        </p:sp>
        <p:sp>
          <p:nvSpPr>
            <p:cNvPr id="16" name="AutoShape 21"/>
            <p:cNvSpPr>
              <a:spLocks noChangeArrowheads="1"/>
            </p:cNvSpPr>
            <p:nvPr/>
          </p:nvSpPr>
          <p:spPr bwMode="auto">
            <a:xfrm>
              <a:off x="2725087" y="4808842"/>
              <a:ext cx="253372" cy="210104"/>
            </a:xfrm>
            <a:prstGeom prst="roundRect">
              <a:avLst>
                <a:gd name="adj" fmla="val 0"/>
              </a:avLst>
            </a:prstGeom>
            <a:noFill/>
            <a:ln w="19050">
              <a:noFill/>
              <a:round/>
              <a:headEnd/>
              <a:tailEnd/>
            </a:ln>
            <a:effectLst>
              <a:outerShdw sx="1000" sy="1000" algn="ctr" rotWithShape="0">
                <a:schemeClr val="bg1"/>
              </a:outerShdw>
            </a:effectLst>
          </p:spPr>
          <p:txBody>
            <a:bodyPr wrap="square" lIns="0" rIns="0" anchor="ctr"/>
            <a:lstStyle/>
            <a:p>
              <a:r>
                <a:rPr lang="en-US" sz="1100" b="1" dirty="0"/>
                <a:t>T</a:t>
              </a:r>
            </a:p>
          </p:txBody>
        </p:sp>
        <p:sp>
          <p:nvSpPr>
            <p:cNvPr id="17" name="AutoShape 21"/>
            <p:cNvSpPr>
              <a:spLocks noChangeArrowheads="1"/>
            </p:cNvSpPr>
            <p:nvPr/>
          </p:nvSpPr>
          <p:spPr bwMode="auto">
            <a:xfrm>
              <a:off x="2725087" y="4961242"/>
              <a:ext cx="253372" cy="210104"/>
            </a:xfrm>
            <a:prstGeom prst="roundRect">
              <a:avLst>
                <a:gd name="adj" fmla="val 0"/>
              </a:avLst>
            </a:prstGeom>
            <a:noFill/>
            <a:ln w="19050">
              <a:noFill/>
              <a:round/>
              <a:headEnd/>
              <a:tailEnd/>
            </a:ln>
            <a:effectLst>
              <a:outerShdw sx="1000" sy="1000" algn="ctr" rotWithShape="0">
                <a:schemeClr val="bg1"/>
              </a:outerShdw>
            </a:effectLst>
          </p:spPr>
          <p:txBody>
            <a:bodyPr wrap="square" lIns="0" rIns="0" anchor="ctr"/>
            <a:lstStyle/>
            <a:p>
              <a:r>
                <a:rPr lang="en-US" sz="1100" b="1" dirty="0"/>
                <a:t>C</a:t>
              </a:r>
            </a:p>
          </p:txBody>
        </p:sp>
        <p:sp>
          <p:nvSpPr>
            <p:cNvPr id="18" name="AutoShape 21"/>
            <p:cNvSpPr>
              <a:spLocks noChangeArrowheads="1"/>
            </p:cNvSpPr>
            <p:nvPr/>
          </p:nvSpPr>
          <p:spPr bwMode="auto">
            <a:xfrm>
              <a:off x="2725087" y="5113643"/>
              <a:ext cx="253372" cy="210104"/>
            </a:xfrm>
            <a:prstGeom prst="roundRect">
              <a:avLst>
                <a:gd name="adj" fmla="val 0"/>
              </a:avLst>
            </a:prstGeom>
            <a:noFill/>
            <a:ln w="19050">
              <a:noFill/>
              <a:round/>
              <a:headEnd/>
              <a:tailEnd/>
            </a:ln>
            <a:effectLst>
              <a:outerShdw sx="1000" sy="1000" algn="ctr" rotWithShape="0">
                <a:schemeClr val="bg1"/>
              </a:outerShdw>
            </a:effectLst>
          </p:spPr>
          <p:txBody>
            <a:bodyPr wrap="square" lIns="0" rIns="0" anchor="ctr"/>
            <a:lstStyle/>
            <a:p>
              <a:r>
                <a:rPr lang="en-US" sz="1100" b="1" dirty="0"/>
                <a:t>G</a:t>
              </a:r>
            </a:p>
          </p:txBody>
        </p:sp>
        <p:cxnSp>
          <p:nvCxnSpPr>
            <p:cNvPr id="19" name="Straight Connector 18"/>
            <p:cNvCxnSpPr/>
            <p:nvPr/>
          </p:nvCxnSpPr>
          <p:spPr bwMode="auto">
            <a:xfrm flipV="1">
              <a:off x="3320249" y="1892528"/>
              <a:ext cx="0" cy="532660"/>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PQuestion">
            <a:extLst>
              <a:ext uri="{FF2B5EF4-FFF2-40B4-BE49-F238E27FC236}">
                <a16:creationId xmlns:a16="http://schemas.microsoft.com/office/drawing/2014/main" id="{8CF1F089-5F67-7E45-AC4B-CCE1E326B67A}"/>
              </a:ext>
            </a:extLst>
          </p:cNvPr>
          <p:cNvSpPr>
            <a:spLocks noGrp="1"/>
          </p:cNvSpPr>
          <p:nvPr>
            <p:ph type="title" idx="4294967295"/>
          </p:nvPr>
        </p:nvSpPr>
        <p:spPr>
          <a:xfrm>
            <a:off x="304800" y="1600200"/>
            <a:ext cx="8001000" cy="3276600"/>
          </a:xfrm>
        </p:spPr>
        <p:txBody>
          <a:bodyPr/>
          <a:lstStyle/>
          <a:p>
            <a:pPr algn="l"/>
            <a:r>
              <a:rPr lang="en-US" altLang="en-US" sz="2800">
                <a:latin typeface="Comic Sans MS" panose="030F0902030302020204" pitchFamily="66" charset="0"/>
              </a:rPr>
              <a:t>Below are genetic sequences for a gene found in four different species.  Species ___ and species ____  are the most closely related</a:t>
            </a:r>
            <a:br>
              <a:rPr lang="en-US" altLang="en-US" sz="2800">
                <a:latin typeface="Comic Sans MS" panose="030F0902030302020204" pitchFamily="66" charset="0"/>
              </a:rPr>
            </a:br>
            <a:br>
              <a:rPr lang="en-US" altLang="en-US" sz="2800">
                <a:latin typeface="Comic Sans MS" panose="030F0902030302020204" pitchFamily="66" charset="0"/>
              </a:rPr>
            </a:br>
            <a:r>
              <a:rPr lang="en-US" altLang="en-US" sz="2800">
                <a:latin typeface="Comic Sans MS" panose="030F0902030302020204" pitchFamily="66" charset="0"/>
              </a:rPr>
              <a:t>	</a:t>
            </a:r>
            <a:r>
              <a:rPr lang="en-US" altLang="en-US" sz="2400">
                <a:latin typeface="Comic Sans MS" panose="030F0902030302020204" pitchFamily="66" charset="0"/>
              </a:rPr>
              <a:t>Species A:  AGT-CTA-CTT-AC</a:t>
            </a:r>
            <a:r>
              <a:rPr lang="en-US" altLang="en-US" sz="2400">
                <a:solidFill>
                  <a:srgbClr val="FF0000"/>
                </a:solidFill>
                <a:latin typeface="Comic Sans MS" panose="030F0902030302020204" pitchFamily="66" charset="0"/>
              </a:rPr>
              <a:t>T</a:t>
            </a:r>
            <a:r>
              <a:rPr lang="en-US" altLang="en-US" sz="2400">
                <a:latin typeface="Comic Sans MS" panose="030F0902030302020204" pitchFamily="66" charset="0"/>
              </a:rPr>
              <a:t>-ATC-CTA</a:t>
            </a:r>
            <a:br>
              <a:rPr lang="en-US" altLang="en-US" sz="2400">
                <a:latin typeface="Comic Sans MS" panose="030F0902030302020204" pitchFamily="66" charset="0"/>
              </a:rPr>
            </a:br>
            <a:r>
              <a:rPr lang="en-US" altLang="en-US" sz="2400">
                <a:latin typeface="Comic Sans MS" panose="030F0902030302020204" pitchFamily="66" charset="0"/>
              </a:rPr>
              <a:t>	Species B:  AGT-CTA-CTT-AC</a:t>
            </a:r>
            <a:r>
              <a:rPr lang="en-US" altLang="en-US" sz="2400">
                <a:solidFill>
                  <a:srgbClr val="FF0000"/>
                </a:solidFill>
                <a:latin typeface="Comic Sans MS" panose="030F0902030302020204" pitchFamily="66" charset="0"/>
              </a:rPr>
              <a:t>C</a:t>
            </a:r>
            <a:r>
              <a:rPr lang="en-US" altLang="en-US" sz="2400">
                <a:latin typeface="Comic Sans MS" panose="030F0902030302020204" pitchFamily="66" charset="0"/>
              </a:rPr>
              <a:t>-ATC-CTA </a:t>
            </a:r>
            <a:br>
              <a:rPr lang="en-US" altLang="en-US" sz="2400">
                <a:latin typeface="Comic Sans MS" panose="030F0902030302020204" pitchFamily="66" charset="0"/>
              </a:rPr>
            </a:br>
            <a:r>
              <a:rPr lang="en-US" altLang="en-US" sz="2400">
                <a:latin typeface="Comic Sans MS" panose="030F0902030302020204" pitchFamily="66" charset="0"/>
              </a:rPr>
              <a:t>	Species C:  AGT-</a:t>
            </a:r>
            <a:r>
              <a:rPr lang="en-US" altLang="en-US" sz="2400">
                <a:solidFill>
                  <a:srgbClr val="00B050"/>
                </a:solidFill>
                <a:latin typeface="Comic Sans MS" panose="030F0902030302020204" pitchFamily="66" charset="0"/>
              </a:rPr>
              <a:t>AA</a:t>
            </a:r>
            <a:r>
              <a:rPr lang="en-US" altLang="en-US" sz="2400">
                <a:latin typeface="Comic Sans MS" panose="030F0902030302020204" pitchFamily="66" charset="0"/>
              </a:rPr>
              <a:t>A-CTT-ACC-ATC-CTA </a:t>
            </a:r>
            <a:br>
              <a:rPr lang="en-US" altLang="en-US" sz="2400">
                <a:latin typeface="Comic Sans MS" panose="030F0902030302020204" pitchFamily="66" charset="0"/>
              </a:rPr>
            </a:br>
            <a:r>
              <a:rPr lang="en-US" altLang="en-US" sz="2400">
                <a:latin typeface="Comic Sans MS" panose="030F0902030302020204" pitchFamily="66" charset="0"/>
              </a:rPr>
              <a:t>	Species D:  AGA-CTA-</a:t>
            </a:r>
            <a:r>
              <a:rPr lang="en-US" altLang="en-US" sz="2400">
                <a:solidFill>
                  <a:srgbClr val="FF00FF"/>
                </a:solidFill>
                <a:latin typeface="Comic Sans MS" panose="030F0902030302020204" pitchFamily="66" charset="0"/>
              </a:rPr>
              <a:t>T</a:t>
            </a:r>
            <a:r>
              <a:rPr lang="en-US" altLang="en-US" sz="2400">
                <a:latin typeface="Comic Sans MS" panose="030F0902030302020204" pitchFamily="66" charset="0"/>
              </a:rPr>
              <a:t>TT</a:t>
            </a:r>
            <a:r>
              <a:rPr lang="en-US" altLang="en-US" sz="2400">
                <a:solidFill>
                  <a:srgbClr val="7030A0"/>
                </a:solidFill>
                <a:latin typeface="Comic Sans MS" panose="030F0902030302020204" pitchFamily="66" charset="0"/>
              </a:rPr>
              <a:t>-</a:t>
            </a:r>
            <a:r>
              <a:rPr lang="en-US" altLang="en-US" sz="2400">
                <a:latin typeface="Comic Sans MS" panose="030F0902030302020204" pitchFamily="66" charset="0"/>
              </a:rPr>
              <a:t>ACC</a:t>
            </a:r>
            <a:r>
              <a:rPr lang="en-US" altLang="en-US" sz="2400">
                <a:solidFill>
                  <a:srgbClr val="7030A0"/>
                </a:solidFill>
                <a:latin typeface="Comic Sans MS" panose="030F0902030302020204" pitchFamily="66" charset="0"/>
              </a:rPr>
              <a:t>-</a:t>
            </a:r>
            <a:r>
              <a:rPr lang="en-US" altLang="en-US" sz="2400">
                <a:latin typeface="Comic Sans MS" panose="030F0902030302020204" pitchFamily="66" charset="0"/>
              </a:rPr>
              <a:t>AT</a:t>
            </a:r>
            <a:r>
              <a:rPr lang="en-US" altLang="en-US" sz="2400">
                <a:solidFill>
                  <a:srgbClr val="FF00FF"/>
                </a:solidFill>
                <a:latin typeface="Comic Sans MS" panose="030F0902030302020204" pitchFamily="66" charset="0"/>
              </a:rPr>
              <a:t>G</a:t>
            </a:r>
            <a:r>
              <a:rPr lang="en-US" altLang="en-US" sz="2400">
                <a:latin typeface="Comic Sans MS" panose="030F0902030302020204" pitchFamily="66" charset="0"/>
              </a:rPr>
              <a:t>-CTA </a:t>
            </a:r>
          </a:p>
        </p:txBody>
      </p:sp>
      <p:sp>
        <p:nvSpPr>
          <p:cNvPr id="35843" name="TPAnswers">
            <a:extLst>
              <a:ext uri="{FF2B5EF4-FFF2-40B4-BE49-F238E27FC236}">
                <a16:creationId xmlns:a16="http://schemas.microsoft.com/office/drawing/2014/main" id="{221668FF-F0A6-A14F-876D-D89933FDAFFF}"/>
              </a:ext>
            </a:extLst>
          </p:cNvPr>
          <p:cNvSpPr>
            <a:spLocks noGrp="1"/>
          </p:cNvSpPr>
          <p:nvPr>
            <p:ph type="body" idx="4294967295"/>
            <p:custDataLst>
              <p:tags r:id="rId2"/>
            </p:custDataLst>
          </p:nvPr>
        </p:nvSpPr>
        <p:spPr>
          <a:xfrm>
            <a:off x="0" y="304800"/>
            <a:ext cx="7772400" cy="1143000"/>
          </a:xfrm>
        </p:spPr>
        <p:txBody>
          <a:bodyPr/>
          <a:lstStyle/>
          <a:p>
            <a:pPr marL="609600" indent="-609600">
              <a:lnSpc>
                <a:spcPct val="90000"/>
              </a:lnSpc>
              <a:buFontTx/>
              <a:buNone/>
            </a:pPr>
            <a:r>
              <a:rPr lang="en-US" altLang="en-US">
                <a:solidFill>
                  <a:srgbClr val="800000"/>
                </a:solidFill>
                <a:latin typeface="Comic Sans MS" panose="030F0902030302020204" pitchFamily="66" charset="0"/>
              </a:rPr>
              <a:t>Food for thought ……</a:t>
            </a:r>
          </a:p>
        </p:txBody>
      </p:sp>
    </p:spTree>
    <p:custDataLst>
      <p:tags r:id="rId1"/>
    </p:custDataLst>
    <p:extLst>
      <p:ext uri="{BB962C8B-B14F-4D97-AF65-F5344CB8AC3E}">
        <p14:creationId xmlns:p14="http://schemas.microsoft.com/office/powerpoint/2010/main" val="2753555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figure_10_14_01">
            <a:extLst>
              <a:ext uri="{FF2B5EF4-FFF2-40B4-BE49-F238E27FC236}">
                <a16:creationId xmlns:a16="http://schemas.microsoft.com/office/drawing/2014/main" id="{518916DC-7B28-AC41-8C4D-92EBC9AC1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828800"/>
            <a:ext cx="52149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itle 2">
            <a:extLst>
              <a:ext uri="{FF2B5EF4-FFF2-40B4-BE49-F238E27FC236}">
                <a16:creationId xmlns:a16="http://schemas.microsoft.com/office/drawing/2014/main" id="{5D085567-E2B6-F541-A947-F6F78DDF1614}"/>
              </a:ext>
            </a:extLst>
          </p:cNvPr>
          <p:cNvSpPr>
            <a:spLocks noGrp="1"/>
          </p:cNvSpPr>
          <p:nvPr>
            <p:ph type="title"/>
          </p:nvPr>
        </p:nvSpPr>
        <p:spPr/>
        <p:txBody>
          <a:bodyPr/>
          <a:lstStyle/>
          <a:p>
            <a:r>
              <a:rPr lang="en-US" altLang="en-US" sz="4000">
                <a:solidFill>
                  <a:srgbClr val="C00000"/>
                </a:solidFill>
                <a:latin typeface="Comic Sans MS" panose="030F0902030302020204" pitchFamily="66" charset="0"/>
              </a:rPr>
              <a:t>Are birds more closely related to fish or to mice?</a:t>
            </a:r>
          </a:p>
        </p:txBody>
      </p:sp>
    </p:spTree>
    <p:extLst>
      <p:ext uri="{BB962C8B-B14F-4D97-AF65-F5344CB8AC3E}">
        <p14:creationId xmlns:p14="http://schemas.microsoft.com/office/powerpoint/2010/main" val="144943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a:extLst>
              <a:ext uri="{FF2B5EF4-FFF2-40B4-BE49-F238E27FC236}">
                <a16:creationId xmlns:a16="http://schemas.microsoft.com/office/drawing/2014/main" id="{7F68DFEE-551F-AE4F-AE21-43347CA482DC}"/>
              </a:ext>
            </a:extLst>
          </p:cNvPr>
          <p:cNvSpPr>
            <a:spLocks noGrp="1"/>
          </p:cNvSpPr>
          <p:nvPr>
            <p:ph idx="1"/>
          </p:nvPr>
        </p:nvSpPr>
        <p:spPr>
          <a:xfrm>
            <a:off x="381000" y="304800"/>
            <a:ext cx="8305800" cy="1371600"/>
          </a:xfrm>
        </p:spPr>
        <p:txBody>
          <a:bodyPr/>
          <a:lstStyle/>
          <a:p>
            <a:pPr marL="0" indent="0">
              <a:buFontTx/>
              <a:buNone/>
            </a:pPr>
            <a:r>
              <a:rPr lang="en-US" altLang="en-US">
                <a:solidFill>
                  <a:srgbClr val="C00000"/>
                </a:solidFill>
                <a:latin typeface="Comic Sans MS" panose="030F0902030302020204" pitchFamily="66" charset="0"/>
              </a:rPr>
              <a:t>Are humans more advanced, evolutionarily, than Fish? Are humans more advanced, evolutionarily than mice?</a:t>
            </a:r>
          </a:p>
        </p:txBody>
      </p:sp>
      <p:pic>
        <p:nvPicPr>
          <p:cNvPr id="58370" name="Picture 2" descr="figure_10_14_01">
            <a:extLst>
              <a:ext uri="{FF2B5EF4-FFF2-40B4-BE49-F238E27FC236}">
                <a16:creationId xmlns:a16="http://schemas.microsoft.com/office/drawing/2014/main" id="{CDD12AAF-FDD7-BB4A-B968-49194C1F6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828800"/>
            <a:ext cx="52149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00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alpha val="34000"/>
          </a:srgbClr>
        </a:solidFill>
        <a:effectLst/>
      </p:bgPr>
    </p:bg>
    <p:spTree>
      <p:nvGrpSpPr>
        <p:cNvPr id="1" name=""/>
        <p:cNvGrpSpPr/>
        <p:nvPr/>
      </p:nvGrpSpPr>
      <p:grpSpPr>
        <a:xfrm>
          <a:off x="0" y="0"/>
          <a:ext cx="0" cy="0"/>
          <a:chOff x="0" y="0"/>
          <a:chExt cx="0" cy="0"/>
        </a:xfrm>
      </p:grpSpPr>
      <p:pic>
        <p:nvPicPr>
          <p:cNvPr id="60417" name="Picture 5" descr="figure_10_27">
            <a:extLst>
              <a:ext uri="{FF2B5EF4-FFF2-40B4-BE49-F238E27FC236}">
                <a16:creationId xmlns:a16="http://schemas.microsoft.com/office/drawing/2014/main" id="{F19F5DE2-7536-5A4A-AF53-F9377A4A0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59063"/>
            <a:ext cx="4724400"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Box 8">
            <a:extLst>
              <a:ext uri="{FF2B5EF4-FFF2-40B4-BE49-F238E27FC236}">
                <a16:creationId xmlns:a16="http://schemas.microsoft.com/office/drawing/2014/main" id="{C8FD8DD0-8C19-B347-8851-63E3E6507B2C}"/>
              </a:ext>
            </a:extLst>
          </p:cNvPr>
          <p:cNvSpPr txBox="1">
            <a:spLocks noChangeArrowheads="1"/>
          </p:cNvSpPr>
          <p:nvPr/>
        </p:nvSpPr>
        <p:spPr bwMode="auto">
          <a:xfrm>
            <a:off x="590550" y="228600"/>
            <a:ext cx="79629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latin typeface="Comic Sans MS" panose="030F0902030302020204" pitchFamily="66" charset="0"/>
              </a:rPr>
              <a:t>At present, there are 4 groups under Eukarya. But if there were only two groups (namely plants and animals) under Eukarya, which group would you place fungi (use the phylogenetic </a:t>
            </a:r>
            <a:r>
              <a:rPr lang="en-US" altLang="en-US" sz="2800">
                <a:latin typeface="Comic Sans MS" panose="030F0902030302020204" pitchFamily="66" charset="0"/>
              </a:rPr>
              <a:t>tree shown, </a:t>
            </a:r>
            <a:r>
              <a:rPr lang="en-US" altLang="en-US" sz="2800" dirty="0">
                <a:latin typeface="Comic Sans MS" panose="030F0902030302020204" pitchFamily="66" charset="0"/>
              </a:rPr>
              <a:t>to help answer)</a:t>
            </a:r>
          </a:p>
        </p:txBody>
      </p:sp>
      <p:sp>
        <p:nvSpPr>
          <p:cNvPr id="60419" name="TextBox 1">
            <a:extLst>
              <a:ext uri="{FF2B5EF4-FFF2-40B4-BE49-F238E27FC236}">
                <a16:creationId xmlns:a16="http://schemas.microsoft.com/office/drawing/2014/main" id="{CDBBA103-FE48-064D-BB19-9F4A9267EBA4}"/>
              </a:ext>
            </a:extLst>
          </p:cNvPr>
          <p:cNvSpPr txBox="1">
            <a:spLocks noChangeArrowheads="1"/>
          </p:cNvSpPr>
          <p:nvPr/>
        </p:nvSpPr>
        <p:spPr bwMode="auto">
          <a:xfrm>
            <a:off x="457200" y="3429000"/>
            <a:ext cx="342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Tx/>
              <a:buAutoNum type="alphaUcPeriod"/>
            </a:pPr>
            <a:r>
              <a:rPr lang="en-US" altLang="en-US" sz="2800"/>
              <a:t>Plants</a:t>
            </a:r>
          </a:p>
          <a:p>
            <a:pPr>
              <a:buFontTx/>
              <a:buAutoNum type="alphaUcPeriod"/>
            </a:pPr>
            <a:endParaRPr lang="en-US" altLang="en-US" sz="2800"/>
          </a:p>
          <a:p>
            <a:pPr>
              <a:buFontTx/>
              <a:buAutoNum type="alphaUcPeriod"/>
            </a:pPr>
            <a:r>
              <a:rPr lang="en-US" altLang="en-US" sz="2800"/>
              <a:t>Animals</a:t>
            </a:r>
          </a:p>
        </p:txBody>
      </p:sp>
    </p:spTree>
    <p:extLst>
      <p:ext uri="{BB962C8B-B14F-4D97-AF65-F5344CB8AC3E}">
        <p14:creationId xmlns:p14="http://schemas.microsoft.com/office/powerpoint/2010/main" val="250528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idx="4294967295"/>
          </p:nvPr>
        </p:nvSpPr>
        <p:spPr/>
        <p:txBody>
          <a:bodyPr/>
          <a:lstStyle/>
          <a:p>
            <a:pPr eaLnBrk="1" hangingPunct="1"/>
            <a:r>
              <a:rPr lang="en-US" sz="4000" b="1" dirty="0">
                <a:solidFill>
                  <a:srgbClr val="000000"/>
                </a:solidFill>
                <a:latin typeface="Tahoma" charset="0"/>
              </a:rPr>
              <a:t>Take Home Message 12.9</a:t>
            </a:r>
            <a:endParaRPr lang="en-US" sz="4000" dirty="0">
              <a:solidFill>
                <a:srgbClr val="000000"/>
              </a:solidFill>
              <a:latin typeface="Tahoma" charset="0"/>
            </a:endParaRPr>
          </a:p>
        </p:txBody>
      </p:sp>
      <p:sp>
        <p:nvSpPr>
          <p:cNvPr id="168962" name="Content Placeholder 2"/>
          <p:cNvSpPr>
            <a:spLocks noGrp="1"/>
          </p:cNvSpPr>
          <p:nvPr>
            <p:ph idx="4294967295"/>
          </p:nvPr>
        </p:nvSpPr>
        <p:spPr>
          <a:xfrm>
            <a:off x="457200" y="1752600"/>
            <a:ext cx="8229600" cy="4572000"/>
          </a:xfrm>
        </p:spPr>
        <p:txBody>
          <a:bodyPr/>
          <a:lstStyle/>
          <a:p>
            <a:pPr eaLnBrk="1" hangingPunct="1">
              <a:buSzPct val="75000"/>
              <a:buFont typeface="Wingdings" panose="05000000000000000000" pitchFamily="2" charset="2"/>
              <a:buChar char="q"/>
            </a:pPr>
            <a:r>
              <a:rPr lang="en-US" dirty="0">
                <a:latin typeface="Tahoma" charset="0"/>
              </a:rPr>
              <a:t>Evolutionary trees constructed by biologists are hypotheses about the ancestor-descendant relationships among species. </a:t>
            </a:r>
          </a:p>
          <a:p>
            <a:pPr lvl="8">
              <a:buSzPct val="75000"/>
              <a:buFont typeface="Wingdings" panose="05000000000000000000" pitchFamily="2" charset="2"/>
              <a:buChar char="q"/>
            </a:pPr>
            <a:endParaRPr lang="en-US" dirty="0">
              <a:latin typeface="Tahoma" charset="0"/>
            </a:endParaRPr>
          </a:p>
          <a:p>
            <a:pPr eaLnBrk="1" hangingPunct="1">
              <a:buSzPct val="75000"/>
              <a:buFont typeface="Wingdings" panose="05000000000000000000" pitchFamily="2" charset="2"/>
              <a:buChar char="q"/>
            </a:pPr>
            <a:r>
              <a:rPr lang="en-US" dirty="0">
                <a:latin typeface="Tahoma" charset="0"/>
              </a:rPr>
              <a:t>The trees represent an attempt to describe which groups are most closely related to which other groups.</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chor="t"/>
          <a:lstStyle/>
          <a:p>
            <a:r>
              <a:rPr lang="en-US" sz="3200" dirty="0">
                <a:latin typeface="Tahoma"/>
                <a:cs typeface="Tahoma"/>
              </a:rPr>
              <a:t>Five-Kingdom System of Classification</a:t>
            </a:r>
          </a:p>
        </p:txBody>
      </p:sp>
      <p:sp>
        <p:nvSpPr>
          <p:cNvPr id="3" name="Content Placeholder 2"/>
          <p:cNvSpPr>
            <a:spLocks noGrp="1"/>
          </p:cNvSpPr>
          <p:nvPr>
            <p:ph idx="1"/>
          </p:nvPr>
        </p:nvSpPr>
        <p:spPr>
          <a:xfrm>
            <a:off x="381000" y="1066800"/>
            <a:ext cx="8229600" cy="5257800"/>
          </a:xfrm>
        </p:spPr>
        <p:txBody>
          <a:bodyPr/>
          <a:lstStyle/>
          <a:p>
            <a:r>
              <a:rPr lang="en-US" dirty="0">
                <a:solidFill>
                  <a:srgbClr val="000000"/>
                </a:solidFill>
                <a:latin typeface="Tahoma"/>
                <a:cs typeface="Tahoma"/>
              </a:rPr>
              <a:t>1960s: five-kingdom system is devised</a:t>
            </a:r>
          </a:p>
          <a:p>
            <a:r>
              <a:rPr lang="en-US" dirty="0">
                <a:solidFill>
                  <a:srgbClr val="000000"/>
                </a:solidFill>
                <a:latin typeface="Tahoma"/>
                <a:cs typeface="Tahoma"/>
              </a:rPr>
              <a:t>Classifications based on appearance</a:t>
            </a:r>
          </a:p>
          <a:p>
            <a:pPr lvl="8"/>
            <a:endParaRPr lang="en-US" dirty="0">
              <a:solidFill>
                <a:srgbClr val="000000"/>
              </a:solidFill>
              <a:latin typeface="Tahoma"/>
              <a:cs typeface="Tahoma"/>
            </a:endParaRPr>
          </a:p>
          <a:p>
            <a:r>
              <a:rPr lang="en-US" dirty="0">
                <a:solidFill>
                  <a:srgbClr val="000000"/>
                </a:solidFill>
                <a:latin typeface="Tahoma"/>
                <a:cs typeface="Tahoma"/>
              </a:rPr>
              <a:t>Prokaryotes </a:t>
            </a:r>
          </a:p>
          <a:p>
            <a:pPr lvl="1"/>
            <a:r>
              <a:rPr lang="en-US" dirty="0">
                <a:solidFill>
                  <a:srgbClr val="000000"/>
                </a:solidFill>
                <a:latin typeface="Tahoma"/>
                <a:cs typeface="Tahoma"/>
              </a:rPr>
              <a:t>One kingdom </a:t>
            </a:r>
          </a:p>
          <a:p>
            <a:r>
              <a:rPr lang="en-US" dirty="0">
                <a:solidFill>
                  <a:srgbClr val="000000"/>
                </a:solidFill>
                <a:latin typeface="Tahoma"/>
                <a:cs typeface="Tahoma"/>
              </a:rPr>
              <a:t>Eukaryotes</a:t>
            </a:r>
          </a:p>
          <a:p>
            <a:pPr lvl="1"/>
            <a:r>
              <a:rPr lang="en-US" dirty="0">
                <a:solidFill>
                  <a:srgbClr val="000000"/>
                </a:solidFill>
                <a:latin typeface="Tahoma"/>
                <a:cs typeface="Tahoma"/>
              </a:rPr>
              <a:t>Four kingdoms</a:t>
            </a:r>
          </a:p>
          <a:p>
            <a:pPr lvl="8"/>
            <a:endParaRPr lang="en-US" dirty="0">
              <a:solidFill>
                <a:srgbClr val="000000"/>
              </a:solidFill>
              <a:latin typeface="Tahoma"/>
              <a:cs typeface="Tahoma"/>
            </a:endParaRPr>
          </a:p>
          <a:p>
            <a:r>
              <a:rPr lang="en-US" dirty="0">
                <a:solidFill>
                  <a:srgbClr val="000000"/>
                </a:solidFill>
                <a:latin typeface="Tahoma"/>
                <a:cs typeface="Tahoma"/>
              </a:rPr>
              <a:t>Five-kingdom system discarded in the 1970s–1980s</a:t>
            </a:r>
          </a:p>
          <a:p>
            <a:endParaRPr lang="en-US" dirty="0">
              <a:solidFill>
                <a:srgbClr val="000000"/>
              </a:solidFill>
              <a:latin typeface="Tahoma"/>
              <a:cs typeface="Tahom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a:latin typeface="Tahoma"/>
                <a:cs typeface="Tahoma"/>
              </a:rPr>
              <a:t>Woese’s Approach to Classification</a:t>
            </a:r>
          </a:p>
        </p:txBody>
      </p:sp>
      <p:sp>
        <p:nvSpPr>
          <p:cNvPr id="231426" name="Content Placeholder 2"/>
          <p:cNvSpPr>
            <a:spLocks noGrp="1"/>
          </p:cNvSpPr>
          <p:nvPr>
            <p:ph idx="1"/>
          </p:nvPr>
        </p:nvSpPr>
        <p:spPr>
          <a:xfrm>
            <a:off x="228600" y="1066800"/>
            <a:ext cx="8686800" cy="2514600"/>
          </a:xfrm>
        </p:spPr>
        <p:txBody>
          <a:bodyPr/>
          <a:lstStyle/>
          <a:p>
            <a:pPr eaLnBrk="1" hangingPunct="1">
              <a:buSzPct val="110000"/>
              <a:buFont typeface="Arial" panose="020B0604020202020204" pitchFamily="34" charset="0"/>
              <a:buChar char="•"/>
            </a:pPr>
            <a:r>
              <a:rPr lang="en-US" sz="2400" dirty="0">
                <a:solidFill>
                  <a:srgbClr val="000000"/>
                </a:solidFill>
                <a:latin typeface="Tahoma"/>
                <a:cs typeface="Tahoma"/>
              </a:rPr>
              <a:t>Carl Woese and colleagues examined nucleotide sequences in </a:t>
            </a:r>
            <a:r>
              <a:rPr lang="en-US" sz="2400">
                <a:solidFill>
                  <a:srgbClr val="000000"/>
                </a:solidFill>
                <a:latin typeface="Tahoma"/>
                <a:cs typeface="Tahoma"/>
              </a:rPr>
              <a:t>ribosomal RNA</a:t>
            </a:r>
            <a:endParaRPr lang="en-US" sz="2400" dirty="0">
              <a:solidFill>
                <a:srgbClr val="000000"/>
              </a:solidFill>
              <a:latin typeface="Tahoma"/>
              <a:cs typeface="Tahoma"/>
            </a:endParaRPr>
          </a:p>
          <a:p>
            <a:pPr eaLnBrk="1" hangingPunct="1">
              <a:buSzPct val="110000"/>
              <a:buFont typeface="Arial" panose="020B0604020202020204" pitchFamily="34" charset="0"/>
              <a:buChar char="•"/>
            </a:pPr>
            <a:r>
              <a:rPr lang="en-US" sz="2400" dirty="0">
                <a:solidFill>
                  <a:srgbClr val="000000"/>
                </a:solidFill>
                <a:latin typeface="Tahoma"/>
                <a:cs typeface="Tahoma"/>
              </a:rPr>
              <a:t>They discovered that microbes were quite diverse.</a:t>
            </a:r>
          </a:p>
          <a:p>
            <a:pPr lvl="1" eaLnBrk="1" hangingPunct="1">
              <a:buSzPct val="110000"/>
              <a:buFont typeface="Arial" panose="020B0604020202020204" pitchFamily="34" charset="0"/>
              <a:buChar char="•"/>
            </a:pPr>
            <a:r>
              <a:rPr lang="en-US" sz="2400" dirty="0">
                <a:solidFill>
                  <a:srgbClr val="000000"/>
                </a:solidFill>
                <a:latin typeface="Tahoma"/>
                <a:cs typeface="Tahoma"/>
              </a:rPr>
              <a:t>A “new” prokaryote (</a:t>
            </a:r>
            <a:r>
              <a:rPr lang="en-US" sz="2400" b="1" dirty="0">
                <a:solidFill>
                  <a:srgbClr val="000000"/>
                </a:solidFill>
                <a:latin typeface="Tahoma"/>
                <a:cs typeface="Tahoma"/>
              </a:rPr>
              <a:t>archaea</a:t>
            </a:r>
            <a:r>
              <a:rPr lang="en-US" sz="2400" dirty="0">
                <a:solidFill>
                  <a:srgbClr val="000000"/>
                </a:solidFill>
                <a:latin typeface="Tahoma"/>
                <a:cs typeface="Tahoma"/>
              </a:rPr>
              <a:t>) was discovered.</a:t>
            </a:r>
          </a:p>
          <a:p>
            <a:pPr lvl="1" eaLnBrk="1" hangingPunct="1">
              <a:buSzPct val="110000"/>
              <a:buFont typeface="Arial" panose="020B0604020202020204" pitchFamily="34" charset="0"/>
              <a:buChar char="•"/>
            </a:pPr>
            <a:r>
              <a:rPr lang="en-US" sz="2400" dirty="0">
                <a:solidFill>
                  <a:srgbClr val="000000"/>
                </a:solidFill>
                <a:latin typeface="Tahoma"/>
                <a:cs typeface="Tahoma"/>
              </a:rPr>
              <a:t>They are more closely related to eukarya than bacteria.</a:t>
            </a:r>
          </a:p>
        </p:txBody>
      </p:sp>
      <p:grpSp>
        <p:nvGrpSpPr>
          <p:cNvPr id="4" name="Group 3"/>
          <p:cNvGrpSpPr/>
          <p:nvPr/>
        </p:nvGrpSpPr>
        <p:grpSpPr>
          <a:xfrm>
            <a:off x="1447800" y="3352800"/>
            <a:ext cx="6172200" cy="3297718"/>
            <a:chOff x="304800" y="1143000"/>
            <a:chExt cx="8534400" cy="4559808"/>
          </a:xfrm>
        </p:grpSpPr>
        <p:pic>
          <p:nvPicPr>
            <p:cNvPr id="5" name="Picture 4" descr="The three domains are Bacteria, Archaea, and Eukarya. Bacteria is related to all forms of life as it is a common ancestor of all life on earth. This ties Eukarya to Archaea. Archaea is more closely related to Eukarya as they share a common ancestor. In the Eukarya domain, there are three protists groups, plus plants, fungi, and animals groups. The first protists group shares a common ancestor with all Eukarya. The second protists group shares a common ancestor with plants, and a more distant ancestor with fungi, the third protists group, and animals. The fungi share a slightly closer ancestor with the third protists group and animals. The third protists group and animals share a more direct ancestor." title="An illustration titled “The three domains of life” shows an evolutionary tre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143000"/>
              <a:ext cx="8534400" cy="4559808"/>
            </a:xfrm>
            <a:prstGeom prst="rect">
              <a:avLst/>
            </a:prstGeom>
          </p:spPr>
        </p:pic>
        <p:sp>
          <p:nvSpPr>
            <p:cNvPr id="6" name="Rectangle 9"/>
            <p:cNvSpPr>
              <a:spLocks noChangeArrowheads="1"/>
            </p:cNvSpPr>
            <p:nvPr/>
          </p:nvSpPr>
          <p:spPr bwMode="auto">
            <a:xfrm>
              <a:off x="3513494" y="1871400"/>
              <a:ext cx="5153527" cy="361732"/>
            </a:xfrm>
            <a:prstGeom prst="rect">
              <a:avLst/>
            </a:prstGeom>
            <a:noFill/>
            <a:ln w="9525">
              <a:noFill/>
              <a:miter lim="800000"/>
              <a:headEnd/>
              <a:tailEnd/>
            </a:ln>
          </p:spPr>
          <p:txBody>
            <a:bodyPr wrap="square">
              <a:prstTxWarp prst="textNoShape">
                <a:avLst/>
              </a:prstTxWarp>
              <a:spAutoFit/>
            </a:bodyPr>
            <a:lstStyle/>
            <a:p>
              <a:pPr algn="ctr"/>
              <a:r>
                <a:rPr lang="en-US" sz="1050" b="1" dirty="0">
                  <a:solidFill>
                    <a:srgbClr val="FFFFFF"/>
                  </a:solidFill>
                </a:rPr>
                <a:t>EUKARYA</a:t>
              </a:r>
            </a:p>
          </p:txBody>
        </p:sp>
        <p:sp>
          <p:nvSpPr>
            <p:cNvPr id="7" name="Rectangle 10"/>
            <p:cNvSpPr>
              <a:spLocks noChangeArrowheads="1"/>
            </p:cNvSpPr>
            <p:nvPr/>
          </p:nvSpPr>
          <p:spPr bwMode="auto">
            <a:xfrm>
              <a:off x="503505" y="1871400"/>
              <a:ext cx="1386138" cy="361732"/>
            </a:xfrm>
            <a:prstGeom prst="rect">
              <a:avLst/>
            </a:prstGeom>
            <a:noFill/>
            <a:ln w="9525">
              <a:noFill/>
              <a:miter lim="800000"/>
              <a:headEnd/>
              <a:tailEnd/>
            </a:ln>
            <a:effectLst>
              <a:outerShdw blurRad="25400" dist="25400" dir="5400000" algn="ctr" rotWithShape="0">
                <a:schemeClr val="bg1">
                  <a:lumMod val="65000"/>
                </a:schemeClr>
              </a:outerShdw>
            </a:effectLst>
          </p:spPr>
          <p:txBody>
            <a:bodyPr wrap="square">
              <a:prstTxWarp prst="textNoShape">
                <a:avLst/>
              </a:prstTxWarp>
              <a:spAutoFit/>
            </a:bodyPr>
            <a:lstStyle/>
            <a:p>
              <a:pPr algn="ctr"/>
              <a:r>
                <a:rPr lang="en-US" sz="1050" b="1" dirty="0">
                  <a:solidFill>
                    <a:srgbClr val="FFFFFF"/>
                  </a:solidFill>
                </a:rPr>
                <a:t>BACTERIA</a:t>
              </a:r>
            </a:p>
          </p:txBody>
        </p:sp>
        <p:sp>
          <p:nvSpPr>
            <p:cNvPr id="8" name="Rectangle 11"/>
            <p:cNvSpPr>
              <a:spLocks noChangeArrowheads="1"/>
            </p:cNvSpPr>
            <p:nvPr/>
          </p:nvSpPr>
          <p:spPr bwMode="auto">
            <a:xfrm>
              <a:off x="1999955" y="1871400"/>
              <a:ext cx="1402514" cy="361732"/>
            </a:xfrm>
            <a:prstGeom prst="rect">
              <a:avLst/>
            </a:prstGeom>
            <a:noFill/>
            <a:ln w="9525">
              <a:noFill/>
              <a:miter lim="800000"/>
              <a:headEnd/>
              <a:tailEnd/>
            </a:ln>
            <a:effectLst>
              <a:outerShdw blurRad="25400" dist="25400" dir="5400000" algn="ctr" rotWithShape="0">
                <a:schemeClr val="bg1">
                  <a:lumMod val="65000"/>
                </a:schemeClr>
              </a:outerShdw>
            </a:effectLst>
          </p:spPr>
          <p:txBody>
            <a:bodyPr wrap="square">
              <a:prstTxWarp prst="textNoShape">
                <a:avLst/>
              </a:prstTxWarp>
              <a:spAutoFit/>
            </a:bodyPr>
            <a:lstStyle/>
            <a:p>
              <a:pPr algn="ctr"/>
              <a:r>
                <a:rPr lang="en-US" sz="1050" b="1" dirty="0">
                  <a:solidFill>
                    <a:srgbClr val="FFFFFF"/>
                  </a:solidFill>
                </a:rPr>
                <a:t>ARCHAEA</a:t>
              </a:r>
            </a:p>
          </p:txBody>
        </p:sp>
        <p:sp>
          <p:nvSpPr>
            <p:cNvPr id="9" name="Rectangle 12"/>
            <p:cNvSpPr>
              <a:spLocks noChangeArrowheads="1"/>
            </p:cNvSpPr>
            <p:nvPr/>
          </p:nvSpPr>
          <p:spPr bwMode="auto">
            <a:xfrm>
              <a:off x="3467459" y="2330955"/>
              <a:ext cx="946497" cy="319175"/>
            </a:xfrm>
            <a:prstGeom prst="rect">
              <a:avLst/>
            </a:prstGeom>
            <a:noFill/>
            <a:ln w="9525">
              <a:noFill/>
              <a:miter lim="800000"/>
              <a:headEnd/>
              <a:tailEnd/>
            </a:ln>
          </p:spPr>
          <p:txBody>
            <a:bodyPr wrap="square">
              <a:prstTxWarp prst="textNoShape">
                <a:avLst/>
              </a:prstTxWarp>
              <a:spAutoFit/>
            </a:bodyPr>
            <a:lstStyle/>
            <a:p>
              <a:pPr algn="ctr"/>
              <a:r>
                <a:rPr lang="en-US" sz="900" dirty="0"/>
                <a:t>Protists</a:t>
              </a:r>
              <a:endParaRPr lang="en-US" sz="900" b="1" dirty="0"/>
            </a:p>
          </p:txBody>
        </p:sp>
        <p:sp>
          <p:nvSpPr>
            <p:cNvPr id="10" name="Rectangle 13"/>
            <p:cNvSpPr>
              <a:spLocks noChangeArrowheads="1"/>
            </p:cNvSpPr>
            <p:nvPr/>
          </p:nvSpPr>
          <p:spPr bwMode="auto">
            <a:xfrm>
              <a:off x="4308593" y="2330955"/>
              <a:ext cx="971991" cy="319175"/>
            </a:xfrm>
            <a:prstGeom prst="rect">
              <a:avLst/>
            </a:prstGeom>
            <a:noFill/>
            <a:ln w="9525">
              <a:noFill/>
              <a:miter lim="800000"/>
              <a:headEnd/>
              <a:tailEnd/>
            </a:ln>
          </p:spPr>
          <p:txBody>
            <a:bodyPr wrap="square">
              <a:prstTxWarp prst="textNoShape">
                <a:avLst/>
              </a:prstTxWarp>
              <a:spAutoFit/>
            </a:bodyPr>
            <a:lstStyle/>
            <a:p>
              <a:pPr algn="ctr"/>
              <a:r>
                <a:rPr lang="en-US" sz="900" dirty="0"/>
                <a:t>Protists</a:t>
              </a:r>
              <a:endParaRPr lang="en-US" sz="900" b="1" dirty="0"/>
            </a:p>
          </p:txBody>
        </p:sp>
        <p:sp>
          <p:nvSpPr>
            <p:cNvPr id="11" name="Rectangle 15"/>
            <p:cNvSpPr>
              <a:spLocks noChangeArrowheads="1"/>
            </p:cNvSpPr>
            <p:nvPr/>
          </p:nvSpPr>
          <p:spPr bwMode="auto">
            <a:xfrm>
              <a:off x="5261043" y="2330955"/>
              <a:ext cx="773086" cy="319175"/>
            </a:xfrm>
            <a:prstGeom prst="rect">
              <a:avLst/>
            </a:prstGeom>
            <a:noFill/>
            <a:ln w="9525">
              <a:noFill/>
              <a:miter lim="800000"/>
              <a:headEnd/>
              <a:tailEnd/>
            </a:ln>
          </p:spPr>
          <p:txBody>
            <a:bodyPr wrap="square">
              <a:prstTxWarp prst="textNoShape">
                <a:avLst/>
              </a:prstTxWarp>
              <a:spAutoFit/>
            </a:bodyPr>
            <a:lstStyle/>
            <a:p>
              <a:pPr algn="ctr"/>
              <a:r>
                <a:rPr lang="en-US" sz="900" dirty="0"/>
                <a:t>Plants</a:t>
              </a:r>
              <a:endParaRPr lang="en-US" sz="900" b="1" dirty="0"/>
            </a:p>
          </p:txBody>
        </p:sp>
        <p:sp>
          <p:nvSpPr>
            <p:cNvPr id="12" name="Rectangle 16"/>
            <p:cNvSpPr>
              <a:spLocks noChangeArrowheads="1"/>
            </p:cNvSpPr>
            <p:nvPr/>
          </p:nvSpPr>
          <p:spPr bwMode="auto">
            <a:xfrm>
              <a:off x="6119622" y="2330955"/>
              <a:ext cx="787119" cy="319175"/>
            </a:xfrm>
            <a:prstGeom prst="rect">
              <a:avLst/>
            </a:prstGeom>
            <a:noFill/>
            <a:ln w="9525">
              <a:noFill/>
              <a:miter lim="800000"/>
              <a:headEnd/>
              <a:tailEnd/>
            </a:ln>
          </p:spPr>
          <p:txBody>
            <a:bodyPr wrap="square">
              <a:prstTxWarp prst="textNoShape">
                <a:avLst/>
              </a:prstTxWarp>
              <a:spAutoFit/>
            </a:bodyPr>
            <a:lstStyle/>
            <a:p>
              <a:pPr algn="ctr"/>
              <a:r>
                <a:rPr lang="en-US" sz="900" dirty="0"/>
                <a:t>Fungi</a:t>
              </a:r>
              <a:endParaRPr lang="en-US" sz="900" b="1" dirty="0"/>
            </a:p>
          </p:txBody>
        </p:sp>
        <p:sp>
          <p:nvSpPr>
            <p:cNvPr id="13" name="Rectangle 17"/>
            <p:cNvSpPr>
              <a:spLocks noChangeArrowheads="1"/>
            </p:cNvSpPr>
            <p:nvPr/>
          </p:nvSpPr>
          <p:spPr bwMode="auto">
            <a:xfrm>
              <a:off x="6884788" y="2330955"/>
              <a:ext cx="1006146" cy="319175"/>
            </a:xfrm>
            <a:prstGeom prst="rect">
              <a:avLst/>
            </a:prstGeom>
            <a:noFill/>
            <a:ln w="9525">
              <a:noFill/>
              <a:miter lim="800000"/>
              <a:headEnd/>
              <a:tailEnd/>
            </a:ln>
          </p:spPr>
          <p:txBody>
            <a:bodyPr wrap="square">
              <a:prstTxWarp prst="textNoShape">
                <a:avLst/>
              </a:prstTxWarp>
              <a:spAutoFit/>
            </a:bodyPr>
            <a:lstStyle/>
            <a:p>
              <a:pPr algn="ctr"/>
              <a:r>
                <a:rPr lang="en-US" sz="900" dirty="0"/>
                <a:t>Protists</a:t>
              </a:r>
              <a:endParaRPr lang="en-US" sz="900" b="1" dirty="0"/>
            </a:p>
          </p:txBody>
        </p:sp>
        <p:sp>
          <p:nvSpPr>
            <p:cNvPr id="14" name="Rectangle 18"/>
            <p:cNvSpPr>
              <a:spLocks noChangeArrowheads="1"/>
            </p:cNvSpPr>
            <p:nvPr/>
          </p:nvSpPr>
          <p:spPr bwMode="auto">
            <a:xfrm>
              <a:off x="7861101" y="2330955"/>
              <a:ext cx="822937" cy="319175"/>
            </a:xfrm>
            <a:prstGeom prst="rect">
              <a:avLst/>
            </a:prstGeom>
            <a:noFill/>
            <a:ln w="9525">
              <a:noFill/>
              <a:miter lim="800000"/>
              <a:headEnd/>
              <a:tailEnd/>
            </a:ln>
          </p:spPr>
          <p:txBody>
            <a:bodyPr wrap="none">
              <a:prstTxWarp prst="textNoShape">
                <a:avLst/>
              </a:prstTxWarp>
              <a:spAutoFit/>
            </a:bodyPr>
            <a:lstStyle/>
            <a:p>
              <a:pPr algn="ctr"/>
              <a:r>
                <a:rPr lang="en-US" sz="900" dirty="0"/>
                <a:t>Animals</a:t>
              </a:r>
              <a:endParaRPr lang="en-US" sz="900" b="1" dirty="0"/>
            </a:p>
          </p:txBody>
        </p:sp>
        <p:sp>
          <p:nvSpPr>
            <p:cNvPr id="15" name="Rectangle 19"/>
            <p:cNvSpPr>
              <a:spLocks noChangeArrowheads="1"/>
            </p:cNvSpPr>
            <p:nvPr/>
          </p:nvSpPr>
          <p:spPr bwMode="auto">
            <a:xfrm>
              <a:off x="3279862" y="4561383"/>
              <a:ext cx="3591456" cy="340454"/>
            </a:xfrm>
            <a:prstGeom prst="rect">
              <a:avLst/>
            </a:prstGeom>
            <a:noFill/>
            <a:ln w="9525">
              <a:noFill/>
              <a:miter lim="800000"/>
              <a:headEnd/>
              <a:tailEnd/>
            </a:ln>
          </p:spPr>
          <p:txBody>
            <a:bodyPr wrap="square">
              <a:prstTxWarp prst="textNoShape">
                <a:avLst/>
              </a:prstTxWarp>
              <a:spAutoFit/>
            </a:bodyPr>
            <a:lstStyle/>
            <a:p>
              <a:r>
                <a:rPr lang="en-US" sz="1000" dirty="0"/>
                <a:t>Common ancestor of all life on earth</a:t>
              </a:r>
            </a:p>
          </p:txBody>
        </p:sp>
        <p:cxnSp>
          <p:nvCxnSpPr>
            <p:cNvPr id="16" name="Straight Connector 15"/>
            <p:cNvCxnSpPr/>
            <p:nvPr/>
          </p:nvCxnSpPr>
          <p:spPr bwMode="auto">
            <a:xfrm>
              <a:off x="2564647" y="4539909"/>
              <a:ext cx="748631" cy="173790"/>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p:cNvSpPr>
          <p:nvPr>
            <p:ph type="title"/>
          </p:nvPr>
        </p:nvSpPr>
        <p:spPr>
          <a:xfrm>
            <a:off x="457200" y="274638"/>
            <a:ext cx="8229600" cy="715962"/>
          </a:xfrm>
        </p:spPr>
        <p:txBody>
          <a:bodyPr/>
          <a:lstStyle/>
          <a:p>
            <a:r>
              <a:rPr lang="en-US" sz="3200" dirty="0">
                <a:solidFill>
                  <a:srgbClr val="000000"/>
                </a:solidFill>
                <a:latin typeface="Tahoma"/>
                <a:cs typeface="Tahoma"/>
              </a:rPr>
              <a:t>Woese’s Approach Is Imperfect</a:t>
            </a:r>
          </a:p>
        </p:txBody>
      </p:sp>
      <p:sp>
        <p:nvSpPr>
          <p:cNvPr id="2" name="Content Placeholder 1"/>
          <p:cNvSpPr>
            <a:spLocks noGrp="1"/>
          </p:cNvSpPr>
          <p:nvPr>
            <p:ph idx="1"/>
          </p:nvPr>
        </p:nvSpPr>
        <p:spPr>
          <a:xfrm>
            <a:off x="381000" y="1295400"/>
            <a:ext cx="8382000" cy="4830763"/>
          </a:xfrm>
        </p:spPr>
        <p:txBody>
          <a:bodyPr/>
          <a:lstStyle/>
          <a:p>
            <a:r>
              <a:rPr lang="en-US" b="1" dirty="0">
                <a:solidFill>
                  <a:srgbClr val="000000"/>
                </a:solidFill>
                <a:latin typeface="Tahoma"/>
                <a:cs typeface="Tahoma"/>
              </a:rPr>
              <a:t>Protists </a:t>
            </a:r>
            <a:r>
              <a:rPr lang="en-US" dirty="0">
                <a:solidFill>
                  <a:srgbClr val="000000"/>
                </a:solidFill>
                <a:latin typeface="Tahoma"/>
                <a:cs typeface="Tahoma"/>
              </a:rPr>
              <a:t>are not a monophyletic group.</a:t>
            </a:r>
          </a:p>
          <a:p>
            <a:pPr lvl="6"/>
            <a:endParaRPr lang="en-US" dirty="0">
              <a:solidFill>
                <a:srgbClr val="000000"/>
              </a:solidFill>
              <a:latin typeface="Tahoma"/>
              <a:cs typeface="Tahoma"/>
            </a:endParaRPr>
          </a:p>
          <a:p>
            <a:r>
              <a:rPr lang="en-US" dirty="0">
                <a:solidFill>
                  <a:srgbClr val="000000"/>
                </a:solidFill>
                <a:latin typeface="Tahoma"/>
                <a:cs typeface="Tahoma"/>
              </a:rPr>
              <a:t>Bacteria sometimes engage in </a:t>
            </a:r>
            <a:r>
              <a:rPr lang="en-US" b="1" dirty="0">
                <a:solidFill>
                  <a:srgbClr val="000000"/>
                </a:solidFill>
                <a:latin typeface="Tahoma"/>
                <a:cs typeface="Tahoma"/>
              </a:rPr>
              <a:t>horizontal gene transfer.</a:t>
            </a:r>
          </a:p>
          <a:p>
            <a:pPr lvl="1"/>
            <a:r>
              <a:rPr lang="en-US" dirty="0">
                <a:solidFill>
                  <a:srgbClr val="000000"/>
                </a:solidFill>
                <a:latin typeface="Tahoma"/>
                <a:cs typeface="Tahoma"/>
              </a:rPr>
              <a:t> Passing genes between species</a:t>
            </a:r>
          </a:p>
          <a:p>
            <a:pPr lvl="5"/>
            <a:endParaRPr lang="en-US" dirty="0">
              <a:solidFill>
                <a:srgbClr val="000000"/>
              </a:solidFill>
              <a:latin typeface="Tahoma"/>
              <a:cs typeface="Tahoma"/>
            </a:endParaRPr>
          </a:p>
          <a:p>
            <a:r>
              <a:rPr lang="en-US" b="1" dirty="0">
                <a:solidFill>
                  <a:srgbClr val="000000"/>
                </a:solidFill>
                <a:latin typeface="Tahoma"/>
                <a:cs typeface="Tahoma"/>
              </a:rPr>
              <a:t>Viruses</a:t>
            </a:r>
            <a:r>
              <a:rPr lang="en-US" dirty="0">
                <a:solidFill>
                  <a:srgbClr val="000000"/>
                </a:solidFill>
                <a:latin typeface="Tahoma"/>
                <a:cs typeface="Tahoma"/>
              </a:rPr>
              <a:t> are not included in the tree of life.</a:t>
            </a:r>
          </a:p>
          <a:p>
            <a:pPr lvl="1"/>
            <a:r>
              <a:rPr lang="en-US" dirty="0">
                <a:solidFill>
                  <a:srgbClr val="000000"/>
                </a:solidFill>
                <a:latin typeface="Tahoma"/>
                <a:cs typeface="Tahoma"/>
              </a:rPr>
              <a:t> Lack independent metabolism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lstStyle/>
          <a:p>
            <a:r>
              <a:rPr lang="en-US" sz="3200" dirty="0">
                <a:latin typeface="Tahoma"/>
                <a:cs typeface="Tahoma"/>
              </a:rPr>
              <a:t>How did life arise?</a:t>
            </a:r>
          </a:p>
        </p:txBody>
      </p:sp>
      <p:grpSp>
        <p:nvGrpSpPr>
          <p:cNvPr id="2" name="Group 1"/>
          <p:cNvGrpSpPr/>
          <p:nvPr/>
        </p:nvGrpSpPr>
        <p:grpSpPr>
          <a:xfrm>
            <a:off x="2161988" y="1219200"/>
            <a:ext cx="4820024" cy="5421884"/>
            <a:chOff x="1714500" y="215900"/>
            <a:chExt cx="5711952" cy="6425184"/>
          </a:xfrm>
        </p:grpSpPr>
        <p:pic>
          <p:nvPicPr>
            <p:cNvPr id="4" name="Picture 3" descr="An illustration titled “The Origin of Life?&quot; shows a text that reads “How did the first organisms on earth arise? Most scientists believe that life originated on earth, probably in several distinct phases.” The first process shows a ball-and-stick model of two molecules that contain hydrogen, carbon, nitrogen, and oxygen. A corresponding text reads “Formation of small molecules containing carbon and hydrogen.” The second process shows RNA strands—two lines parallel to each other with identical lines running perpendicular on each strand. The top strand has an arrow pointing down to the lower strand to indicate it is a replicate. A corresponding text reads “Formation of self-replicating, information-containing molecules.” The third process shows a circle with different rings and a wavy line in the center, which represents an early stage membrane. A corresponding text reads “Development of a membrane.”" title="An illustration shows the steps in the formation of the first organis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0" y="215900"/>
              <a:ext cx="5711952" cy="6425184"/>
            </a:xfrm>
            <a:prstGeom prst="rect">
              <a:avLst/>
            </a:prstGeom>
          </p:spPr>
        </p:pic>
        <p:sp>
          <p:nvSpPr>
            <p:cNvPr id="5" name="Oval 4"/>
            <p:cNvSpPr>
              <a:spLocks noChangeArrowheads="1"/>
            </p:cNvSpPr>
            <p:nvPr/>
          </p:nvSpPr>
          <p:spPr bwMode="auto">
            <a:xfrm>
              <a:off x="2032235" y="3315525"/>
              <a:ext cx="452618" cy="452618"/>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b="1" dirty="0">
                  <a:solidFill>
                    <a:schemeClr val="bg1"/>
                  </a:solidFill>
                  <a:effectLst>
                    <a:outerShdw sx="1000" sy="1000" algn="ctr" rotWithShape="0">
                      <a:schemeClr val="bg1"/>
                    </a:outerShdw>
                  </a:effectLst>
                </a:rPr>
                <a:t>2</a:t>
              </a:r>
            </a:p>
          </p:txBody>
        </p:sp>
        <p:sp>
          <p:nvSpPr>
            <p:cNvPr id="7" name="Oval 4"/>
            <p:cNvSpPr>
              <a:spLocks noChangeArrowheads="1"/>
            </p:cNvSpPr>
            <p:nvPr/>
          </p:nvSpPr>
          <p:spPr bwMode="auto">
            <a:xfrm>
              <a:off x="2032235" y="1695551"/>
              <a:ext cx="452618" cy="452618"/>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b="1" dirty="0">
                  <a:solidFill>
                    <a:schemeClr val="bg1"/>
                  </a:solidFill>
                  <a:effectLst>
                    <a:outerShdw sx="1000" sy="1000" algn="ctr" rotWithShape="0">
                      <a:schemeClr val="bg1"/>
                    </a:outerShdw>
                  </a:effectLst>
                </a:rPr>
                <a:t>1</a:t>
              </a:r>
            </a:p>
          </p:txBody>
        </p:sp>
        <p:sp>
          <p:nvSpPr>
            <p:cNvPr id="8" name="Oval 7"/>
            <p:cNvSpPr>
              <a:spLocks noChangeArrowheads="1"/>
            </p:cNvSpPr>
            <p:nvPr/>
          </p:nvSpPr>
          <p:spPr bwMode="auto">
            <a:xfrm>
              <a:off x="2032235" y="4893031"/>
              <a:ext cx="452618" cy="452618"/>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b="1" dirty="0">
                  <a:solidFill>
                    <a:schemeClr val="bg1"/>
                  </a:solidFill>
                  <a:effectLst>
                    <a:outerShdw sx="1000" sy="1000" algn="ctr" rotWithShape="0">
                      <a:schemeClr val="bg1"/>
                    </a:outerShdw>
                  </a:effectLst>
                </a:rPr>
                <a:t>3</a:t>
              </a:r>
            </a:p>
          </p:txBody>
        </p:sp>
        <p:sp>
          <p:nvSpPr>
            <p:cNvPr id="9" name="Rectangle 16"/>
            <p:cNvSpPr>
              <a:spLocks noChangeArrowheads="1"/>
            </p:cNvSpPr>
            <p:nvPr/>
          </p:nvSpPr>
          <p:spPr bwMode="auto">
            <a:xfrm>
              <a:off x="1814862" y="673723"/>
              <a:ext cx="5452712" cy="875351"/>
            </a:xfrm>
            <a:prstGeom prst="rect">
              <a:avLst/>
            </a:prstGeom>
            <a:noFill/>
            <a:ln w="9525">
              <a:noFill/>
              <a:miter lim="800000"/>
              <a:headEnd/>
              <a:tailEnd/>
            </a:ln>
          </p:spPr>
          <p:txBody>
            <a:bodyPr wrap="square">
              <a:prstTxWarp prst="textNoShape">
                <a:avLst/>
              </a:prstTxWarp>
              <a:spAutoFit/>
            </a:bodyPr>
            <a:lstStyle/>
            <a:p>
              <a:r>
                <a:rPr lang="en-US" sz="1400" dirty="0"/>
                <a:t>How did the first organisms on earth arise? Most scientists believe that life originated on earth, probably in several distinct phases.</a:t>
              </a:r>
            </a:p>
          </p:txBody>
        </p:sp>
        <p:sp>
          <p:nvSpPr>
            <p:cNvPr id="10" name="TextBox 13"/>
            <p:cNvSpPr txBox="1">
              <a:spLocks noChangeArrowheads="1"/>
            </p:cNvSpPr>
            <p:nvPr/>
          </p:nvSpPr>
          <p:spPr bwMode="auto">
            <a:xfrm>
              <a:off x="2479843" y="1762261"/>
              <a:ext cx="3006557" cy="875351"/>
            </a:xfrm>
            <a:prstGeom prst="rect">
              <a:avLst/>
            </a:prstGeom>
            <a:noFill/>
            <a:ln w="9525">
              <a:noFill/>
              <a:miter lim="800000"/>
              <a:headEnd/>
              <a:tailEnd/>
            </a:ln>
          </p:spPr>
          <p:txBody>
            <a:bodyPr wrap="square">
              <a:prstTxWarp prst="textNoShape">
                <a:avLst/>
              </a:prstTxWarp>
              <a:spAutoFit/>
            </a:bodyPr>
            <a:lstStyle/>
            <a:p>
              <a:r>
                <a:rPr lang="en-US" sz="1400" dirty="0"/>
                <a:t>Formation of small molecules containing carbon and hydrogen</a:t>
              </a:r>
            </a:p>
          </p:txBody>
        </p:sp>
        <p:sp>
          <p:nvSpPr>
            <p:cNvPr id="11" name="TextBox 13"/>
            <p:cNvSpPr txBox="1">
              <a:spLocks noChangeArrowheads="1"/>
            </p:cNvSpPr>
            <p:nvPr/>
          </p:nvSpPr>
          <p:spPr bwMode="auto">
            <a:xfrm>
              <a:off x="2515353" y="3357469"/>
              <a:ext cx="2908867" cy="875351"/>
            </a:xfrm>
            <a:prstGeom prst="rect">
              <a:avLst/>
            </a:prstGeom>
            <a:noFill/>
            <a:ln w="9525">
              <a:noFill/>
              <a:miter lim="800000"/>
              <a:headEnd/>
              <a:tailEnd/>
            </a:ln>
          </p:spPr>
          <p:txBody>
            <a:bodyPr wrap="square">
              <a:prstTxWarp prst="textNoShape">
                <a:avLst/>
              </a:prstTxWarp>
              <a:spAutoFit/>
            </a:bodyPr>
            <a:lstStyle/>
            <a:p>
              <a:r>
                <a:rPr lang="en-US" sz="1400" dirty="0"/>
                <a:t>Formation of self-replicating, information-containing molecules</a:t>
              </a:r>
            </a:p>
          </p:txBody>
        </p:sp>
        <p:sp>
          <p:nvSpPr>
            <p:cNvPr id="12" name="TextBox 13"/>
            <p:cNvSpPr txBox="1">
              <a:spLocks noChangeArrowheads="1"/>
            </p:cNvSpPr>
            <p:nvPr/>
          </p:nvSpPr>
          <p:spPr bwMode="auto">
            <a:xfrm>
              <a:off x="2470966" y="4956989"/>
              <a:ext cx="2995516" cy="364730"/>
            </a:xfrm>
            <a:prstGeom prst="rect">
              <a:avLst/>
            </a:prstGeom>
            <a:noFill/>
            <a:ln w="9525">
              <a:noFill/>
              <a:miter lim="800000"/>
              <a:headEnd/>
              <a:tailEnd/>
            </a:ln>
          </p:spPr>
          <p:txBody>
            <a:bodyPr wrap="square">
              <a:prstTxWarp prst="textNoShape">
                <a:avLst/>
              </a:prstTxWarp>
              <a:spAutoFit/>
            </a:bodyPr>
            <a:lstStyle/>
            <a:p>
              <a:r>
                <a:rPr lang="en-US" sz="1400" dirty="0"/>
                <a:t>Development of a membrane</a:t>
              </a:r>
            </a:p>
          </p:txBody>
        </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715962"/>
          </a:xfrm>
        </p:spPr>
        <p:txBody>
          <a:bodyPr/>
          <a:lstStyle/>
          <a:p>
            <a:r>
              <a:rPr lang="en-US" sz="3600" dirty="0">
                <a:latin typeface="Tahoma"/>
                <a:cs typeface="Tahoma"/>
              </a:rPr>
              <a:t>Origin of Life</a:t>
            </a:r>
          </a:p>
        </p:txBody>
      </p:sp>
      <p:grpSp>
        <p:nvGrpSpPr>
          <p:cNvPr id="27" name="Group 26"/>
          <p:cNvGrpSpPr/>
          <p:nvPr/>
        </p:nvGrpSpPr>
        <p:grpSpPr>
          <a:xfrm>
            <a:off x="304800" y="1168400"/>
            <a:ext cx="9293907" cy="4517136"/>
            <a:chOff x="304800" y="1168400"/>
            <a:chExt cx="9293907" cy="4517136"/>
          </a:xfrm>
        </p:grpSpPr>
        <p:pic>
          <p:nvPicPr>
            <p:cNvPr id="4" name="Picture 3" descr="The three domains of the tree are Bacteria, Archaea, and Eukarya. A text reads “The most commonly accepted tree of life suggests that after the origin of life, the following sequence of events occurred.” The first stage is ancestral bacterium. It is represented by a basin with a misshapen oval ring in the center and hair-like protrusions on the cell's exterior. A corresponding text reads “The bacteria arose from the first self-replicating, metabolizing cells.” The second stage is the ancestral archaeon (located on the tree where Bacteria and Archaea meet). It is represented by a ball with strings in the center. A corresponding text reads “There was a split between the bacteria and a line that gave rise to the archaea and eukarya.” In the third stage, the ancestral bacteria merges into the ancestral archaeon to form the ancestral eukaryote (located where the Archaea and Eukarya are related). It is represented by a ball with a mitochondrion (oval basin with wavy oval center), a nucleus (another half ball) with string (DNA) surrounded by flattened tubes (rough endoplasmic reticulum). A corresponding text reads “The fusion of a bacterium and an archaeon-like prokaryote gave rise to the eukarya, which then split from the archaea line.” In the Eukarya domain, there are three protists groups, plus plants, fungi and animals groups. The first protists group shares a common ancestor with all Eukarya. The second protists group shares a common ancestor with plants, and a more distant ancestor with fungi, the third protists group, and animals. The fungi share a slightly closer ancestor with the third protists group and animals. The third protists group and animals share a more direct ancestor." title="An evolutionary tree titled “After the Origin of Life” show where the common ancestors f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168400"/>
              <a:ext cx="8534400" cy="4517136"/>
            </a:xfrm>
            <a:prstGeom prst="rect">
              <a:avLst/>
            </a:prstGeom>
          </p:spPr>
        </p:pic>
        <p:sp>
          <p:nvSpPr>
            <p:cNvPr id="5" name="Oval 4"/>
            <p:cNvSpPr>
              <a:spLocks noChangeArrowheads="1"/>
            </p:cNvSpPr>
            <p:nvPr/>
          </p:nvSpPr>
          <p:spPr bwMode="auto">
            <a:xfrm>
              <a:off x="487519" y="3386782"/>
              <a:ext cx="310006" cy="310006"/>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600" b="1" dirty="0">
                  <a:solidFill>
                    <a:schemeClr val="bg1"/>
                  </a:solidFill>
                  <a:effectLst>
                    <a:outerShdw sx="1000" sy="1000" algn="ctr" rotWithShape="0">
                      <a:schemeClr val="bg1"/>
                    </a:outerShdw>
                  </a:effectLst>
                </a:rPr>
                <a:t>2</a:t>
              </a:r>
            </a:p>
          </p:txBody>
        </p:sp>
        <p:sp>
          <p:nvSpPr>
            <p:cNvPr id="6" name="Oval 4"/>
            <p:cNvSpPr>
              <a:spLocks noChangeArrowheads="1"/>
            </p:cNvSpPr>
            <p:nvPr/>
          </p:nvSpPr>
          <p:spPr bwMode="auto">
            <a:xfrm>
              <a:off x="487520" y="2627940"/>
              <a:ext cx="310006" cy="310006"/>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600" b="1" dirty="0">
                  <a:solidFill>
                    <a:schemeClr val="bg1"/>
                  </a:solidFill>
                  <a:effectLst>
                    <a:outerShdw sx="1000" sy="1000" algn="ctr" rotWithShape="0">
                      <a:schemeClr val="bg1"/>
                    </a:outerShdw>
                  </a:effectLst>
                </a:rPr>
                <a:t>1</a:t>
              </a:r>
            </a:p>
          </p:txBody>
        </p:sp>
        <p:sp>
          <p:nvSpPr>
            <p:cNvPr id="7" name="Oval 6"/>
            <p:cNvSpPr>
              <a:spLocks noChangeArrowheads="1"/>
            </p:cNvSpPr>
            <p:nvPr/>
          </p:nvSpPr>
          <p:spPr bwMode="auto">
            <a:xfrm>
              <a:off x="487520" y="4156419"/>
              <a:ext cx="310006" cy="310006"/>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600" b="1" dirty="0">
                  <a:solidFill>
                    <a:schemeClr val="bg1"/>
                  </a:solidFill>
                  <a:effectLst>
                    <a:outerShdw sx="1000" sy="1000" algn="ctr" rotWithShape="0">
                      <a:schemeClr val="bg1"/>
                    </a:outerShdw>
                  </a:effectLst>
                </a:rPr>
                <a:t>3</a:t>
              </a:r>
            </a:p>
          </p:txBody>
        </p:sp>
        <p:sp>
          <p:nvSpPr>
            <p:cNvPr id="8" name="Oval 7"/>
            <p:cNvSpPr>
              <a:spLocks noChangeArrowheads="1"/>
            </p:cNvSpPr>
            <p:nvPr/>
          </p:nvSpPr>
          <p:spPr bwMode="auto">
            <a:xfrm>
              <a:off x="4208743" y="3769999"/>
              <a:ext cx="221214" cy="221214"/>
            </a:xfrm>
            <a:prstGeom prst="ellipse">
              <a:avLst/>
            </a:prstGeom>
            <a:solidFill>
              <a:srgbClr val="000000"/>
            </a:solidFill>
            <a:ln w="28575">
              <a:solidFill>
                <a:srgbClr val="FFFFFF"/>
              </a:solidFill>
              <a:round/>
              <a:headEnd/>
              <a:tailEnd/>
            </a:ln>
          </p:spPr>
          <p:txBody>
            <a:bodyPr vert="horz" anchor="ctr" anchorCtr="1">
              <a:prstTxWarp prst="textNoShape">
                <a:avLst/>
              </a:prstTxWarp>
            </a:bodyPr>
            <a:lstStyle/>
            <a:p>
              <a:r>
                <a:rPr lang="en-US" sz="1200" b="1" dirty="0">
                  <a:solidFill>
                    <a:schemeClr val="bg1"/>
                  </a:solidFill>
                  <a:effectLst>
                    <a:outerShdw sx="1000" sy="1000" algn="ctr" rotWithShape="0">
                      <a:schemeClr val="bg1"/>
                    </a:outerShdw>
                  </a:effectLst>
                </a:rPr>
                <a:t>2</a:t>
              </a:r>
            </a:p>
          </p:txBody>
        </p:sp>
        <p:sp>
          <p:nvSpPr>
            <p:cNvPr id="9" name="Oval 4"/>
            <p:cNvSpPr>
              <a:spLocks noChangeArrowheads="1"/>
            </p:cNvSpPr>
            <p:nvPr/>
          </p:nvSpPr>
          <p:spPr bwMode="auto">
            <a:xfrm>
              <a:off x="4208743" y="4591384"/>
              <a:ext cx="221214" cy="221214"/>
            </a:xfrm>
            <a:prstGeom prst="ellipse">
              <a:avLst/>
            </a:prstGeom>
            <a:solidFill>
              <a:srgbClr val="000000"/>
            </a:solidFill>
            <a:ln w="28575">
              <a:solidFill>
                <a:srgbClr val="FFFFFF"/>
              </a:solidFill>
              <a:round/>
              <a:headEnd/>
              <a:tailEnd/>
            </a:ln>
          </p:spPr>
          <p:txBody>
            <a:bodyPr vert="horz" anchor="ctr" anchorCtr="1">
              <a:prstTxWarp prst="textNoShape">
                <a:avLst/>
              </a:prstTxWarp>
            </a:bodyPr>
            <a:lstStyle/>
            <a:p>
              <a:r>
                <a:rPr lang="en-US" sz="1200" b="1" dirty="0">
                  <a:solidFill>
                    <a:schemeClr val="bg1"/>
                  </a:solidFill>
                  <a:effectLst>
                    <a:outerShdw sx="1000" sy="1000" algn="ctr" rotWithShape="0">
                      <a:schemeClr val="bg1"/>
                    </a:outerShdw>
                  </a:effectLst>
                </a:rPr>
                <a:t>1</a:t>
              </a:r>
            </a:p>
          </p:txBody>
        </p:sp>
        <p:sp>
          <p:nvSpPr>
            <p:cNvPr id="10" name="Oval 9"/>
            <p:cNvSpPr>
              <a:spLocks noChangeArrowheads="1"/>
            </p:cNvSpPr>
            <p:nvPr/>
          </p:nvSpPr>
          <p:spPr bwMode="auto">
            <a:xfrm>
              <a:off x="5158654" y="3163599"/>
              <a:ext cx="221214" cy="221214"/>
            </a:xfrm>
            <a:prstGeom prst="ellipse">
              <a:avLst/>
            </a:prstGeom>
            <a:solidFill>
              <a:srgbClr val="000000"/>
            </a:solidFill>
            <a:ln w="28575">
              <a:solidFill>
                <a:srgbClr val="FFFFFF"/>
              </a:solidFill>
              <a:round/>
              <a:headEnd/>
              <a:tailEnd/>
            </a:ln>
          </p:spPr>
          <p:txBody>
            <a:bodyPr vert="horz" anchor="ctr" anchorCtr="1">
              <a:prstTxWarp prst="textNoShape">
                <a:avLst/>
              </a:prstTxWarp>
            </a:bodyPr>
            <a:lstStyle/>
            <a:p>
              <a:r>
                <a:rPr lang="en-US" sz="1200" b="1" dirty="0">
                  <a:solidFill>
                    <a:schemeClr val="bg1"/>
                  </a:solidFill>
                  <a:effectLst>
                    <a:outerShdw sx="1000" sy="1000" algn="ctr" rotWithShape="0">
                      <a:schemeClr val="bg1"/>
                    </a:outerShdw>
                  </a:effectLst>
                </a:rPr>
                <a:t>3</a:t>
              </a:r>
            </a:p>
          </p:txBody>
        </p:sp>
        <p:sp>
          <p:nvSpPr>
            <p:cNvPr id="11" name="Rectangle 9"/>
            <p:cNvSpPr>
              <a:spLocks noChangeArrowheads="1"/>
            </p:cNvSpPr>
            <p:nvPr/>
          </p:nvSpPr>
          <p:spPr bwMode="auto">
            <a:xfrm>
              <a:off x="5032691" y="1672306"/>
              <a:ext cx="3495842" cy="276225"/>
            </a:xfrm>
            <a:prstGeom prst="rect">
              <a:avLst/>
            </a:prstGeom>
            <a:noFill/>
            <a:ln w="9525">
              <a:noFill/>
              <a:miter lim="800000"/>
              <a:headEnd/>
              <a:tailEnd/>
            </a:ln>
          </p:spPr>
          <p:txBody>
            <a:bodyPr wrap="square">
              <a:prstTxWarp prst="textNoShape">
                <a:avLst/>
              </a:prstTxWarp>
              <a:spAutoFit/>
            </a:bodyPr>
            <a:lstStyle/>
            <a:p>
              <a:pPr algn="ctr"/>
              <a:r>
                <a:rPr lang="en-US" sz="1200" b="1" dirty="0">
                  <a:solidFill>
                    <a:srgbClr val="FFFFFF"/>
                  </a:solidFill>
                </a:rPr>
                <a:t>EUKARYA</a:t>
              </a:r>
            </a:p>
          </p:txBody>
        </p:sp>
        <p:sp>
          <p:nvSpPr>
            <p:cNvPr id="12" name="Rectangle 10"/>
            <p:cNvSpPr>
              <a:spLocks noChangeArrowheads="1"/>
            </p:cNvSpPr>
            <p:nvPr/>
          </p:nvSpPr>
          <p:spPr bwMode="auto">
            <a:xfrm>
              <a:off x="2898445" y="1679597"/>
              <a:ext cx="1025860" cy="277812"/>
            </a:xfrm>
            <a:prstGeom prst="rect">
              <a:avLst/>
            </a:prstGeom>
            <a:noFill/>
            <a:ln w="9525">
              <a:noFill/>
              <a:miter lim="800000"/>
              <a:headEnd/>
              <a:tailEnd/>
            </a:ln>
          </p:spPr>
          <p:txBody>
            <a:bodyPr wrap="square">
              <a:prstTxWarp prst="textNoShape">
                <a:avLst/>
              </a:prstTxWarp>
              <a:spAutoFit/>
            </a:bodyPr>
            <a:lstStyle/>
            <a:p>
              <a:pPr algn="ctr"/>
              <a:r>
                <a:rPr lang="en-US" sz="1200" b="1" dirty="0">
                  <a:solidFill>
                    <a:srgbClr val="FFFFFF"/>
                  </a:solidFill>
                </a:rPr>
                <a:t>BACTERIA</a:t>
              </a:r>
            </a:p>
          </p:txBody>
        </p:sp>
        <p:sp>
          <p:nvSpPr>
            <p:cNvPr id="13" name="Rectangle 11"/>
            <p:cNvSpPr>
              <a:spLocks noChangeArrowheads="1"/>
            </p:cNvSpPr>
            <p:nvPr/>
          </p:nvSpPr>
          <p:spPr bwMode="auto">
            <a:xfrm>
              <a:off x="3953568" y="1679597"/>
              <a:ext cx="960438" cy="277812"/>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FFFF"/>
                  </a:solidFill>
                </a:rPr>
                <a:t>ARCHAEA</a:t>
              </a:r>
            </a:p>
          </p:txBody>
        </p:sp>
        <p:sp>
          <p:nvSpPr>
            <p:cNvPr id="14" name="Rectangle 12"/>
            <p:cNvSpPr>
              <a:spLocks noChangeArrowheads="1"/>
            </p:cNvSpPr>
            <p:nvPr/>
          </p:nvSpPr>
          <p:spPr bwMode="auto">
            <a:xfrm>
              <a:off x="5005735" y="1989265"/>
              <a:ext cx="612217" cy="246221"/>
            </a:xfrm>
            <a:prstGeom prst="rect">
              <a:avLst/>
            </a:prstGeom>
            <a:noFill/>
            <a:ln w="9525">
              <a:noFill/>
              <a:miter lim="800000"/>
              <a:headEnd/>
              <a:tailEnd/>
            </a:ln>
          </p:spPr>
          <p:txBody>
            <a:bodyPr wrap="none">
              <a:prstTxWarp prst="textNoShape">
                <a:avLst/>
              </a:prstTxWarp>
              <a:spAutoFit/>
            </a:bodyPr>
            <a:lstStyle/>
            <a:p>
              <a:pPr algn="ctr"/>
              <a:r>
                <a:rPr lang="en-US" sz="1000" dirty="0"/>
                <a:t>Protists</a:t>
              </a:r>
              <a:endParaRPr lang="en-US" sz="1000" b="1" dirty="0"/>
            </a:p>
          </p:txBody>
        </p:sp>
        <p:sp>
          <p:nvSpPr>
            <p:cNvPr id="15" name="Rectangle 13"/>
            <p:cNvSpPr>
              <a:spLocks noChangeArrowheads="1"/>
            </p:cNvSpPr>
            <p:nvPr/>
          </p:nvSpPr>
          <p:spPr bwMode="auto">
            <a:xfrm>
              <a:off x="5606749" y="1989265"/>
              <a:ext cx="612217" cy="246221"/>
            </a:xfrm>
            <a:prstGeom prst="rect">
              <a:avLst/>
            </a:prstGeom>
            <a:noFill/>
            <a:ln w="9525">
              <a:noFill/>
              <a:miter lim="800000"/>
              <a:headEnd/>
              <a:tailEnd/>
            </a:ln>
          </p:spPr>
          <p:txBody>
            <a:bodyPr wrap="none">
              <a:prstTxWarp prst="textNoShape">
                <a:avLst/>
              </a:prstTxWarp>
              <a:spAutoFit/>
            </a:bodyPr>
            <a:lstStyle/>
            <a:p>
              <a:pPr algn="ctr"/>
              <a:r>
                <a:rPr lang="en-US" sz="1000" dirty="0"/>
                <a:t>Protists</a:t>
              </a:r>
              <a:endParaRPr lang="en-US" sz="1000" b="1" dirty="0"/>
            </a:p>
          </p:txBody>
        </p:sp>
        <p:sp>
          <p:nvSpPr>
            <p:cNvPr id="16" name="Rectangle 15"/>
            <p:cNvSpPr>
              <a:spLocks noChangeArrowheads="1"/>
            </p:cNvSpPr>
            <p:nvPr/>
          </p:nvSpPr>
          <p:spPr bwMode="auto">
            <a:xfrm>
              <a:off x="6217555" y="1989265"/>
              <a:ext cx="588544" cy="246221"/>
            </a:xfrm>
            <a:prstGeom prst="rect">
              <a:avLst/>
            </a:prstGeom>
            <a:noFill/>
            <a:ln w="9525">
              <a:noFill/>
              <a:miter lim="800000"/>
              <a:headEnd/>
              <a:tailEnd/>
            </a:ln>
          </p:spPr>
          <p:txBody>
            <a:bodyPr wrap="square">
              <a:prstTxWarp prst="textNoShape">
                <a:avLst/>
              </a:prstTxWarp>
              <a:spAutoFit/>
            </a:bodyPr>
            <a:lstStyle/>
            <a:p>
              <a:pPr algn="ctr"/>
              <a:r>
                <a:rPr lang="en-US" sz="1000" dirty="0"/>
                <a:t>Plants</a:t>
              </a:r>
              <a:endParaRPr lang="en-US" sz="1000" b="1" dirty="0"/>
            </a:p>
          </p:txBody>
        </p:sp>
        <p:sp>
          <p:nvSpPr>
            <p:cNvPr id="17" name="Rectangle 16"/>
            <p:cNvSpPr>
              <a:spLocks noChangeArrowheads="1"/>
            </p:cNvSpPr>
            <p:nvPr/>
          </p:nvSpPr>
          <p:spPr bwMode="auto">
            <a:xfrm>
              <a:off x="6836861" y="1989265"/>
              <a:ext cx="561835" cy="246221"/>
            </a:xfrm>
            <a:prstGeom prst="rect">
              <a:avLst/>
            </a:prstGeom>
            <a:noFill/>
            <a:ln w="9525">
              <a:noFill/>
              <a:miter lim="800000"/>
              <a:headEnd/>
              <a:tailEnd/>
            </a:ln>
          </p:spPr>
          <p:txBody>
            <a:bodyPr wrap="square">
              <a:prstTxWarp prst="textNoShape">
                <a:avLst/>
              </a:prstTxWarp>
              <a:spAutoFit/>
            </a:bodyPr>
            <a:lstStyle/>
            <a:p>
              <a:pPr algn="ctr"/>
              <a:r>
                <a:rPr lang="en-US" sz="1000" dirty="0"/>
                <a:t>Fungi</a:t>
              </a:r>
              <a:endParaRPr lang="en-US" sz="1000" b="1" dirty="0"/>
            </a:p>
          </p:txBody>
        </p:sp>
        <p:sp>
          <p:nvSpPr>
            <p:cNvPr id="18" name="Rectangle 17"/>
            <p:cNvSpPr>
              <a:spLocks noChangeArrowheads="1"/>
            </p:cNvSpPr>
            <p:nvPr/>
          </p:nvSpPr>
          <p:spPr bwMode="auto">
            <a:xfrm>
              <a:off x="7410854" y="1989265"/>
              <a:ext cx="612217" cy="246221"/>
            </a:xfrm>
            <a:prstGeom prst="rect">
              <a:avLst/>
            </a:prstGeom>
            <a:noFill/>
            <a:ln w="9525">
              <a:noFill/>
              <a:miter lim="800000"/>
              <a:headEnd/>
              <a:tailEnd/>
            </a:ln>
          </p:spPr>
          <p:txBody>
            <a:bodyPr wrap="none">
              <a:prstTxWarp prst="textNoShape">
                <a:avLst/>
              </a:prstTxWarp>
              <a:spAutoFit/>
            </a:bodyPr>
            <a:lstStyle/>
            <a:p>
              <a:pPr algn="ctr"/>
              <a:r>
                <a:rPr lang="en-US" sz="1000" dirty="0"/>
                <a:t>Protists</a:t>
              </a:r>
              <a:endParaRPr lang="en-US" sz="1000" b="1" dirty="0"/>
            </a:p>
          </p:txBody>
        </p:sp>
        <p:sp>
          <p:nvSpPr>
            <p:cNvPr id="19" name="Rectangle 18"/>
            <p:cNvSpPr>
              <a:spLocks noChangeArrowheads="1"/>
            </p:cNvSpPr>
            <p:nvPr/>
          </p:nvSpPr>
          <p:spPr bwMode="auto">
            <a:xfrm>
              <a:off x="7975584" y="1989265"/>
              <a:ext cx="640770" cy="246221"/>
            </a:xfrm>
            <a:prstGeom prst="rect">
              <a:avLst/>
            </a:prstGeom>
            <a:noFill/>
            <a:ln w="9525">
              <a:noFill/>
              <a:miter lim="800000"/>
              <a:headEnd/>
              <a:tailEnd/>
            </a:ln>
          </p:spPr>
          <p:txBody>
            <a:bodyPr wrap="none">
              <a:prstTxWarp prst="textNoShape">
                <a:avLst/>
              </a:prstTxWarp>
              <a:spAutoFit/>
            </a:bodyPr>
            <a:lstStyle/>
            <a:p>
              <a:pPr algn="ctr"/>
              <a:r>
                <a:rPr lang="en-US" sz="1000" dirty="0"/>
                <a:t>Animals</a:t>
              </a:r>
              <a:endParaRPr lang="en-US" sz="1000" b="1" dirty="0"/>
            </a:p>
          </p:txBody>
        </p:sp>
        <p:sp>
          <p:nvSpPr>
            <p:cNvPr id="20" name="Rectangle 11"/>
            <p:cNvSpPr>
              <a:spLocks noChangeArrowheads="1"/>
            </p:cNvSpPr>
            <p:nvPr/>
          </p:nvSpPr>
          <p:spPr bwMode="auto">
            <a:xfrm>
              <a:off x="435006" y="1568118"/>
              <a:ext cx="2225968" cy="830997"/>
            </a:xfrm>
            <a:prstGeom prst="rect">
              <a:avLst/>
            </a:prstGeom>
            <a:noFill/>
            <a:ln w="9525">
              <a:noFill/>
              <a:miter lim="800000"/>
              <a:headEnd/>
              <a:tailEnd/>
            </a:ln>
          </p:spPr>
          <p:txBody>
            <a:bodyPr wrap="square">
              <a:prstTxWarp prst="textNoShape">
                <a:avLst/>
              </a:prstTxWarp>
              <a:spAutoFit/>
            </a:bodyPr>
            <a:lstStyle/>
            <a:p>
              <a:r>
                <a:rPr lang="en-US" sz="1200" dirty="0"/>
                <a:t>The most commonly accepted tree of life suggests that after the origin of life, the following sequence of events occurred.</a:t>
              </a:r>
            </a:p>
          </p:txBody>
        </p:sp>
        <p:sp>
          <p:nvSpPr>
            <p:cNvPr id="21" name="TextBox 13"/>
            <p:cNvSpPr txBox="1">
              <a:spLocks noChangeArrowheads="1"/>
            </p:cNvSpPr>
            <p:nvPr/>
          </p:nvSpPr>
          <p:spPr bwMode="auto">
            <a:xfrm>
              <a:off x="792531" y="2604609"/>
              <a:ext cx="2403430" cy="646331"/>
            </a:xfrm>
            <a:prstGeom prst="rect">
              <a:avLst/>
            </a:prstGeom>
            <a:noFill/>
            <a:ln w="9525">
              <a:noFill/>
              <a:miter lim="800000"/>
              <a:headEnd/>
              <a:tailEnd/>
            </a:ln>
          </p:spPr>
          <p:txBody>
            <a:bodyPr wrap="square">
              <a:prstTxWarp prst="textNoShape">
                <a:avLst/>
              </a:prstTxWarp>
              <a:spAutoFit/>
            </a:bodyPr>
            <a:lstStyle/>
            <a:p>
              <a:r>
                <a:rPr lang="en-US" sz="1200" dirty="0"/>
                <a:t>The bacteria arose from the first self-replicating, metabolizing cells.</a:t>
              </a:r>
            </a:p>
          </p:txBody>
        </p:sp>
        <p:sp>
          <p:nvSpPr>
            <p:cNvPr id="22" name="TextBox 13"/>
            <p:cNvSpPr txBox="1">
              <a:spLocks noChangeArrowheads="1"/>
            </p:cNvSpPr>
            <p:nvPr/>
          </p:nvSpPr>
          <p:spPr bwMode="auto">
            <a:xfrm>
              <a:off x="792531" y="3320988"/>
              <a:ext cx="2412308" cy="646331"/>
            </a:xfrm>
            <a:prstGeom prst="rect">
              <a:avLst/>
            </a:prstGeom>
            <a:noFill/>
            <a:ln w="9525">
              <a:noFill/>
              <a:miter lim="800000"/>
              <a:headEnd/>
              <a:tailEnd/>
            </a:ln>
          </p:spPr>
          <p:txBody>
            <a:bodyPr wrap="square">
              <a:prstTxWarp prst="textNoShape">
                <a:avLst/>
              </a:prstTxWarp>
              <a:spAutoFit/>
            </a:bodyPr>
            <a:lstStyle/>
            <a:p>
              <a:r>
                <a:rPr lang="en-US" sz="1200" dirty="0"/>
                <a:t>There was a split between the bacteria and a line that gave rise to the archaea and eukarya.</a:t>
              </a:r>
            </a:p>
          </p:txBody>
        </p:sp>
        <p:sp>
          <p:nvSpPr>
            <p:cNvPr id="23" name="TextBox 22"/>
            <p:cNvSpPr txBox="1">
              <a:spLocks noChangeArrowheads="1"/>
            </p:cNvSpPr>
            <p:nvPr/>
          </p:nvSpPr>
          <p:spPr bwMode="auto">
            <a:xfrm>
              <a:off x="792531" y="4100803"/>
              <a:ext cx="2820681" cy="830997"/>
            </a:xfrm>
            <a:prstGeom prst="rect">
              <a:avLst/>
            </a:prstGeom>
            <a:noFill/>
            <a:ln w="9525">
              <a:noFill/>
              <a:miter lim="800000"/>
              <a:headEnd/>
              <a:tailEnd/>
            </a:ln>
          </p:spPr>
          <p:txBody>
            <a:bodyPr wrap="square">
              <a:prstTxWarp prst="textNoShape">
                <a:avLst/>
              </a:prstTxWarp>
              <a:spAutoFit/>
            </a:bodyPr>
            <a:lstStyle/>
            <a:p>
              <a:r>
                <a:rPr lang="en-US" sz="1200" dirty="0"/>
                <a:t>The fusion of a bacterium and an archaeon-like prokaryote gave rise to the eukarya, which then split from the archaea line.</a:t>
              </a:r>
            </a:p>
          </p:txBody>
        </p:sp>
        <p:sp>
          <p:nvSpPr>
            <p:cNvPr id="24" name="TextBox 23"/>
            <p:cNvSpPr txBox="1">
              <a:spLocks noChangeArrowheads="1"/>
            </p:cNvSpPr>
            <p:nvPr/>
          </p:nvSpPr>
          <p:spPr bwMode="auto">
            <a:xfrm>
              <a:off x="4025483" y="4581678"/>
              <a:ext cx="3466259" cy="276999"/>
            </a:xfrm>
            <a:prstGeom prst="rect">
              <a:avLst/>
            </a:prstGeom>
            <a:noFill/>
            <a:ln w="9525">
              <a:noFill/>
              <a:miter lim="800000"/>
              <a:headEnd/>
              <a:tailEnd/>
            </a:ln>
          </p:spPr>
          <p:txBody>
            <a:bodyPr wrap="square">
              <a:prstTxWarp prst="textNoShape">
                <a:avLst/>
              </a:prstTxWarp>
              <a:spAutoFit/>
            </a:bodyPr>
            <a:lstStyle/>
            <a:p>
              <a:pPr algn="ctr"/>
              <a:r>
                <a:rPr lang="en-US" sz="1200" dirty="0"/>
                <a:t>Ancestral bacterium</a:t>
              </a:r>
            </a:p>
          </p:txBody>
        </p:sp>
        <p:sp>
          <p:nvSpPr>
            <p:cNvPr id="25" name="TextBox 24"/>
            <p:cNvSpPr txBox="1">
              <a:spLocks noChangeArrowheads="1"/>
            </p:cNvSpPr>
            <p:nvPr/>
          </p:nvSpPr>
          <p:spPr bwMode="auto">
            <a:xfrm>
              <a:off x="4025483" y="3988354"/>
              <a:ext cx="3466259" cy="276999"/>
            </a:xfrm>
            <a:prstGeom prst="rect">
              <a:avLst/>
            </a:prstGeom>
            <a:noFill/>
            <a:ln w="9525">
              <a:noFill/>
              <a:miter lim="800000"/>
              <a:headEnd/>
              <a:tailEnd/>
            </a:ln>
          </p:spPr>
          <p:txBody>
            <a:bodyPr wrap="square">
              <a:prstTxWarp prst="textNoShape">
                <a:avLst/>
              </a:prstTxWarp>
              <a:spAutoFit/>
            </a:bodyPr>
            <a:lstStyle/>
            <a:p>
              <a:pPr algn="ctr"/>
              <a:r>
                <a:rPr lang="en-US" sz="1200" dirty="0"/>
                <a:t>Ancestral archaeon</a:t>
              </a:r>
            </a:p>
          </p:txBody>
        </p:sp>
        <p:sp>
          <p:nvSpPr>
            <p:cNvPr id="26" name="TextBox 25"/>
            <p:cNvSpPr txBox="1">
              <a:spLocks noChangeArrowheads="1"/>
            </p:cNvSpPr>
            <p:nvPr/>
          </p:nvSpPr>
          <p:spPr bwMode="auto">
            <a:xfrm>
              <a:off x="6132448" y="3466051"/>
              <a:ext cx="3466259" cy="276999"/>
            </a:xfrm>
            <a:prstGeom prst="rect">
              <a:avLst/>
            </a:prstGeom>
            <a:noFill/>
            <a:ln w="9525">
              <a:noFill/>
              <a:miter lim="800000"/>
              <a:headEnd/>
              <a:tailEnd/>
            </a:ln>
          </p:spPr>
          <p:txBody>
            <a:bodyPr wrap="square">
              <a:prstTxWarp prst="textNoShape">
                <a:avLst/>
              </a:prstTxWarp>
              <a:spAutoFit/>
            </a:bodyPr>
            <a:lstStyle/>
            <a:p>
              <a:pPr algn="ctr"/>
              <a:r>
                <a:rPr lang="en-US" sz="1200" dirty="0"/>
                <a:t>Ancestral eukaryote</a:t>
              </a:r>
            </a:p>
          </p:txBody>
        </p:sp>
      </p:gr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idx="4294967295"/>
          </p:nvPr>
        </p:nvSpPr>
        <p:spPr/>
        <p:txBody>
          <a:bodyPr/>
          <a:lstStyle/>
          <a:p>
            <a:pPr eaLnBrk="1" hangingPunct="1"/>
            <a:r>
              <a:rPr lang="en-US" sz="4000" b="1" dirty="0">
                <a:solidFill>
                  <a:srgbClr val="000000"/>
                </a:solidFill>
                <a:latin typeface="Tahoma" charset="0"/>
              </a:rPr>
              <a:t>Take Home Message 12.15</a:t>
            </a:r>
            <a:endParaRPr lang="en-US" sz="4000" dirty="0">
              <a:solidFill>
                <a:srgbClr val="000000"/>
              </a:solidFill>
              <a:latin typeface="Tahoma" charset="0"/>
            </a:endParaRPr>
          </a:p>
        </p:txBody>
      </p:sp>
      <p:sp>
        <p:nvSpPr>
          <p:cNvPr id="239618" name="Content Placeholder 2"/>
          <p:cNvSpPr>
            <a:spLocks noGrp="1"/>
          </p:cNvSpPr>
          <p:nvPr>
            <p:ph idx="4294967295"/>
          </p:nvPr>
        </p:nvSpPr>
        <p:spPr/>
        <p:txBody>
          <a:bodyPr/>
          <a:lstStyle/>
          <a:p>
            <a:pPr eaLnBrk="1" hangingPunct="1">
              <a:lnSpc>
                <a:spcPct val="90000"/>
              </a:lnSpc>
              <a:buSzPct val="75000"/>
              <a:buFont typeface="Wingdings" charset="0"/>
              <a:buChar char="q"/>
            </a:pPr>
            <a:r>
              <a:rPr lang="en-US" dirty="0">
                <a:latin typeface="Tahoma" charset="0"/>
              </a:rPr>
              <a:t>All life on earth can be divided into three domains—bacteria, archaea, and eukarya—which reflect species’ evolutionary relatedness to each other. </a:t>
            </a:r>
          </a:p>
          <a:p>
            <a:pPr eaLnBrk="1" hangingPunct="1">
              <a:lnSpc>
                <a:spcPct val="90000"/>
              </a:lnSpc>
              <a:buSzPct val="75000"/>
              <a:buFont typeface="Wingdings" charset="0"/>
              <a:buChar char="q"/>
            </a:pPr>
            <a:endParaRPr lang="en-US" dirty="0">
              <a:latin typeface="Tahoma" charset="0"/>
            </a:endParaRPr>
          </a:p>
          <a:p>
            <a:pPr eaLnBrk="1" hangingPunct="1">
              <a:lnSpc>
                <a:spcPct val="90000"/>
              </a:lnSpc>
              <a:buSzPct val="75000"/>
              <a:buFont typeface="Wingdings" charset="0"/>
              <a:buChar char="q"/>
            </a:pPr>
            <a:r>
              <a:rPr lang="en-US" dirty="0">
                <a:latin typeface="Tahoma" charset="0"/>
              </a:rPr>
              <a:t>Plants and animals are just two of the four kingdoms in the eukarya domain, encompassing only a small fraction of the domain’s diversity.</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3"/>
          <p:cNvSpPr>
            <a:spLocks noGrp="1"/>
          </p:cNvSpPr>
          <p:nvPr>
            <p:ph type="title"/>
          </p:nvPr>
        </p:nvSpPr>
        <p:spPr/>
        <p:txBody>
          <a:bodyPr/>
          <a:lstStyle/>
          <a:p>
            <a:pPr eaLnBrk="1" hangingPunct="1"/>
            <a:r>
              <a:rPr lang="en-US" sz="2800" b="1" dirty="0">
                <a:solidFill>
                  <a:srgbClr val="000000"/>
                </a:solidFill>
                <a:latin typeface="Tahoma" charset="0"/>
              </a:rPr>
              <a:t>12.16 The bacteria domain has tremendous biological diversity. </a:t>
            </a:r>
            <a:endParaRPr lang="en-US" sz="2800" dirty="0">
              <a:solidFill>
                <a:srgbClr val="000000"/>
              </a:solidFill>
              <a:latin typeface="Tahoma" charset="0"/>
            </a:endParaRPr>
          </a:p>
        </p:txBody>
      </p:sp>
      <p:pic>
        <p:nvPicPr>
          <p:cNvPr id="4" name="Picture 3" descr="A photo shows Albert Einstein sticking his tongue ou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752" y="1524000"/>
            <a:ext cx="3968496" cy="5215455"/>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90600"/>
          </a:xfrm>
        </p:spPr>
        <p:txBody>
          <a:bodyPr/>
          <a:lstStyle/>
          <a:p>
            <a:r>
              <a:rPr lang="en-US" sz="3200" dirty="0">
                <a:solidFill>
                  <a:srgbClr val="000000"/>
                </a:solidFill>
                <a:latin typeface="Tahoma"/>
                <a:cs typeface="Tahoma"/>
              </a:rPr>
              <a:t>Bacteria</a:t>
            </a:r>
            <a:endParaRPr lang="en-US" sz="3600" dirty="0">
              <a:solidFill>
                <a:srgbClr val="000000"/>
              </a:solidFill>
              <a:latin typeface="Tahoma"/>
              <a:cs typeface="Tahoma"/>
            </a:endParaRPr>
          </a:p>
        </p:txBody>
      </p:sp>
      <p:sp>
        <p:nvSpPr>
          <p:cNvPr id="4" name="Content Placeholder 3"/>
          <p:cNvSpPr>
            <a:spLocks noGrp="1"/>
          </p:cNvSpPr>
          <p:nvPr>
            <p:ph sz="half" idx="1"/>
          </p:nvPr>
        </p:nvSpPr>
        <p:spPr>
          <a:xfrm>
            <a:off x="152400" y="1447800"/>
            <a:ext cx="4038600" cy="5257800"/>
          </a:xfrm>
        </p:spPr>
        <p:txBody>
          <a:bodyPr/>
          <a:lstStyle/>
          <a:p>
            <a:r>
              <a:rPr lang="en-US" dirty="0">
                <a:solidFill>
                  <a:srgbClr val="000000"/>
                </a:solidFill>
                <a:latin typeface="Tahoma"/>
                <a:cs typeface="Tahoma"/>
              </a:rPr>
              <a:t>Monophyletic group</a:t>
            </a:r>
          </a:p>
          <a:p>
            <a:r>
              <a:rPr lang="en-US" dirty="0">
                <a:solidFill>
                  <a:srgbClr val="000000"/>
                </a:solidFill>
                <a:latin typeface="Tahoma"/>
                <a:cs typeface="Tahoma"/>
              </a:rPr>
              <a:t>Single-celled prokaryotes</a:t>
            </a:r>
          </a:p>
          <a:p>
            <a:r>
              <a:rPr lang="en-US" dirty="0">
                <a:solidFill>
                  <a:srgbClr val="000000"/>
                </a:solidFill>
                <a:latin typeface="Tahoma"/>
                <a:cs typeface="Tahoma"/>
              </a:rPr>
              <a:t>Asexual reproduction</a:t>
            </a:r>
            <a:endParaRPr lang="en-US" sz="2800" dirty="0">
              <a:solidFill>
                <a:srgbClr val="000000"/>
              </a:solidFill>
              <a:latin typeface="Tahoma"/>
              <a:cs typeface="Tahoma"/>
            </a:endParaRPr>
          </a:p>
          <a:p>
            <a:r>
              <a:rPr lang="en-US" dirty="0">
                <a:solidFill>
                  <a:srgbClr val="000000"/>
                </a:solidFill>
                <a:latin typeface="Tahoma"/>
                <a:cs typeface="Tahoma"/>
              </a:rPr>
              <a:t>Classified by physical appearance or genetic sequence</a:t>
            </a:r>
          </a:p>
          <a:p>
            <a:r>
              <a:rPr lang="en-US" dirty="0">
                <a:solidFill>
                  <a:srgbClr val="000000"/>
                </a:solidFill>
                <a:latin typeface="Tahoma"/>
                <a:cs typeface="Tahoma"/>
              </a:rPr>
              <a:t>Some cause disease</a:t>
            </a:r>
          </a:p>
          <a:p>
            <a:r>
              <a:rPr lang="en-US" dirty="0">
                <a:solidFill>
                  <a:srgbClr val="000000"/>
                </a:solidFill>
                <a:latin typeface="Tahoma"/>
                <a:cs typeface="Tahoma"/>
              </a:rPr>
              <a:t>Some are essential to our lives</a:t>
            </a:r>
          </a:p>
        </p:txBody>
      </p:sp>
      <p:grpSp>
        <p:nvGrpSpPr>
          <p:cNvPr id="2" name="Group 1"/>
          <p:cNvGrpSpPr/>
          <p:nvPr/>
        </p:nvGrpSpPr>
        <p:grpSpPr>
          <a:xfrm>
            <a:off x="4343400" y="1447800"/>
            <a:ext cx="4620523" cy="4812284"/>
            <a:chOff x="1485900" y="215900"/>
            <a:chExt cx="6169152" cy="6425184"/>
          </a:xfrm>
        </p:grpSpPr>
        <p:pic>
          <p:nvPicPr>
            <p:cNvPr id="5" name="Picture 4" descr="A photo shows a magnified view of stringy bacteria covering a toothbrush bristle. A text next to a light bulb icon reads “Bacteria—shown here on a toothbrush bristle—thrive in a huge range of habitats and have a biomass greater than that of all the plants and animals on eart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900" y="215900"/>
              <a:ext cx="6169152" cy="6425184"/>
            </a:xfrm>
            <a:prstGeom prst="rect">
              <a:avLst/>
            </a:prstGeom>
          </p:spPr>
        </p:pic>
        <p:sp>
          <p:nvSpPr>
            <p:cNvPr id="7" name="AutoShape 21"/>
            <p:cNvSpPr>
              <a:spLocks noChangeArrowheads="1"/>
            </p:cNvSpPr>
            <p:nvPr/>
          </p:nvSpPr>
          <p:spPr bwMode="auto">
            <a:xfrm>
              <a:off x="2071632" y="4816892"/>
              <a:ext cx="5181077" cy="1171156"/>
            </a:xfrm>
            <a:prstGeom prst="roundRect">
              <a:avLst>
                <a:gd name="adj" fmla="val 0"/>
              </a:avLst>
            </a:prstGeom>
            <a:solidFill>
              <a:schemeClr val="bg1"/>
            </a:solidFill>
            <a:ln w="19050">
              <a:solidFill>
                <a:srgbClr val="BFBFBF"/>
              </a:solidFill>
              <a:round/>
              <a:headEnd/>
              <a:tailEnd/>
            </a:ln>
            <a:effectLst>
              <a:outerShdw blurRad="63500" dist="38099" dir="2700000" algn="ctr" rotWithShape="0">
                <a:schemeClr val="bg2">
                  <a:alpha val="74998"/>
                </a:schemeClr>
              </a:outerShdw>
            </a:effectLst>
          </p:spPr>
          <p:txBody>
            <a:bodyPr wrap="square" lIns="274320" bIns="91440" anchor="ctr">
              <a:spAutoFit/>
            </a:bodyPr>
            <a:lstStyle/>
            <a:p>
              <a:r>
                <a:rPr lang="en-US" sz="1200" b="1" i="1" dirty="0">
                  <a:solidFill>
                    <a:srgbClr val="088AD5"/>
                  </a:solidFill>
                </a:rPr>
                <a:t>Bacteria—shown here on a toothbrush bristle—thrive in a huge range of habitats and have a biomass greater than that of all the plants and animals on earth.</a:t>
              </a:r>
            </a:p>
          </p:txBody>
        </p:sp>
        <p:pic>
          <p:nvPicPr>
            <p:cNvPr id="8" name="Picture 17" descr="star icon.jpg"/>
            <p:cNvPicPr>
              <a:picLocks noChangeAspect="1"/>
            </p:cNvPicPr>
            <p:nvPr/>
          </p:nvPicPr>
          <p:blipFill>
            <a:blip r:embed="rId5">
              <a:clrChange>
                <a:clrFrom>
                  <a:srgbClr val="FFFFFF"/>
                </a:clrFrom>
                <a:clrTo>
                  <a:srgbClr val="FFFFFF">
                    <a:alpha val="0"/>
                  </a:srgbClr>
                </a:clrTo>
              </a:clrChange>
            </a:blip>
            <a:stretch>
              <a:fillRect/>
            </a:stretch>
          </p:blipFill>
          <p:spPr bwMode="auto">
            <a:xfrm>
              <a:off x="1738007" y="4631515"/>
              <a:ext cx="570187" cy="570187"/>
            </a:xfrm>
            <a:prstGeom prst="rect">
              <a:avLst/>
            </a:prstGeom>
            <a:noFill/>
            <a:ln w="9525">
              <a:noFill/>
              <a:miter lim="800000"/>
              <a:headEnd/>
              <a:tailEnd/>
            </a:ln>
          </p:spPr>
        </p:pic>
      </p:gr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1"/>
          <p:cNvSpPr>
            <a:spLocks noGrp="1"/>
          </p:cNvSpPr>
          <p:nvPr>
            <p:ph type="title" idx="4294967295"/>
          </p:nvPr>
        </p:nvSpPr>
        <p:spPr>
          <a:xfrm>
            <a:off x="457200" y="0"/>
            <a:ext cx="8229600" cy="1219200"/>
          </a:xfrm>
        </p:spPr>
        <p:txBody>
          <a:bodyPr/>
          <a:lstStyle/>
          <a:p>
            <a:pPr eaLnBrk="1" hangingPunct="1"/>
            <a:r>
              <a:rPr lang="en-US" sz="4000" b="1" dirty="0">
                <a:solidFill>
                  <a:srgbClr val="000000"/>
                </a:solidFill>
                <a:latin typeface="Tahoma" charset="0"/>
              </a:rPr>
              <a:t>Take Home Message 12.16</a:t>
            </a:r>
            <a:endParaRPr lang="en-US" sz="4000" dirty="0">
              <a:solidFill>
                <a:srgbClr val="000000"/>
              </a:solidFill>
              <a:latin typeface="Tahoma" charset="0"/>
            </a:endParaRPr>
          </a:p>
        </p:txBody>
      </p:sp>
      <p:sp>
        <p:nvSpPr>
          <p:cNvPr id="249858" name="Content Placeholder 2"/>
          <p:cNvSpPr>
            <a:spLocks/>
          </p:cNvSpPr>
          <p:nvPr/>
        </p:nvSpPr>
        <p:spPr bwMode="auto">
          <a:xfrm>
            <a:off x="457200" y="1219200"/>
            <a:ext cx="82296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SzPct val="75000"/>
              <a:buFont typeface="Wingdings" charset="0"/>
              <a:buChar char="q"/>
            </a:pPr>
            <a:r>
              <a:rPr lang="en-US" sz="2800" dirty="0">
                <a:solidFill>
                  <a:srgbClr val="000000"/>
                </a:solidFill>
                <a:latin typeface="Tahoma" charset="0"/>
              </a:rPr>
              <a:t>All bacteria share a common ancestor and have a few features in common:</a:t>
            </a:r>
          </a:p>
          <a:p>
            <a:pPr marL="742950" lvl="1" indent="-285750">
              <a:spcBef>
                <a:spcPct val="20000"/>
              </a:spcBef>
              <a:buFontTx/>
              <a:buChar char="•"/>
            </a:pPr>
            <a:r>
              <a:rPr lang="en-US" sz="2800" dirty="0">
                <a:solidFill>
                  <a:srgbClr val="000000"/>
                </a:solidFill>
                <a:latin typeface="Tahoma" charset="0"/>
              </a:rPr>
              <a:t>All are prokaryotic, asexual, single-celled organisms with no nucleus or organelles.</a:t>
            </a:r>
          </a:p>
          <a:p>
            <a:pPr marL="742950" lvl="1" indent="-285750">
              <a:spcBef>
                <a:spcPct val="20000"/>
              </a:spcBef>
              <a:buFontTx/>
              <a:buChar char="•"/>
            </a:pPr>
            <a:r>
              <a:rPr lang="en-US" sz="2800" dirty="0">
                <a:solidFill>
                  <a:srgbClr val="000000"/>
                </a:solidFill>
                <a:latin typeface="Tahoma" charset="0"/>
              </a:rPr>
              <a:t>All have one or more circular molecules of DNA as their genetic material.</a:t>
            </a:r>
          </a:p>
          <a:p>
            <a:pPr marL="742950" lvl="1" indent="-285750">
              <a:spcBef>
                <a:spcPct val="20000"/>
              </a:spcBef>
              <a:buFontTx/>
              <a:buChar char="•"/>
            </a:pPr>
            <a:r>
              <a:rPr lang="en-US" sz="2800" dirty="0">
                <a:solidFill>
                  <a:srgbClr val="000000"/>
                </a:solidFill>
                <a:latin typeface="Tahoma" charset="0"/>
              </a:rPr>
              <a:t>They use several methods of exchanging genetic information.</a:t>
            </a:r>
          </a:p>
          <a:p>
            <a:pPr marL="342900" lvl="0" indent="-342900">
              <a:spcBef>
                <a:spcPct val="20000"/>
              </a:spcBef>
              <a:buSzPct val="75000"/>
              <a:buFont typeface="Wingdings" charset="0"/>
              <a:buChar char="q"/>
            </a:pPr>
            <a:r>
              <a:rPr lang="en-US" sz="2800" dirty="0">
                <a:solidFill>
                  <a:srgbClr val="000000"/>
                </a:solidFill>
                <a:latin typeface="Tahoma" charset="0"/>
              </a:rPr>
              <a:t>Bacteria have a much broader diversity of metabolic and reproductive abilities than do the eukarya.</a:t>
            </a:r>
          </a:p>
          <a:p>
            <a:pPr marL="742950" lvl="1" indent="-285750">
              <a:spcBef>
                <a:spcPct val="20000"/>
              </a:spcBef>
              <a:buFont typeface="Arial" charset="0"/>
              <a:buChar char="–"/>
            </a:pPr>
            <a:endParaRPr lang="en-US" sz="2800" dirty="0">
              <a:solidFill>
                <a:srgbClr val="000000"/>
              </a:solidFill>
              <a:latin typeface="Tahoma" charset="0"/>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3"/>
          <p:cNvSpPr>
            <a:spLocks noGrp="1"/>
          </p:cNvSpPr>
          <p:nvPr>
            <p:ph type="title"/>
          </p:nvPr>
        </p:nvSpPr>
        <p:spPr/>
        <p:txBody>
          <a:bodyPr/>
          <a:lstStyle/>
          <a:p>
            <a:pPr eaLnBrk="1" hangingPunct="1"/>
            <a:r>
              <a:rPr lang="en-US" sz="2800" b="1" dirty="0">
                <a:solidFill>
                  <a:srgbClr val="000000"/>
                </a:solidFill>
                <a:latin typeface="Tahoma" charset="0"/>
              </a:rPr>
              <a:t>12.17 The archaea domain includes many species living in extreme environments.</a:t>
            </a:r>
            <a:endParaRPr lang="en-US" sz="2800" dirty="0">
              <a:solidFill>
                <a:srgbClr val="000000"/>
              </a:solidFill>
              <a:latin typeface="Tahoma" charset="0"/>
            </a:endParaRPr>
          </a:p>
        </p:txBody>
      </p:sp>
      <p:sp>
        <p:nvSpPr>
          <p:cNvPr id="2" name="Content Placeholder 1"/>
          <p:cNvSpPr>
            <a:spLocks noGrp="1"/>
          </p:cNvSpPr>
          <p:nvPr>
            <p:ph idx="1"/>
          </p:nvPr>
        </p:nvSpPr>
        <p:spPr>
          <a:xfrm>
            <a:off x="152400" y="1676400"/>
            <a:ext cx="3886200" cy="4953000"/>
          </a:xfrm>
        </p:spPr>
        <p:txBody>
          <a:bodyPr/>
          <a:lstStyle/>
          <a:p>
            <a:r>
              <a:rPr lang="en-US" sz="2800" dirty="0">
                <a:solidFill>
                  <a:srgbClr val="000000"/>
                </a:solidFill>
                <a:latin typeface="Tahoma"/>
                <a:cs typeface="Tahoma"/>
              </a:rPr>
              <a:t>Archaea split from eukarya more recently than their split from bacteria.</a:t>
            </a:r>
          </a:p>
          <a:p>
            <a:r>
              <a:rPr lang="en-US" sz="2800" dirty="0">
                <a:solidFill>
                  <a:srgbClr val="000000"/>
                </a:solidFill>
                <a:latin typeface="Tahoma"/>
                <a:cs typeface="Tahoma"/>
              </a:rPr>
              <a:t>Single-celled prokaryotes</a:t>
            </a:r>
          </a:p>
          <a:p>
            <a:r>
              <a:rPr lang="en-US" sz="2800" dirty="0">
                <a:solidFill>
                  <a:srgbClr val="000000"/>
                </a:solidFill>
                <a:latin typeface="Tahoma"/>
                <a:cs typeface="Tahoma"/>
              </a:rPr>
              <a:t>Cell walls contain polysaccharides not found in bacteria or eukaryotes.</a:t>
            </a:r>
          </a:p>
        </p:txBody>
      </p:sp>
      <p:grpSp>
        <p:nvGrpSpPr>
          <p:cNvPr id="4" name="Group 3"/>
          <p:cNvGrpSpPr/>
          <p:nvPr/>
        </p:nvGrpSpPr>
        <p:grpSpPr>
          <a:xfrm>
            <a:off x="4114800" y="1676400"/>
            <a:ext cx="4914900" cy="4658547"/>
            <a:chOff x="1181100" y="215900"/>
            <a:chExt cx="6778752" cy="6425184"/>
          </a:xfrm>
        </p:grpSpPr>
        <p:pic>
          <p:nvPicPr>
            <p:cNvPr id="5" name="Picture 4" descr="The photo shows steam rising from the Champagne pool. A microscopic view of Geogemma barossii is inserted. Text reads &quot;Geogemma barossii, Strain 121, from a 121 degree centigrade hydrothermal vent in the Pacific Ocean.&quot; " title="A photo shows the Champagne pool in Waiotapu, New Zeala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100" y="215900"/>
              <a:ext cx="6778752" cy="6425184"/>
            </a:xfrm>
            <a:prstGeom prst="rect">
              <a:avLst/>
            </a:prstGeom>
          </p:spPr>
        </p:pic>
        <p:sp>
          <p:nvSpPr>
            <p:cNvPr id="6" name="TextBox 13"/>
            <p:cNvSpPr txBox="1">
              <a:spLocks noChangeArrowheads="1"/>
            </p:cNvSpPr>
            <p:nvPr/>
          </p:nvSpPr>
          <p:spPr bwMode="auto">
            <a:xfrm>
              <a:off x="1206442" y="5369841"/>
              <a:ext cx="2657475" cy="594290"/>
            </a:xfrm>
            <a:prstGeom prst="rect">
              <a:avLst/>
            </a:prstGeom>
            <a:noFill/>
            <a:ln w="9525">
              <a:noFill/>
              <a:miter lim="800000"/>
              <a:headEnd/>
              <a:tailEnd/>
            </a:ln>
          </p:spPr>
          <p:txBody>
            <a:bodyPr wrap="square">
              <a:prstTxWarp prst="textNoShape">
                <a:avLst/>
              </a:prstTxWarp>
              <a:spAutoFit/>
            </a:bodyPr>
            <a:lstStyle/>
            <a:p>
              <a:r>
                <a:rPr lang="en-US" sz="1050" i="1" dirty="0"/>
                <a:t>Champagne pool,</a:t>
              </a:r>
            </a:p>
            <a:p>
              <a:r>
                <a:rPr lang="en-US" sz="1050" i="1" dirty="0"/>
                <a:t>Waiotapu, New Zealand</a:t>
              </a:r>
              <a:endParaRPr lang="en-US" sz="1050" dirty="0"/>
            </a:p>
          </p:txBody>
        </p:sp>
        <p:sp>
          <p:nvSpPr>
            <p:cNvPr id="7" name="TextBox 13"/>
            <p:cNvSpPr txBox="1">
              <a:spLocks noChangeArrowheads="1"/>
            </p:cNvSpPr>
            <p:nvPr/>
          </p:nvSpPr>
          <p:spPr bwMode="auto">
            <a:xfrm>
              <a:off x="4577511" y="5152695"/>
              <a:ext cx="2864577" cy="764088"/>
            </a:xfrm>
            <a:prstGeom prst="rect">
              <a:avLst/>
            </a:prstGeom>
            <a:solidFill>
              <a:srgbClr val="FFFFFF"/>
            </a:solidFill>
            <a:ln w="9525">
              <a:solidFill>
                <a:srgbClr val="FFFFFF"/>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r>
                <a:rPr lang="en-US" sz="1000" dirty="0"/>
                <a:t>Geogemma barossii, </a:t>
              </a:r>
              <a:r>
                <a:rPr lang="en-US" sz="1000" i="1" dirty="0"/>
                <a:t>Strain 121, from a 121° C hydrothermal vent in the Pacific Ocean</a:t>
              </a:r>
            </a:p>
          </p:txBody>
        </p:sp>
      </p:gr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p:txBody>
          <a:bodyPr/>
          <a:lstStyle/>
          <a:p>
            <a:pPr eaLnBrk="1" hangingPunct="1"/>
            <a:r>
              <a:rPr lang="en-US" sz="3200" dirty="0">
                <a:solidFill>
                  <a:srgbClr val="000000"/>
                </a:solidFill>
                <a:latin typeface="Tahoma"/>
                <a:cs typeface="Tahoma"/>
              </a:rPr>
              <a:t>Archaea are divided into five groups based on physiological features.</a:t>
            </a:r>
          </a:p>
        </p:txBody>
      </p:sp>
      <p:sp>
        <p:nvSpPr>
          <p:cNvPr id="254978" name="Content Placeholder 2"/>
          <p:cNvSpPr>
            <a:spLocks noGrp="1"/>
          </p:cNvSpPr>
          <p:nvPr>
            <p:ph idx="1"/>
          </p:nvPr>
        </p:nvSpPr>
        <p:spPr>
          <a:xfrm>
            <a:off x="457200" y="1600200"/>
            <a:ext cx="8229600" cy="5029200"/>
          </a:xfrm>
        </p:spPr>
        <p:txBody>
          <a:bodyPr/>
          <a:lstStyle/>
          <a:p>
            <a:pPr marL="514350" indent="-514350" eaLnBrk="1" hangingPunct="1">
              <a:buSzPct val="100000"/>
              <a:buFont typeface="+mj-lt"/>
              <a:buAutoNum type="arabicPeriod"/>
            </a:pPr>
            <a:r>
              <a:rPr lang="en-US" dirty="0">
                <a:solidFill>
                  <a:srgbClr val="000000"/>
                </a:solidFill>
                <a:latin typeface="Tahoma"/>
                <a:cs typeface="Tahoma"/>
              </a:rPr>
              <a:t>Thermophiles – “heat lovers”</a:t>
            </a:r>
          </a:p>
          <a:p>
            <a:pPr marL="2286000" lvl="4" indent="-457200" eaLnBrk="1" hangingPunct="1">
              <a:buSzPct val="100000"/>
              <a:buFont typeface="+mj-lt"/>
              <a:buAutoNum type="arabicPeriod"/>
            </a:pPr>
            <a:endParaRPr lang="en-US" dirty="0">
              <a:solidFill>
                <a:srgbClr val="000000"/>
              </a:solidFill>
              <a:latin typeface="Tahoma"/>
              <a:cs typeface="Tahoma"/>
            </a:endParaRPr>
          </a:p>
          <a:p>
            <a:pPr marL="514350" indent="-514350" eaLnBrk="1" hangingPunct="1">
              <a:buSzPct val="100000"/>
              <a:buFont typeface="+mj-lt"/>
              <a:buAutoNum type="arabicPeriod"/>
            </a:pPr>
            <a:r>
              <a:rPr lang="en-US" dirty="0">
                <a:solidFill>
                  <a:srgbClr val="000000"/>
                </a:solidFill>
                <a:latin typeface="Tahoma"/>
                <a:cs typeface="Tahoma"/>
              </a:rPr>
              <a:t>Halophiles – “salt lovers”</a:t>
            </a:r>
          </a:p>
          <a:p>
            <a:pPr marL="2286000" lvl="4" indent="-457200" eaLnBrk="1" hangingPunct="1">
              <a:buSzPct val="100000"/>
              <a:buFont typeface="+mj-lt"/>
              <a:buAutoNum type="arabicPeriod"/>
            </a:pPr>
            <a:endParaRPr lang="en-US" dirty="0">
              <a:solidFill>
                <a:srgbClr val="000000"/>
              </a:solidFill>
              <a:latin typeface="Tahoma"/>
              <a:cs typeface="Tahoma"/>
            </a:endParaRPr>
          </a:p>
          <a:p>
            <a:pPr marL="514350" indent="-514350" eaLnBrk="1" hangingPunct="1">
              <a:buSzPct val="100000"/>
              <a:buFont typeface="+mj-lt"/>
              <a:buAutoNum type="arabicPeriod"/>
            </a:pPr>
            <a:r>
              <a:rPr lang="en-US" dirty="0">
                <a:solidFill>
                  <a:srgbClr val="000000"/>
                </a:solidFill>
                <a:latin typeface="Tahoma"/>
                <a:cs typeface="Tahoma"/>
              </a:rPr>
              <a:t>High- and low-pH tolerant archaea</a:t>
            </a:r>
          </a:p>
          <a:p>
            <a:pPr marL="2286000" lvl="4" indent="-457200" eaLnBrk="1" hangingPunct="1">
              <a:buSzPct val="100000"/>
              <a:buFont typeface="+mj-lt"/>
              <a:buAutoNum type="arabicPeriod"/>
            </a:pPr>
            <a:endParaRPr lang="en-US" dirty="0">
              <a:solidFill>
                <a:srgbClr val="000000"/>
              </a:solidFill>
              <a:latin typeface="Tahoma"/>
              <a:cs typeface="Tahoma"/>
            </a:endParaRPr>
          </a:p>
          <a:p>
            <a:pPr marL="514350" indent="-514350" eaLnBrk="1" hangingPunct="1">
              <a:buSzPct val="100000"/>
              <a:buFont typeface="+mj-lt"/>
              <a:buAutoNum type="arabicPeriod"/>
            </a:pPr>
            <a:r>
              <a:rPr lang="en-US" dirty="0">
                <a:solidFill>
                  <a:srgbClr val="000000"/>
                </a:solidFill>
                <a:latin typeface="Tahoma"/>
                <a:cs typeface="Tahoma"/>
              </a:rPr>
              <a:t>High-pressure tolerant archaea</a:t>
            </a:r>
          </a:p>
          <a:p>
            <a:pPr marL="2286000" lvl="4" indent="-457200" eaLnBrk="1" hangingPunct="1">
              <a:buSzPct val="100000"/>
              <a:buFont typeface="+mj-lt"/>
              <a:buAutoNum type="arabicPeriod"/>
            </a:pPr>
            <a:endParaRPr lang="en-US" dirty="0">
              <a:solidFill>
                <a:srgbClr val="000000"/>
              </a:solidFill>
              <a:latin typeface="Tahoma"/>
              <a:cs typeface="Tahoma"/>
            </a:endParaRPr>
          </a:p>
          <a:p>
            <a:pPr marL="514350" indent="-514350" eaLnBrk="1" hangingPunct="1">
              <a:buSzPct val="100000"/>
              <a:buFont typeface="+mj-lt"/>
              <a:buAutoNum type="arabicPeriod"/>
            </a:pPr>
            <a:r>
              <a:rPr lang="en-US" dirty="0">
                <a:solidFill>
                  <a:srgbClr val="000000"/>
                </a:solidFill>
                <a:latin typeface="Tahoma"/>
                <a:cs typeface="Tahoma"/>
              </a:rPr>
              <a:t>Methanogens – methane-producing anaerobes</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idx="4294967295"/>
          </p:nvPr>
        </p:nvSpPr>
        <p:spPr>
          <a:xfrm>
            <a:off x="457200" y="76200"/>
            <a:ext cx="8229600" cy="1143000"/>
          </a:xfrm>
        </p:spPr>
        <p:txBody>
          <a:bodyPr/>
          <a:lstStyle/>
          <a:p>
            <a:pPr eaLnBrk="1" hangingPunct="1"/>
            <a:r>
              <a:rPr lang="en-US" sz="4000" b="1" dirty="0">
                <a:solidFill>
                  <a:srgbClr val="000000"/>
                </a:solidFill>
                <a:latin typeface="Tahoma" charset="0"/>
              </a:rPr>
              <a:t>Take Home Message 12.17</a:t>
            </a:r>
            <a:endParaRPr lang="en-US" sz="4000" dirty="0">
              <a:solidFill>
                <a:srgbClr val="000000"/>
              </a:solidFill>
              <a:latin typeface="Tahoma" charset="0"/>
            </a:endParaRPr>
          </a:p>
        </p:txBody>
      </p:sp>
      <p:sp>
        <p:nvSpPr>
          <p:cNvPr id="257026" name="Content Placeholder 2"/>
          <p:cNvSpPr>
            <a:spLocks noGrp="1"/>
          </p:cNvSpPr>
          <p:nvPr>
            <p:ph idx="4294967295"/>
          </p:nvPr>
        </p:nvSpPr>
        <p:spPr>
          <a:xfrm>
            <a:off x="457200" y="1447800"/>
            <a:ext cx="8229600" cy="4876800"/>
          </a:xfrm>
        </p:spPr>
        <p:txBody>
          <a:bodyPr/>
          <a:lstStyle/>
          <a:p>
            <a:pPr eaLnBrk="1" hangingPunct="1">
              <a:buSzPct val="75000"/>
              <a:buFont typeface="Wingdings" charset="0"/>
              <a:buChar char="q"/>
            </a:pPr>
            <a:r>
              <a:rPr lang="en-US" dirty="0">
                <a:solidFill>
                  <a:srgbClr val="000000"/>
                </a:solidFill>
                <a:latin typeface="Tahoma" charset="0"/>
              </a:rPr>
              <a:t>Archaea, many of which are adapted to life in extreme environments, physically resemble bacteria but are more closely related to eukarya. </a:t>
            </a:r>
          </a:p>
          <a:p>
            <a:pPr lvl="8">
              <a:buSzPct val="75000"/>
              <a:buFont typeface="Wingdings" charset="0"/>
              <a:buChar char="q"/>
            </a:pPr>
            <a:endParaRPr lang="en-US" dirty="0">
              <a:solidFill>
                <a:srgbClr val="000000"/>
              </a:solidFill>
              <a:latin typeface="Tahoma" charset="0"/>
            </a:endParaRPr>
          </a:p>
          <a:p>
            <a:pPr eaLnBrk="1" hangingPunct="1">
              <a:buSzPct val="75000"/>
              <a:buFont typeface="Wingdings" charset="0"/>
              <a:buChar char="q"/>
            </a:pPr>
            <a:r>
              <a:rPr lang="en-US" dirty="0">
                <a:solidFill>
                  <a:srgbClr val="000000"/>
                </a:solidFill>
                <a:latin typeface="Tahoma" charset="0"/>
              </a:rPr>
              <a:t>Because they thrive in many habitats that humans have not yet studied well, including the deepest oceans, they may turn out to be more common than currently believed.</a:t>
            </a:r>
          </a:p>
          <a:p>
            <a:pPr eaLnBrk="1" hangingPunct="1">
              <a:buSzPct val="75000"/>
              <a:buFont typeface="Wingdings" charset="0"/>
              <a:buChar char="q"/>
            </a:pPr>
            <a:endParaRPr lang="en-US" dirty="0">
              <a:solidFill>
                <a:srgbClr val="000000"/>
              </a:solidFill>
              <a:latin typeface="Tahoma" charset="0"/>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le 3"/>
          <p:cNvSpPr>
            <a:spLocks noGrp="1"/>
          </p:cNvSpPr>
          <p:nvPr>
            <p:ph type="title"/>
          </p:nvPr>
        </p:nvSpPr>
        <p:spPr>
          <a:xfrm>
            <a:off x="457200" y="685800"/>
            <a:ext cx="4572000" cy="2209800"/>
          </a:xfrm>
        </p:spPr>
        <p:txBody>
          <a:bodyPr/>
          <a:lstStyle/>
          <a:p>
            <a:pPr algn="l" eaLnBrk="1" hangingPunct="1"/>
            <a:r>
              <a:rPr lang="en-US" sz="2600" b="1" dirty="0">
                <a:solidFill>
                  <a:srgbClr val="000000"/>
                </a:solidFill>
                <a:latin typeface="Tahoma" charset="0"/>
              </a:rPr>
              <a:t>12.18 The eukarya domain consists of four kingdoms: plants, animals, fungi, and protists.</a:t>
            </a:r>
            <a:endParaRPr lang="en-US" sz="2600" dirty="0">
              <a:solidFill>
                <a:srgbClr val="000000"/>
              </a:solidFill>
              <a:latin typeface="Tahoma" charset="0"/>
            </a:endParaRPr>
          </a:p>
        </p:txBody>
      </p:sp>
      <p:sp>
        <p:nvSpPr>
          <p:cNvPr id="2" name="Content Placeholder 1"/>
          <p:cNvSpPr>
            <a:spLocks noGrp="1"/>
          </p:cNvSpPr>
          <p:nvPr>
            <p:ph idx="1"/>
          </p:nvPr>
        </p:nvSpPr>
        <p:spPr>
          <a:xfrm>
            <a:off x="457200" y="3124200"/>
            <a:ext cx="3962400" cy="3001963"/>
          </a:xfrm>
        </p:spPr>
        <p:txBody>
          <a:bodyPr/>
          <a:lstStyle/>
          <a:p>
            <a:r>
              <a:rPr lang="en-US" sz="2800" dirty="0">
                <a:solidFill>
                  <a:srgbClr val="000000"/>
                </a:solidFill>
                <a:latin typeface="Tahoma"/>
                <a:cs typeface="Tahoma"/>
              </a:rPr>
              <a:t>Most named species are eukaryotes.</a:t>
            </a:r>
          </a:p>
          <a:p>
            <a:r>
              <a:rPr lang="en-US" sz="2800" dirty="0">
                <a:solidFill>
                  <a:srgbClr val="000000"/>
                </a:solidFill>
                <a:latin typeface="Tahoma"/>
                <a:cs typeface="Tahoma"/>
              </a:rPr>
              <a:t>Most eukaryotes are multicellular.</a:t>
            </a:r>
          </a:p>
          <a:p>
            <a:r>
              <a:rPr lang="en-US" sz="2800" dirty="0">
                <a:solidFill>
                  <a:srgbClr val="000000"/>
                </a:solidFill>
                <a:latin typeface="Tahoma"/>
                <a:cs typeface="Tahoma"/>
              </a:rPr>
              <a:t>Most are visible with the naked eye. </a:t>
            </a:r>
          </a:p>
        </p:txBody>
      </p:sp>
      <p:grpSp>
        <p:nvGrpSpPr>
          <p:cNvPr id="3" name="Group 2"/>
          <p:cNvGrpSpPr/>
          <p:nvPr/>
        </p:nvGrpSpPr>
        <p:grpSpPr>
          <a:xfrm>
            <a:off x="5572050" y="215900"/>
            <a:ext cx="3190950" cy="6425184"/>
            <a:chOff x="5572050" y="215900"/>
            <a:chExt cx="3190950" cy="6425184"/>
          </a:xfrm>
        </p:grpSpPr>
        <p:pic>
          <p:nvPicPr>
            <p:cNvPr id="5" name="Picture 4" descr="Four photos titled “The Eukarya” show a variety of organisms. The first photo shows a microscopic view of Slime mold which appears to be tiny yellow buds. The second photo shows Freesia—a flowering plant. The third photo shows mushrooms in dirt, and the fourth photo shows a Chacma baboon." title="A figure shows photos of eukaryotic organis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984" y="215900"/>
              <a:ext cx="3176016" cy="6425184"/>
            </a:xfrm>
            <a:prstGeom prst="rect">
              <a:avLst/>
            </a:prstGeom>
          </p:spPr>
        </p:pic>
        <p:sp>
          <p:nvSpPr>
            <p:cNvPr id="6" name="TextBox 13"/>
            <p:cNvSpPr txBox="1">
              <a:spLocks noChangeArrowheads="1"/>
            </p:cNvSpPr>
            <p:nvPr/>
          </p:nvSpPr>
          <p:spPr bwMode="auto">
            <a:xfrm>
              <a:off x="5572050" y="2069514"/>
              <a:ext cx="2657475" cy="246221"/>
            </a:xfrm>
            <a:prstGeom prst="rect">
              <a:avLst/>
            </a:prstGeom>
            <a:noFill/>
            <a:ln w="9525">
              <a:noFill/>
              <a:miter lim="800000"/>
              <a:headEnd/>
              <a:tailEnd/>
            </a:ln>
          </p:spPr>
          <p:txBody>
            <a:bodyPr wrap="square">
              <a:prstTxWarp prst="textNoShape">
                <a:avLst/>
              </a:prstTxWarp>
              <a:spAutoFit/>
            </a:bodyPr>
            <a:lstStyle/>
            <a:p>
              <a:r>
                <a:rPr lang="en-US" sz="1000" i="1" dirty="0"/>
                <a:t>Slime mold</a:t>
              </a:r>
              <a:endParaRPr lang="en-US" sz="1000" dirty="0"/>
            </a:p>
          </p:txBody>
        </p:sp>
        <p:sp>
          <p:nvSpPr>
            <p:cNvPr id="7" name="TextBox 13"/>
            <p:cNvSpPr txBox="1">
              <a:spLocks noChangeArrowheads="1"/>
            </p:cNvSpPr>
            <p:nvPr/>
          </p:nvSpPr>
          <p:spPr bwMode="auto">
            <a:xfrm>
              <a:off x="5572050" y="3975371"/>
              <a:ext cx="1355384" cy="246221"/>
            </a:xfrm>
            <a:prstGeom prst="rect">
              <a:avLst/>
            </a:prstGeom>
            <a:noFill/>
            <a:ln w="9525">
              <a:noFill/>
              <a:miter lim="800000"/>
              <a:headEnd/>
              <a:tailEnd/>
            </a:ln>
          </p:spPr>
          <p:txBody>
            <a:bodyPr wrap="square">
              <a:prstTxWarp prst="textNoShape">
                <a:avLst/>
              </a:prstTxWarp>
              <a:spAutoFit/>
            </a:bodyPr>
            <a:lstStyle/>
            <a:p>
              <a:r>
                <a:rPr lang="en-US" sz="1000" i="1" dirty="0"/>
                <a:t>Freesia</a:t>
              </a:r>
              <a:endParaRPr lang="en-US" sz="1000" dirty="0"/>
            </a:p>
          </p:txBody>
        </p:sp>
        <p:sp>
          <p:nvSpPr>
            <p:cNvPr id="8" name="TextBox 13"/>
            <p:cNvSpPr txBox="1">
              <a:spLocks noChangeArrowheads="1"/>
            </p:cNvSpPr>
            <p:nvPr/>
          </p:nvSpPr>
          <p:spPr bwMode="auto">
            <a:xfrm>
              <a:off x="6972889" y="3975371"/>
              <a:ext cx="1455823" cy="246221"/>
            </a:xfrm>
            <a:prstGeom prst="rect">
              <a:avLst/>
            </a:prstGeom>
            <a:noFill/>
            <a:ln w="9525">
              <a:noFill/>
              <a:miter lim="800000"/>
              <a:headEnd/>
              <a:tailEnd/>
            </a:ln>
          </p:spPr>
          <p:txBody>
            <a:bodyPr wrap="square">
              <a:prstTxWarp prst="textNoShape">
                <a:avLst/>
              </a:prstTxWarp>
              <a:spAutoFit/>
            </a:bodyPr>
            <a:lstStyle/>
            <a:p>
              <a:r>
                <a:rPr lang="en-US" sz="1000" i="1" dirty="0"/>
                <a:t>Mushrooms</a:t>
              </a:r>
              <a:endParaRPr lang="en-US" sz="1000" dirty="0"/>
            </a:p>
          </p:txBody>
        </p:sp>
        <p:sp>
          <p:nvSpPr>
            <p:cNvPr id="9" name="TextBox 13"/>
            <p:cNvSpPr txBox="1">
              <a:spLocks noChangeArrowheads="1"/>
            </p:cNvSpPr>
            <p:nvPr/>
          </p:nvSpPr>
          <p:spPr bwMode="auto">
            <a:xfrm>
              <a:off x="5572050" y="5931670"/>
              <a:ext cx="1355384" cy="246221"/>
            </a:xfrm>
            <a:prstGeom prst="rect">
              <a:avLst/>
            </a:prstGeom>
            <a:noFill/>
            <a:ln w="9525">
              <a:noFill/>
              <a:miter lim="800000"/>
              <a:headEnd/>
              <a:tailEnd/>
            </a:ln>
          </p:spPr>
          <p:txBody>
            <a:bodyPr wrap="square">
              <a:prstTxWarp prst="textNoShape">
                <a:avLst/>
              </a:prstTxWarp>
              <a:spAutoFit/>
            </a:bodyPr>
            <a:lstStyle/>
            <a:p>
              <a:r>
                <a:rPr lang="en-US" sz="1000" i="1" dirty="0"/>
                <a:t>Chacma baboon</a:t>
              </a:r>
              <a:endParaRPr lang="en-US" sz="1000" dirty="0"/>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a:xfrm>
            <a:off x="457200" y="274638"/>
            <a:ext cx="8229600" cy="563562"/>
          </a:xfrm>
        </p:spPr>
        <p:txBody>
          <a:bodyPr/>
          <a:lstStyle/>
          <a:p>
            <a:pPr eaLnBrk="1" hangingPunct="1"/>
            <a:r>
              <a:rPr lang="en-US" sz="2800" b="1" dirty="0">
                <a:solidFill>
                  <a:srgbClr val="000000"/>
                </a:solidFill>
                <a:latin typeface="Tahoma" charset="0"/>
              </a:rPr>
              <a:t>12.5 How do we name species? </a:t>
            </a:r>
            <a:endParaRPr lang="en-US" sz="2800" dirty="0">
              <a:solidFill>
                <a:srgbClr val="000000"/>
              </a:solidFill>
              <a:latin typeface="Tahoma" charset="0"/>
            </a:endParaRPr>
          </a:p>
        </p:txBody>
      </p:sp>
      <p:sp>
        <p:nvSpPr>
          <p:cNvPr id="2" name="Content Placeholder 1"/>
          <p:cNvSpPr>
            <a:spLocks noGrp="1"/>
          </p:cNvSpPr>
          <p:nvPr>
            <p:ph idx="1"/>
          </p:nvPr>
        </p:nvSpPr>
        <p:spPr>
          <a:xfrm>
            <a:off x="457200" y="1219200"/>
            <a:ext cx="8229600" cy="5029200"/>
          </a:xfrm>
        </p:spPr>
        <p:txBody>
          <a:bodyPr/>
          <a:lstStyle/>
          <a:p>
            <a:r>
              <a:rPr lang="en-US" dirty="0">
                <a:solidFill>
                  <a:srgbClr val="000000"/>
                </a:solidFill>
                <a:latin typeface="Tahoma"/>
                <a:cs typeface="Tahoma"/>
              </a:rPr>
              <a:t>Organizational system required</a:t>
            </a:r>
          </a:p>
          <a:p>
            <a:r>
              <a:rPr lang="en-US" dirty="0">
                <a:solidFill>
                  <a:srgbClr val="000000"/>
                </a:solidFill>
                <a:latin typeface="Tahoma"/>
                <a:cs typeface="Tahoma"/>
              </a:rPr>
              <a:t>Carolus Linnaeus, mid-1700s</a:t>
            </a:r>
          </a:p>
          <a:p>
            <a:r>
              <a:rPr lang="en-US" dirty="0">
                <a:solidFill>
                  <a:srgbClr val="000000"/>
                </a:solidFill>
                <a:latin typeface="Tahoma"/>
                <a:cs typeface="Tahoma"/>
              </a:rPr>
              <a:t>Two parts to the scientific name for a species:</a:t>
            </a:r>
          </a:p>
          <a:p>
            <a:pPr lvl="1"/>
            <a:r>
              <a:rPr lang="en-US" b="1" dirty="0">
                <a:solidFill>
                  <a:srgbClr val="000000"/>
                </a:solidFill>
                <a:latin typeface="Tahoma"/>
                <a:cs typeface="Tahoma"/>
              </a:rPr>
              <a:t>Genus </a:t>
            </a:r>
            <a:r>
              <a:rPr lang="en-US" i="1" dirty="0">
                <a:solidFill>
                  <a:srgbClr val="000000"/>
                </a:solidFill>
                <a:latin typeface="Tahoma"/>
                <a:cs typeface="Tahoma"/>
              </a:rPr>
              <a:t>(Homo ______)</a:t>
            </a:r>
            <a:endParaRPr lang="en-US" b="1" dirty="0">
              <a:solidFill>
                <a:srgbClr val="000000"/>
              </a:solidFill>
              <a:latin typeface="Tahoma"/>
              <a:cs typeface="Tahoma"/>
            </a:endParaRPr>
          </a:p>
          <a:p>
            <a:pPr lvl="1"/>
            <a:r>
              <a:rPr lang="en-US" b="1" dirty="0">
                <a:solidFill>
                  <a:srgbClr val="000000"/>
                </a:solidFill>
                <a:latin typeface="Tahoma"/>
                <a:cs typeface="Tahoma"/>
              </a:rPr>
              <a:t>Specific epithet </a:t>
            </a:r>
            <a:r>
              <a:rPr lang="en-US" i="1" dirty="0">
                <a:solidFill>
                  <a:srgbClr val="000000"/>
                </a:solidFill>
                <a:latin typeface="Tahoma"/>
                <a:cs typeface="Tahoma"/>
              </a:rPr>
              <a:t>(______ sapiens)</a:t>
            </a:r>
          </a:p>
          <a:p>
            <a:pPr lvl="2"/>
            <a:r>
              <a:rPr lang="en-US" sz="2800" i="1" dirty="0">
                <a:solidFill>
                  <a:srgbClr val="000000"/>
                </a:solidFill>
                <a:latin typeface="Tahoma"/>
                <a:cs typeface="Tahoma"/>
              </a:rPr>
              <a:t>“Homo sapiens”</a:t>
            </a:r>
          </a:p>
          <a:p>
            <a:pPr lvl="1"/>
            <a:r>
              <a:rPr lang="en-US" dirty="0">
                <a:solidFill>
                  <a:srgbClr val="000000"/>
                </a:solidFill>
                <a:latin typeface="Tahoma"/>
                <a:cs typeface="Tahoma"/>
              </a:rPr>
              <a:t>Capitalization and italics are important elements of the Linnaean system.</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1143000"/>
          </a:xfrm>
        </p:spPr>
        <p:txBody>
          <a:bodyPr/>
          <a:lstStyle/>
          <a:p>
            <a:pPr algn="l"/>
            <a:r>
              <a:rPr lang="en-US" sz="3200" dirty="0">
                <a:latin typeface="Tahoma"/>
                <a:cs typeface="Tahoma"/>
              </a:rPr>
              <a:t>Name that zebra!</a:t>
            </a:r>
          </a:p>
        </p:txBody>
      </p:sp>
      <p:sp>
        <p:nvSpPr>
          <p:cNvPr id="3" name="Content Placeholder 2"/>
          <p:cNvSpPr>
            <a:spLocks noGrp="1"/>
          </p:cNvSpPr>
          <p:nvPr>
            <p:ph idx="1"/>
          </p:nvPr>
        </p:nvSpPr>
        <p:spPr>
          <a:xfrm>
            <a:off x="457200" y="1905000"/>
            <a:ext cx="3200400" cy="4525963"/>
          </a:xfrm>
        </p:spPr>
        <p:txBody>
          <a:bodyPr/>
          <a:lstStyle/>
          <a:p>
            <a:r>
              <a:rPr lang="en-US" sz="2800" dirty="0">
                <a:latin typeface="Tahoma"/>
                <a:cs typeface="Tahoma"/>
              </a:rPr>
              <a:t>Linnaean system is hierarchical.</a:t>
            </a:r>
          </a:p>
          <a:p>
            <a:r>
              <a:rPr lang="en-US" sz="2800" dirty="0">
                <a:latin typeface="Tahoma"/>
                <a:cs typeface="Tahoma"/>
              </a:rPr>
              <a:t>Highest order is </a:t>
            </a:r>
            <a:r>
              <a:rPr lang="en-US" sz="2800" b="1" dirty="0">
                <a:latin typeface="Tahoma"/>
                <a:cs typeface="Tahoma"/>
              </a:rPr>
              <a:t>domain:</a:t>
            </a:r>
          </a:p>
          <a:p>
            <a:pPr lvl="1"/>
            <a:r>
              <a:rPr lang="en-US" b="1" dirty="0">
                <a:latin typeface="Tahoma"/>
                <a:cs typeface="Tahoma"/>
              </a:rPr>
              <a:t>bacteria</a:t>
            </a:r>
          </a:p>
          <a:p>
            <a:pPr lvl="1"/>
            <a:r>
              <a:rPr lang="en-US" b="1" dirty="0">
                <a:latin typeface="Tahoma"/>
                <a:cs typeface="Tahoma"/>
              </a:rPr>
              <a:t>archaea</a:t>
            </a:r>
          </a:p>
          <a:p>
            <a:pPr lvl="1"/>
            <a:r>
              <a:rPr lang="en-US" b="1" dirty="0">
                <a:latin typeface="Tahoma"/>
                <a:cs typeface="Tahoma"/>
              </a:rPr>
              <a:t>eukarya</a:t>
            </a:r>
            <a:endParaRPr lang="en-US" dirty="0">
              <a:latin typeface="Tahoma"/>
              <a:cs typeface="Tahoma"/>
            </a:endParaRPr>
          </a:p>
        </p:txBody>
      </p:sp>
      <p:grpSp>
        <p:nvGrpSpPr>
          <p:cNvPr id="4" name="Group 3"/>
          <p:cNvGrpSpPr/>
          <p:nvPr/>
        </p:nvGrpSpPr>
        <p:grpSpPr>
          <a:xfrm>
            <a:off x="5163558" y="228600"/>
            <a:ext cx="3294642" cy="6425184"/>
            <a:chOff x="2912610" y="215900"/>
            <a:chExt cx="3294642" cy="6425184"/>
          </a:xfrm>
        </p:grpSpPr>
        <p:pic>
          <p:nvPicPr>
            <p:cNvPr id="5" name="Picture 4" descr="The chart titled “The Organization of Life” illustrates a hierarchical system. A text below reads “Each species on earth, like Equus quagga, is given a scientific name and is categorized according to hierarchical groups.” The first segment labeled “DOMAIN” shows three blocks to represent the three main domains: Bacteria, Archaea, and Eukarya. The zebra belongs to the Eukarya domain. The next segment labeled “KINGDOM” shows four blocks to represent Protista, Plantae, Fungi, and Animalia. The zebra belongs to the Animalia Kingdom. The third segment labeled “PHYLUM” shows 36 blocks, with the zebra belonging to the Chordata. The fourth segment is “Class,” of which there are 11 blocks. The zebra belongs to the Mammalia class. The fifth segment labeled “Order” has 26 blocks. The zebra is of the Perissodactyla Order. The sixth segment labeled “Family” shows three blocks, of which the zebra is a member of the Equidae family. The seventh segment is labeled “Genus” and the zebra is Equus. The eighth segment labeled “SPECIES” shows seven blocks. The zebra belongs to the species called “Equus quagga.” " title="A diagram illustrates the organization of the life of a zebr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700" y="215900"/>
              <a:ext cx="3273552" cy="6425184"/>
            </a:xfrm>
            <a:prstGeom prst="rect">
              <a:avLst/>
            </a:prstGeom>
          </p:spPr>
        </p:pic>
        <p:sp>
          <p:nvSpPr>
            <p:cNvPr id="7" name="Rectangle 4"/>
            <p:cNvSpPr>
              <a:spLocks noChangeArrowheads="1"/>
            </p:cNvSpPr>
            <p:nvPr/>
          </p:nvSpPr>
          <p:spPr bwMode="auto">
            <a:xfrm>
              <a:off x="4736307" y="905853"/>
              <a:ext cx="652699" cy="230832"/>
            </a:xfrm>
            <a:prstGeom prst="rect">
              <a:avLst/>
            </a:prstGeom>
            <a:noFill/>
            <a:ln w="9525">
              <a:noFill/>
              <a:miter lim="800000"/>
              <a:headEnd/>
              <a:tailEnd/>
            </a:ln>
          </p:spPr>
          <p:txBody>
            <a:bodyPr wrap="none">
              <a:prstTxWarp prst="textNoShape">
                <a:avLst/>
              </a:prstTxWarp>
              <a:spAutoFit/>
            </a:bodyPr>
            <a:lstStyle/>
            <a:p>
              <a:pPr algn="ctr"/>
              <a:r>
                <a:rPr lang="en-US" sz="900" b="1" dirty="0">
                  <a:solidFill>
                    <a:srgbClr val="2D82C4"/>
                  </a:solidFill>
                </a:rPr>
                <a:t>DOMAIN</a:t>
              </a:r>
            </a:p>
          </p:txBody>
        </p:sp>
        <p:sp>
          <p:nvSpPr>
            <p:cNvPr id="8" name="Rectangle 5"/>
            <p:cNvSpPr>
              <a:spLocks noChangeArrowheads="1"/>
            </p:cNvSpPr>
            <p:nvPr/>
          </p:nvSpPr>
          <p:spPr bwMode="auto">
            <a:xfrm>
              <a:off x="4691420" y="1550858"/>
              <a:ext cx="742473" cy="230832"/>
            </a:xfrm>
            <a:prstGeom prst="rect">
              <a:avLst/>
            </a:prstGeom>
            <a:noFill/>
            <a:ln w="9525">
              <a:noFill/>
              <a:miter lim="800000"/>
              <a:headEnd/>
              <a:tailEnd/>
            </a:ln>
          </p:spPr>
          <p:txBody>
            <a:bodyPr wrap="none">
              <a:prstTxWarp prst="textNoShape">
                <a:avLst/>
              </a:prstTxWarp>
              <a:spAutoFit/>
            </a:bodyPr>
            <a:lstStyle/>
            <a:p>
              <a:pPr algn="ctr"/>
              <a:r>
                <a:rPr lang="en-US" sz="900" b="1" dirty="0">
                  <a:solidFill>
                    <a:srgbClr val="2D82C4"/>
                  </a:solidFill>
                </a:rPr>
                <a:t>KINGDOM</a:t>
              </a:r>
            </a:p>
          </p:txBody>
        </p:sp>
        <p:sp>
          <p:nvSpPr>
            <p:cNvPr id="9" name="Rectangle 6"/>
            <p:cNvSpPr>
              <a:spLocks noChangeArrowheads="1"/>
            </p:cNvSpPr>
            <p:nvPr/>
          </p:nvSpPr>
          <p:spPr bwMode="auto">
            <a:xfrm>
              <a:off x="4716240" y="2216403"/>
              <a:ext cx="692832" cy="230832"/>
            </a:xfrm>
            <a:prstGeom prst="rect">
              <a:avLst/>
            </a:prstGeom>
            <a:noFill/>
            <a:ln w="9525">
              <a:noFill/>
              <a:miter lim="800000"/>
              <a:headEnd/>
              <a:tailEnd/>
            </a:ln>
          </p:spPr>
          <p:txBody>
            <a:bodyPr wrap="square">
              <a:prstTxWarp prst="textNoShape">
                <a:avLst/>
              </a:prstTxWarp>
              <a:spAutoFit/>
            </a:bodyPr>
            <a:lstStyle/>
            <a:p>
              <a:pPr algn="ctr"/>
              <a:r>
                <a:rPr lang="en-US" sz="900" b="1" dirty="0">
                  <a:solidFill>
                    <a:srgbClr val="2D82C4"/>
                  </a:solidFill>
                </a:rPr>
                <a:t>PHYLUM</a:t>
              </a:r>
            </a:p>
          </p:txBody>
        </p:sp>
        <p:sp>
          <p:nvSpPr>
            <p:cNvPr id="10" name="Rectangle 7"/>
            <p:cNvSpPr>
              <a:spLocks noChangeArrowheads="1"/>
            </p:cNvSpPr>
            <p:nvPr/>
          </p:nvSpPr>
          <p:spPr bwMode="auto">
            <a:xfrm>
              <a:off x="4740276" y="2862684"/>
              <a:ext cx="644761" cy="230832"/>
            </a:xfrm>
            <a:prstGeom prst="rect">
              <a:avLst/>
            </a:prstGeom>
            <a:noFill/>
            <a:ln w="9525">
              <a:noFill/>
              <a:miter lim="800000"/>
              <a:headEnd/>
              <a:tailEnd/>
            </a:ln>
          </p:spPr>
          <p:txBody>
            <a:bodyPr wrap="square">
              <a:prstTxWarp prst="textNoShape">
                <a:avLst/>
              </a:prstTxWarp>
              <a:spAutoFit/>
            </a:bodyPr>
            <a:lstStyle/>
            <a:p>
              <a:pPr algn="ctr"/>
              <a:r>
                <a:rPr lang="en-US" sz="900" b="1" dirty="0">
                  <a:solidFill>
                    <a:srgbClr val="2D82C4"/>
                  </a:solidFill>
                </a:rPr>
                <a:t>CLASS</a:t>
              </a:r>
            </a:p>
          </p:txBody>
        </p:sp>
        <p:sp>
          <p:nvSpPr>
            <p:cNvPr id="11" name="Rectangle 8"/>
            <p:cNvSpPr>
              <a:spLocks noChangeArrowheads="1"/>
            </p:cNvSpPr>
            <p:nvPr/>
          </p:nvSpPr>
          <p:spPr bwMode="auto">
            <a:xfrm>
              <a:off x="4733865" y="3519410"/>
              <a:ext cx="657582" cy="230832"/>
            </a:xfrm>
            <a:prstGeom prst="rect">
              <a:avLst/>
            </a:prstGeom>
            <a:noFill/>
            <a:ln w="9525">
              <a:noFill/>
              <a:miter lim="800000"/>
              <a:headEnd/>
              <a:tailEnd/>
            </a:ln>
          </p:spPr>
          <p:txBody>
            <a:bodyPr wrap="square">
              <a:prstTxWarp prst="textNoShape">
                <a:avLst/>
              </a:prstTxWarp>
              <a:spAutoFit/>
            </a:bodyPr>
            <a:lstStyle/>
            <a:p>
              <a:pPr algn="ctr"/>
              <a:r>
                <a:rPr lang="en-US" sz="900" b="1" dirty="0">
                  <a:solidFill>
                    <a:srgbClr val="2D82C4"/>
                  </a:solidFill>
                </a:rPr>
                <a:t>ORDER</a:t>
              </a:r>
            </a:p>
          </p:txBody>
        </p:sp>
        <p:sp>
          <p:nvSpPr>
            <p:cNvPr id="12" name="Rectangle 9"/>
            <p:cNvSpPr>
              <a:spLocks noChangeArrowheads="1"/>
            </p:cNvSpPr>
            <p:nvPr/>
          </p:nvSpPr>
          <p:spPr bwMode="auto">
            <a:xfrm>
              <a:off x="4735443" y="4177138"/>
              <a:ext cx="654426" cy="230832"/>
            </a:xfrm>
            <a:prstGeom prst="rect">
              <a:avLst/>
            </a:prstGeom>
            <a:noFill/>
            <a:ln w="9525">
              <a:noFill/>
              <a:miter lim="800000"/>
              <a:headEnd/>
              <a:tailEnd/>
            </a:ln>
          </p:spPr>
          <p:txBody>
            <a:bodyPr wrap="square">
              <a:prstTxWarp prst="textNoShape">
                <a:avLst/>
              </a:prstTxWarp>
              <a:spAutoFit/>
            </a:bodyPr>
            <a:lstStyle/>
            <a:p>
              <a:pPr algn="ctr"/>
              <a:r>
                <a:rPr lang="en-US" sz="900" b="1" dirty="0">
                  <a:solidFill>
                    <a:srgbClr val="2D82C4"/>
                  </a:solidFill>
                </a:rPr>
                <a:t>FAMILY</a:t>
              </a:r>
            </a:p>
          </p:txBody>
        </p:sp>
        <p:sp>
          <p:nvSpPr>
            <p:cNvPr id="13" name="Rectangle 10"/>
            <p:cNvSpPr>
              <a:spLocks noChangeArrowheads="1"/>
            </p:cNvSpPr>
            <p:nvPr/>
          </p:nvSpPr>
          <p:spPr bwMode="auto">
            <a:xfrm>
              <a:off x="4735457" y="4819911"/>
              <a:ext cx="654398" cy="230832"/>
            </a:xfrm>
            <a:prstGeom prst="rect">
              <a:avLst/>
            </a:prstGeom>
            <a:noFill/>
            <a:ln w="9525">
              <a:noFill/>
              <a:miter lim="800000"/>
              <a:headEnd/>
              <a:tailEnd/>
            </a:ln>
          </p:spPr>
          <p:txBody>
            <a:bodyPr wrap="square">
              <a:prstTxWarp prst="textNoShape">
                <a:avLst/>
              </a:prstTxWarp>
              <a:spAutoFit/>
            </a:bodyPr>
            <a:lstStyle/>
            <a:p>
              <a:pPr algn="ctr"/>
              <a:r>
                <a:rPr lang="en-US" sz="900" b="1" dirty="0">
                  <a:solidFill>
                    <a:srgbClr val="2D82C4"/>
                  </a:solidFill>
                </a:rPr>
                <a:t>GENUS</a:t>
              </a:r>
            </a:p>
          </p:txBody>
        </p:sp>
        <p:sp>
          <p:nvSpPr>
            <p:cNvPr id="14" name="Rectangle 11"/>
            <p:cNvSpPr>
              <a:spLocks noChangeArrowheads="1"/>
            </p:cNvSpPr>
            <p:nvPr/>
          </p:nvSpPr>
          <p:spPr bwMode="auto">
            <a:xfrm>
              <a:off x="4674886" y="5486792"/>
              <a:ext cx="775541" cy="230832"/>
            </a:xfrm>
            <a:prstGeom prst="rect">
              <a:avLst/>
            </a:prstGeom>
            <a:noFill/>
            <a:ln w="9525">
              <a:noFill/>
              <a:miter lim="800000"/>
              <a:headEnd/>
              <a:tailEnd/>
            </a:ln>
          </p:spPr>
          <p:txBody>
            <a:bodyPr wrap="square">
              <a:prstTxWarp prst="textNoShape">
                <a:avLst/>
              </a:prstTxWarp>
              <a:spAutoFit/>
            </a:bodyPr>
            <a:lstStyle/>
            <a:p>
              <a:pPr algn="ctr"/>
              <a:r>
                <a:rPr lang="en-US" sz="900" b="1" dirty="0">
                  <a:solidFill>
                    <a:srgbClr val="2D82C4"/>
                  </a:solidFill>
                </a:rPr>
                <a:t>SPECIES</a:t>
              </a:r>
            </a:p>
          </p:txBody>
        </p:sp>
        <p:sp>
          <p:nvSpPr>
            <p:cNvPr id="15" name="Rectangle 13"/>
            <p:cNvSpPr>
              <a:spLocks noChangeArrowheads="1"/>
            </p:cNvSpPr>
            <p:nvPr/>
          </p:nvSpPr>
          <p:spPr bwMode="auto">
            <a:xfrm>
              <a:off x="4174982" y="1060282"/>
              <a:ext cx="608065" cy="230832"/>
            </a:xfrm>
            <a:prstGeom prst="rect">
              <a:avLst/>
            </a:prstGeom>
            <a:noFill/>
            <a:ln w="9525">
              <a:noFill/>
              <a:miter lim="800000"/>
              <a:headEnd/>
              <a:tailEnd/>
            </a:ln>
          </p:spPr>
          <p:txBody>
            <a:bodyPr wrap="none">
              <a:prstTxWarp prst="textNoShape">
                <a:avLst/>
              </a:prstTxWarp>
              <a:spAutoFit/>
            </a:bodyPr>
            <a:lstStyle/>
            <a:p>
              <a:pPr algn="ctr"/>
              <a:r>
                <a:rPr lang="en-US" sz="900" dirty="0">
                  <a:solidFill>
                    <a:schemeClr val="bg1">
                      <a:lumMod val="75000"/>
                    </a:schemeClr>
                  </a:solidFill>
                </a:rPr>
                <a:t>Bacteria</a:t>
              </a:r>
            </a:p>
          </p:txBody>
        </p:sp>
        <p:sp>
          <p:nvSpPr>
            <p:cNvPr id="16" name="Rectangle 14"/>
            <p:cNvSpPr>
              <a:spLocks noChangeArrowheads="1"/>
            </p:cNvSpPr>
            <p:nvPr/>
          </p:nvSpPr>
          <p:spPr bwMode="auto">
            <a:xfrm>
              <a:off x="4744664" y="1060282"/>
              <a:ext cx="614546" cy="230832"/>
            </a:xfrm>
            <a:prstGeom prst="rect">
              <a:avLst/>
            </a:prstGeom>
            <a:noFill/>
            <a:ln w="9525">
              <a:noFill/>
              <a:miter lim="800000"/>
              <a:headEnd/>
              <a:tailEnd/>
            </a:ln>
          </p:spPr>
          <p:txBody>
            <a:bodyPr wrap="none">
              <a:prstTxWarp prst="textNoShape">
                <a:avLst/>
              </a:prstTxWarp>
              <a:spAutoFit/>
            </a:bodyPr>
            <a:lstStyle/>
            <a:p>
              <a:pPr algn="ctr"/>
              <a:r>
                <a:rPr lang="en-US" sz="900" dirty="0">
                  <a:solidFill>
                    <a:schemeClr val="bg1">
                      <a:lumMod val="75000"/>
                    </a:schemeClr>
                  </a:solidFill>
                </a:rPr>
                <a:t>Archaea</a:t>
              </a:r>
            </a:p>
          </p:txBody>
        </p:sp>
        <p:sp>
          <p:nvSpPr>
            <p:cNvPr id="17" name="Rectangle 15"/>
            <p:cNvSpPr>
              <a:spLocks noChangeArrowheads="1"/>
            </p:cNvSpPr>
            <p:nvPr/>
          </p:nvSpPr>
          <p:spPr bwMode="auto">
            <a:xfrm>
              <a:off x="5321621" y="1060282"/>
              <a:ext cx="657031" cy="230832"/>
            </a:xfrm>
            <a:prstGeom prst="rect">
              <a:avLst/>
            </a:prstGeom>
            <a:noFill/>
            <a:ln w="9525">
              <a:noFill/>
              <a:miter lim="800000"/>
              <a:headEnd/>
              <a:tailEnd/>
            </a:ln>
          </p:spPr>
          <p:txBody>
            <a:bodyPr wrap="square">
              <a:prstTxWarp prst="textNoShape">
                <a:avLst/>
              </a:prstTxWarp>
              <a:spAutoFit/>
            </a:bodyPr>
            <a:lstStyle/>
            <a:p>
              <a:pPr algn="ctr"/>
              <a:r>
                <a:rPr lang="en-US" sz="900" dirty="0"/>
                <a:t>Eukarya</a:t>
              </a:r>
            </a:p>
          </p:txBody>
        </p:sp>
        <p:sp>
          <p:nvSpPr>
            <p:cNvPr id="18" name="Rectangle 17"/>
            <p:cNvSpPr>
              <a:spLocks noChangeArrowheads="1"/>
            </p:cNvSpPr>
            <p:nvPr/>
          </p:nvSpPr>
          <p:spPr bwMode="auto">
            <a:xfrm>
              <a:off x="4116436" y="1715459"/>
              <a:ext cx="532467" cy="215444"/>
            </a:xfrm>
            <a:prstGeom prst="rect">
              <a:avLst/>
            </a:prstGeom>
            <a:noFill/>
            <a:ln w="9525">
              <a:noFill/>
              <a:miter lim="800000"/>
              <a:headEnd/>
              <a:tailEnd/>
            </a:ln>
          </p:spPr>
          <p:txBody>
            <a:bodyPr wrap="none">
              <a:prstTxWarp prst="textNoShape">
                <a:avLst/>
              </a:prstTxWarp>
              <a:spAutoFit/>
            </a:bodyPr>
            <a:lstStyle/>
            <a:p>
              <a:r>
                <a:rPr lang="en-US" sz="800" dirty="0">
                  <a:solidFill>
                    <a:srgbClr val="BFBFBF"/>
                  </a:solidFill>
                </a:rPr>
                <a:t>Protista</a:t>
              </a:r>
            </a:p>
          </p:txBody>
        </p:sp>
        <p:sp>
          <p:nvSpPr>
            <p:cNvPr id="19" name="Rectangle 18"/>
            <p:cNvSpPr>
              <a:spLocks noChangeArrowheads="1"/>
            </p:cNvSpPr>
            <p:nvPr/>
          </p:nvSpPr>
          <p:spPr bwMode="auto">
            <a:xfrm>
              <a:off x="4569043" y="1715459"/>
              <a:ext cx="543739" cy="215444"/>
            </a:xfrm>
            <a:prstGeom prst="rect">
              <a:avLst/>
            </a:prstGeom>
            <a:noFill/>
            <a:ln w="9525">
              <a:noFill/>
              <a:miter lim="800000"/>
              <a:headEnd/>
              <a:tailEnd/>
            </a:ln>
          </p:spPr>
          <p:txBody>
            <a:bodyPr wrap="none">
              <a:prstTxWarp prst="textNoShape">
                <a:avLst/>
              </a:prstTxWarp>
              <a:spAutoFit/>
            </a:bodyPr>
            <a:lstStyle/>
            <a:p>
              <a:r>
                <a:rPr lang="en-US" sz="800" dirty="0">
                  <a:solidFill>
                    <a:srgbClr val="BFBFBF"/>
                  </a:solidFill>
                </a:rPr>
                <a:t>Plantae</a:t>
              </a:r>
            </a:p>
          </p:txBody>
        </p:sp>
        <p:sp>
          <p:nvSpPr>
            <p:cNvPr id="20" name="Rectangle 19"/>
            <p:cNvSpPr>
              <a:spLocks noChangeArrowheads="1"/>
            </p:cNvSpPr>
            <p:nvPr/>
          </p:nvSpPr>
          <p:spPr bwMode="auto">
            <a:xfrm>
              <a:off x="5055069" y="1715459"/>
              <a:ext cx="441297" cy="215444"/>
            </a:xfrm>
            <a:prstGeom prst="rect">
              <a:avLst/>
            </a:prstGeom>
            <a:noFill/>
            <a:ln w="9525">
              <a:noFill/>
              <a:miter lim="800000"/>
              <a:headEnd/>
              <a:tailEnd/>
            </a:ln>
          </p:spPr>
          <p:txBody>
            <a:bodyPr wrap="none">
              <a:prstTxWarp prst="textNoShape">
                <a:avLst/>
              </a:prstTxWarp>
              <a:spAutoFit/>
            </a:bodyPr>
            <a:lstStyle/>
            <a:p>
              <a:r>
                <a:rPr lang="en-US" sz="800" dirty="0">
                  <a:solidFill>
                    <a:srgbClr val="BFBFBF"/>
                  </a:solidFill>
                </a:rPr>
                <a:t>Fungi</a:t>
              </a:r>
            </a:p>
          </p:txBody>
        </p:sp>
        <p:sp>
          <p:nvSpPr>
            <p:cNvPr id="21" name="Rectangle 20"/>
            <p:cNvSpPr>
              <a:spLocks noChangeArrowheads="1"/>
            </p:cNvSpPr>
            <p:nvPr/>
          </p:nvSpPr>
          <p:spPr bwMode="auto">
            <a:xfrm>
              <a:off x="5435735" y="1715459"/>
              <a:ext cx="619117" cy="215444"/>
            </a:xfrm>
            <a:prstGeom prst="rect">
              <a:avLst/>
            </a:prstGeom>
            <a:noFill/>
            <a:ln w="9525">
              <a:noFill/>
              <a:miter lim="800000"/>
              <a:headEnd/>
              <a:tailEnd/>
            </a:ln>
          </p:spPr>
          <p:txBody>
            <a:bodyPr wrap="square">
              <a:prstTxWarp prst="textNoShape">
                <a:avLst/>
              </a:prstTxWarp>
              <a:spAutoFit/>
            </a:bodyPr>
            <a:lstStyle/>
            <a:p>
              <a:r>
                <a:rPr lang="en-US" sz="800" dirty="0"/>
                <a:t>Animalia</a:t>
              </a:r>
            </a:p>
          </p:txBody>
        </p:sp>
        <p:sp>
          <p:nvSpPr>
            <p:cNvPr id="22" name="Rectangle 21"/>
            <p:cNvSpPr>
              <a:spLocks noChangeArrowheads="1"/>
            </p:cNvSpPr>
            <p:nvPr/>
          </p:nvSpPr>
          <p:spPr bwMode="auto">
            <a:xfrm>
              <a:off x="4683252" y="2372481"/>
              <a:ext cx="802084" cy="230832"/>
            </a:xfrm>
            <a:prstGeom prst="rect">
              <a:avLst/>
            </a:prstGeom>
            <a:noFill/>
            <a:ln w="9525">
              <a:noFill/>
              <a:miter lim="800000"/>
              <a:headEnd/>
              <a:tailEnd/>
            </a:ln>
          </p:spPr>
          <p:txBody>
            <a:bodyPr wrap="square">
              <a:prstTxWarp prst="textNoShape">
                <a:avLst/>
              </a:prstTxWarp>
              <a:spAutoFit/>
            </a:bodyPr>
            <a:lstStyle/>
            <a:p>
              <a:pPr algn="ctr"/>
              <a:r>
                <a:rPr lang="en-US" sz="900" dirty="0"/>
                <a:t>Chordata</a:t>
              </a:r>
            </a:p>
          </p:txBody>
        </p:sp>
        <p:sp>
          <p:nvSpPr>
            <p:cNvPr id="23" name="Rectangle 22"/>
            <p:cNvSpPr>
              <a:spLocks noChangeArrowheads="1"/>
            </p:cNvSpPr>
            <p:nvPr/>
          </p:nvSpPr>
          <p:spPr bwMode="auto">
            <a:xfrm>
              <a:off x="4607052" y="3033068"/>
              <a:ext cx="854555" cy="230832"/>
            </a:xfrm>
            <a:prstGeom prst="rect">
              <a:avLst/>
            </a:prstGeom>
            <a:noFill/>
            <a:ln w="9525">
              <a:noFill/>
              <a:miter lim="800000"/>
              <a:headEnd/>
              <a:tailEnd/>
            </a:ln>
          </p:spPr>
          <p:txBody>
            <a:bodyPr wrap="square">
              <a:prstTxWarp prst="textNoShape">
                <a:avLst/>
              </a:prstTxWarp>
              <a:spAutoFit/>
            </a:bodyPr>
            <a:lstStyle/>
            <a:p>
              <a:pPr algn="ctr"/>
              <a:r>
                <a:rPr lang="en-US" sz="900" dirty="0"/>
                <a:t>Mammalia</a:t>
              </a:r>
            </a:p>
          </p:txBody>
        </p:sp>
        <p:sp>
          <p:nvSpPr>
            <p:cNvPr id="24" name="Rectangle 23"/>
            <p:cNvSpPr>
              <a:spLocks noChangeArrowheads="1"/>
            </p:cNvSpPr>
            <p:nvPr/>
          </p:nvSpPr>
          <p:spPr bwMode="auto">
            <a:xfrm>
              <a:off x="4574231" y="3665963"/>
              <a:ext cx="976850" cy="230832"/>
            </a:xfrm>
            <a:prstGeom prst="rect">
              <a:avLst/>
            </a:prstGeom>
            <a:noFill/>
            <a:ln w="9525">
              <a:noFill/>
              <a:miter lim="800000"/>
              <a:headEnd/>
              <a:tailEnd/>
            </a:ln>
          </p:spPr>
          <p:txBody>
            <a:bodyPr wrap="square">
              <a:prstTxWarp prst="textNoShape">
                <a:avLst/>
              </a:prstTxWarp>
              <a:spAutoFit/>
            </a:bodyPr>
            <a:lstStyle/>
            <a:p>
              <a:pPr algn="ctr"/>
              <a:r>
                <a:rPr lang="en-US" sz="900" dirty="0"/>
                <a:t>Perissodactyla</a:t>
              </a:r>
            </a:p>
          </p:txBody>
        </p:sp>
        <p:sp>
          <p:nvSpPr>
            <p:cNvPr id="25" name="Rectangle 24"/>
            <p:cNvSpPr>
              <a:spLocks noChangeArrowheads="1"/>
            </p:cNvSpPr>
            <p:nvPr/>
          </p:nvSpPr>
          <p:spPr bwMode="auto">
            <a:xfrm>
              <a:off x="4694075" y="4320789"/>
              <a:ext cx="737163" cy="230832"/>
            </a:xfrm>
            <a:prstGeom prst="rect">
              <a:avLst/>
            </a:prstGeom>
            <a:noFill/>
            <a:ln w="9525">
              <a:noFill/>
              <a:miter lim="800000"/>
              <a:headEnd/>
              <a:tailEnd/>
            </a:ln>
          </p:spPr>
          <p:txBody>
            <a:bodyPr wrap="square">
              <a:prstTxWarp prst="textNoShape">
                <a:avLst/>
              </a:prstTxWarp>
              <a:spAutoFit/>
            </a:bodyPr>
            <a:lstStyle/>
            <a:p>
              <a:pPr algn="ctr"/>
              <a:r>
                <a:rPr lang="en-US" sz="900" dirty="0"/>
                <a:t>Equidae</a:t>
              </a:r>
            </a:p>
          </p:txBody>
        </p:sp>
        <p:sp>
          <p:nvSpPr>
            <p:cNvPr id="26" name="Rectangle 25"/>
            <p:cNvSpPr>
              <a:spLocks noChangeArrowheads="1"/>
            </p:cNvSpPr>
            <p:nvPr/>
          </p:nvSpPr>
          <p:spPr bwMode="auto">
            <a:xfrm>
              <a:off x="4749452" y="4972480"/>
              <a:ext cx="626408" cy="230832"/>
            </a:xfrm>
            <a:prstGeom prst="rect">
              <a:avLst/>
            </a:prstGeom>
            <a:noFill/>
            <a:ln w="9525">
              <a:noFill/>
              <a:miter lim="800000"/>
              <a:headEnd/>
              <a:tailEnd/>
            </a:ln>
          </p:spPr>
          <p:txBody>
            <a:bodyPr wrap="square">
              <a:prstTxWarp prst="textNoShape">
                <a:avLst/>
              </a:prstTxWarp>
              <a:spAutoFit/>
            </a:bodyPr>
            <a:lstStyle/>
            <a:p>
              <a:pPr algn="ctr"/>
              <a:r>
                <a:rPr lang="en-US" sz="900" i="1" dirty="0"/>
                <a:t>Equus</a:t>
              </a:r>
            </a:p>
          </p:txBody>
        </p:sp>
        <p:sp>
          <p:nvSpPr>
            <p:cNvPr id="27" name="Rectangle 26"/>
            <p:cNvSpPr>
              <a:spLocks noChangeArrowheads="1"/>
            </p:cNvSpPr>
            <p:nvPr/>
          </p:nvSpPr>
          <p:spPr bwMode="auto">
            <a:xfrm>
              <a:off x="4530852" y="5638380"/>
              <a:ext cx="1063608" cy="230832"/>
            </a:xfrm>
            <a:prstGeom prst="rect">
              <a:avLst/>
            </a:prstGeom>
            <a:noFill/>
            <a:ln w="9525">
              <a:noFill/>
              <a:miter lim="800000"/>
              <a:headEnd/>
              <a:tailEnd/>
            </a:ln>
          </p:spPr>
          <p:txBody>
            <a:bodyPr wrap="square">
              <a:prstTxWarp prst="textNoShape">
                <a:avLst/>
              </a:prstTxWarp>
              <a:spAutoFit/>
            </a:bodyPr>
            <a:lstStyle/>
            <a:p>
              <a:pPr algn="ctr"/>
              <a:r>
                <a:rPr lang="en-US" sz="900" i="1" dirty="0"/>
                <a:t>Equus quagga</a:t>
              </a:r>
            </a:p>
          </p:txBody>
        </p:sp>
        <p:sp>
          <p:nvSpPr>
            <p:cNvPr id="28" name="Rectangle 13"/>
            <p:cNvSpPr>
              <a:spLocks noChangeArrowheads="1"/>
            </p:cNvSpPr>
            <p:nvPr/>
          </p:nvSpPr>
          <p:spPr bwMode="auto">
            <a:xfrm>
              <a:off x="2912610" y="406363"/>
              <a:ext cx="3292753" cy="553998"/>
            </a:xfrm>
            <a:prstGeom prst="rect">
              <a:avLst/>
            </a:prstGeom>
            <a:noFill/>
            <a:ln w="9525">
              <a:noFill/>
              <a:miter lim="800000"/>
              <a:headEnd/>
              <a:tailEnd/>
            </a:ln>
          </p:spPr>
          <p:txBody>
            <a:bodyPr wrap="square">
              <a:prstTxWarp prst="textNoShape">
                <a:avLst/>
              </a:prstTxWarp>
              <a:spAutoFit/>
            </a:bodyPr>
            <a:lstStyle/>
            <a:p>
              <a:r>
                <a:rPr lang="en-US" sz="1000" dirty="0"/>
                <a:t>Each species on earth, like </a:t>
              </a:r>
              <a:r>
                <a:rPr lang="en-US" sz="1000" i="1" dirty="0"/>
                <a:t>Equus quagga</a:t>
              </a:r>
              <a:r>
                <a:rPr lang="en-US" sz="1000" dirty="0"/>
                <a:t>, is given a scientific name and is categorized according to hierarchical groups. </a:t>
              </a:r>
            </a:p>
          </p:txBody>
        </p:sp>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lstStyle/>
          <a:p>
            <a:r>
              <a:rPr lang="en-US" sz="2800" b="1" dirty="0">
                <a:latin typeface="Tahoma"/>
                <a:cs typeface="Tahoma"/>
              </a:rPr>
              <a:t>12.8 The history of life can be imagined as a tree.</a:t>
            </a:r>
            <a:endParaRPr lang="en-US" sz="2800" dirty="0">
              <a:latin typeface="Tahoma"/>
              <a:cs typeface="Tahoma"/>
            </a:endParaRPr>
          </a:p>
        </p:txBody>
      </p:sp>
      <p:sp>
        <p:nvSpPr>
          <p:cNvPr id="4" name="Content Placeholder 3"/>
          <p:cNvSpPr>
            <a:spLocks noGrp="1"/>
          </p:cNvSpPr>
          <p:nvPr>
            <p:ph idx="1"/>
          </p:nvPr>
        </p:nvSpPr>
        <p:spPr>
          <a:xfrm>
            <a:off x="228600" y="1600200"/>
            <a:ext cx="3810000" cy="4525963"/>
          </a:xfrm>
        </p:spPr>
        <p:txBody>
          <a:bodyPr/>
          <a:lstStyle/>
          <a:p>
            <a:r>
              <a:rPr lang="en-US" sz="2800" b="1" dirty="0">
                <a:solidFill>
                  <a:srgbClr val="000000"/>
                </a:solidFill>
                <a:latin typeface="Tahoma"/>
                <a:cs typeface="Tahoma"/>
              </a:rPr>
              <a:t>Systematics –</a:t>
            </a:r>
            <a:r>
              <a:rPr lang="en-US" sz="2800" dirty="0">
                <a:solidFill>
                  <a:srgbClr val="000000"/>
                </a:solidFill>
                <a:latin typeface="Tahoma"/>
                <a:cs typeface="Tahoma"/>
              </a:rPr>
              <a:t> classifies species based on common ancestry</a:t>
            </a:r>
          </a:p>
          <a:p>
            <a:pPr lvl="7"/>
            <a:endParaRPr lang="en-US" sz="2800" dirty="0">
              <a:solidFill>
                <a:srgbClr val="000000"/>
              </a:solidFill>
              <a:latin typeface="Tahoma"/>
              <a:cs typeface="Tahoma"/>
            </a:endParaRPr>
          </a:p>
          <a:p>
            <a:r>
              <a:rPr lang="en-US" sz="2800" b="1" dirty="0">
                <a:solidFill>
                  <a:srgbClr val="000000"/>
                </a:solidFill>
                <a:latin typeface="Tahoma"/>
                <a:cs typeface="Tahoma"/>
              </a:rPr>
              <a:t>Phylogeny –</a:t>
            </a:r>
            <a:r>
              <a:rPr lang="en-US" sz="2800" dirty="0">
                <a:solidFill>
                  <a:srgbClr val="000000"/>
                </a:solidFill>
                <a:latin typeface="Tahoma"/>
                <a:cs typeface="Tahoma"/>
              </a:rPr>
              <a:t> the evolutionary history of organisms</a:t>
            </a:r>
          </a:p>
          <a:p>
            <a:endParaRPr lang="en-US" sz="2800" dirty="0">
              <a:solidFill>
                <a:srgbClr val="000000"/>
              </a:solidFill>
              <a:latin typeface="Tahoma"/>
              <a:cs typeface="Tahoma"/>
            </a:endParaRPr>
          </a:p>
        </p:txBody>
      </p:sp>
      <p:pic>
        <p:nvPicPr>
          <p:cNvPr id="6" name="Picture 5" descr="A photo shows a tree with numerous branch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872" y="1600200"/>
            <a:ext cx="4484528" cy="3669792"/>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2800" dirty="0">
                <a:solidFill>
                  <a:srgbClr val="000000"/>
                </a:solidFill>
                <a:latin typeface="Tahoma"/>
                <a:cs typeface="Tahoma"/>
              </a:rPr>
              <a:t>Phylogenetic (Evolutionary) Trees</a:t>
            </a:r>
          </a:p>
        </p:txBody>
      </p:sp>
      <p:sp>
        <p:nvSpPr>
          <p:cNvPr id="6" name="Content Placeholder 5"/>
          <p:cNvSpPr>
            <a:spLocks noGrp="1"/>
          </p:cNvSpPr>
          <p:nvPr>
            <p:ph idx="1"/>
          </p:nvPr>
        </p:nvSpPr>
        <p:spPr>
          <a:xfrm>
            <a:off x="457200" y="914400"/>
            <a:ext cx="8229600" cy="914399"/>
          </a:xfrm>
        </p:spPr>
        <p:txBody>
          <a:bodyPr/>
          <a:lstStyle/>
          <a:p>
            <a:r>
              <a:rPr lang="en-US" sz="2400" dirty="0">
                <a:latin typeface="Tahoma"/>
                <a:cs typeface="Tahoma"/>
              </a:rPr>
              <a:t>Phylogenies are hypotheses, which are subject to revision.</a:t>
            </a:r>
          </a:p>
        </p:txBody>
      </p:sp>
      <p:grpSp>
        <p:nvGrpSpPr>
          <p:cNvPr id="4" name="Group 3"/>
          <p:cNvGrpSpPr/>
          <p:nvPr/>
        </p:nvGrpSpPr>
        <p:grpSpPr>
          <a:xfrm>
            <a:off x="228583" y="1944624"/>
            <a:ext cx="8737864" cy="4760976"/>
            <a:chOff x="228583" y="1041400"/>
            <a:chExt cx="8737864" cy="4760976"/>
          </a:xfrm>
        </p:grpSpPr>
        <p:pic>
          <p:nvPicPr>
            <p:cNvPr id="5" name="Picture 4" descr="An illustration titled “How to Read an Evolutionary Tree” shows a text that reads “Evolutionary trees reveal the evolutionary history of species and the sequence of speciation events that gave rise to them.” To the left is an arrow pointing up to represent time. The tree shows five classifications and their common ancestors. The first two branches are fishes and birds, A dot which meets both points reads, “the common ancestor of mice, rats, humans, birds, and fish.” A callout box pointing to this reads, “At this point, a speciation event occurred and the ancestral species split into two species.” The next dot meets between birds and humans, the dot reads, “Common ancestor of mice, rats, humans, and birds”. The third dot meets between humans and rat. The dot reads “Common ancestor of mice, rats, and humans.&quot; The last dot meets between rat and mouse. The dot reads, “Common ancestor of mice and rats”. The next tree shows the bird sharing a common ancestor with mice, rats, and humans. A box shows the evolutionary tree with the mice and rats before humans. This is to indicate that the branches of the evolutionary tree can be spun around the point at which they split and still remain accurate. A text next to a light bulb icon reads “Evolutionary trees do not show which groups are more primitive or advanced, just which groups are more closely related to which other groups.”" title="An illustration shows how to read an evolutionary tre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041400"/>
              <a:ext cx="8534400" cy="4760976"/>
            </a:xfrm>
            <a:prstGeom prst="rect">
              <a:avLst/>
            </a:prstGeom>
          </p:spPr>
        </p:pic>
        <p:sp>
          <p:nvSpPr>
            <p:cNvPr id="7" name="AutoShape 21"/>
            <p:cNvSpPr>
              <a:spLocks noChangeArrowheads="1"/>
            </p:cNvSpPr>
            <p:nvPr/>
          </p:nvSpPr>
          <p:spPr bwMode="auto">
            <a:xfrm>
              <a:off x="5152530" y="4384024"/>
              <a:ext cx="3813917" cy="1000274"/>
            </a:xfrm>
            <a:prstGeom prst="roundRect">
              <a:avLst>
                <a:gd name="adj" fmla="val 0"/>
              </a:avLst>
            </a:prstGeom>
            <a:solidFill>
              <a:schemeClr val="bg1"/>
            </a:solidFill>
            <a:ln w="19050">
              <a:solidFill>
                <a:srgbClr val="BFBFBF"/>
              </a:solidFill>
              <a:round/>
              <a:headEnd/>
              <a:tailEnd/>
            </a:ln>
            <a:effectLst>
              <a:outerShdw blurRad="63500" dist="38099" dir="2700000" algn="ctr" rotWithShape="0">
                <a:schemeClr val="bg2">
                  <a:alpha val="74998"/>
                </a:schemeClr>
              </a:outerShdw>
            </a:effectLst>
          </p:spPr>
          <p:txBody>
            <a:bodyPr wrap="square" lIns="274320" bIns="91440" anchor="ctr">
              <a:spAutoFit/>
            </a:bodyPr>
            <a:lstStyle/>
            <a:p>
              <a:r>
                <a:rPr lang="en-US" sz="1400" b="1" i="1" dirty="0">
                  <a:solidFill>
                    <a:srgbClr val="0C89D1"/>
                  </a:solidFill>
                </a:rPr>
                <a:t>Evolutionary trees do not show which groups are more primitive or advanced, just which groups are more closely related to which other groups.</a:t>
              </a:r>
            </a:p>
          </p:txBody>
        </p:sp>
        <p:pic>
          <p:nvPicPr>
            <p:cNvPr id="8" name="Picture 17" descr="star icon.jpg"/>
            <p:cNvPicPr>
              <a:picLocks noChangeAspect="1"/>
            </p:cNvPicPr>
            <p:nvPr/>
          </p:nvPicPr>
          <p:blipFill>
            <a:blip r:embed="rId5">
              <a:clrChange>
                <a:clrFrom>
                  <a:srgbClr val="FFFFFF"/>
                </a:clrFrom>
                <a:clrTo>
                  <a:srgbClr val="FFFFFF">
                    <a:alpha val="0"/>
                  </a:srgbClr>
                </a:clrTo>
              </a:clrChange>
            </a:blip>
            <a:stretch>
              <a:fillRect/>
            </a:stretch>
          </p:blipFill>
          <p:spPr bwMode="auto">
            <a:xfrm>
              <a:off x="4889581" y="4201727"/>
              <a:ext cx="493713" cy="493713"/>
            </a:xfrm>
            <a:prstGeom prst="rect">
              <a:avLst/>
            </a:prstGeom>
            <a:noFill/>
            <a:ln w="9525">
              <a:noFill/>
              <a:miter lim="800000"/>
              <a:headEnd/>
              <a:tailEnd/>
            </a:ln>
          </p:spPr>
        </p:pic>
        <p:sp>
          <p:nvSpPr>
            <p:cNvPr id="9" name="Right Arrow 8"/>
            <p:cNvSpPr/>
            <p:nvPr/>
          </p:nvSpPr>
          <p:spPr bwMode="auto">
            <a:xfrm rot="18245946">
              <a:off x="1695770" y="4219550"/>
              <a:ext cx="568445" cy="293377"/>
            </a:xfrm>
            <a:prstGeom prst="rightArrow">
              <a:avLst>
                <a:gd name="adj1" fmla="val 44866"/>
                <a:gd name="adj2" fmla="val 79969"/>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0" name="Rectangle 8"/>
            <p:cNvSpPr>
              <a:spLocks noChangeArrowheads="1"/>
            </p:cNvSpPr>
            <p:nvPr/>
          </p:nvSpPr>
          <p:spPr bwMode="auto">
            <a:xfrm>
              <a:off x="228583" y="4430893"/>
              <a:ext cx="1822160" cy="754053"/>
            </a:xfrm>
            <a:prstGeom prst="rect">
              <a:avLst/>
            </a:prstGeom>
            <a:solidFill>
              <a:srgbClr val="FFFFFF"/>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0"/>
                      <a:lumOff val="100000"/>
                    </a:schemeClr>
                  </a:gs>
                </a:gsLst>
                <a:lin ang="5400000" scaled="1"/>
              </a:gradFill>
              <a:miter lim="800000"/>
              <a:headEnd/>
              <a:tailEnd/>
            </a:ln>
            <a:effectLst>
              <a:outerShdw blurRad="50800" dist="38100" dir="2700000">
                <a:srgbClr val="000000">
                  <a:alpha val="43000"/>
                </a:srgbClr>
              </a:outerShdw>
            </a:effectLst>
          </p:spPr>
          <p:txBody>
            <a:bodyPr wrap="square" bIns="91440">
              <a:prstTxWarp prst="textNoShape">
                <a:avLst/>
              </a:prstTxWarp>
              <a:spAutoFit/>
            </a:bodyPr>
            <a:lstStyle/>
            <a:p>
              <a:pPr>
                <a:defRPr/>
              </a:pPr>
              <a:r>
                <a:rPr lang="en-US" sz="1000" b="1" dirty="0">
                  <a:solidFill>
                    <a:srgbClr val="FF0000"/>
                  </a:solidFill>
                  <a:ea typeface="ＭＳ Ｐゴシック" charset="0"/>
                  <a:cs typeface="ＭＳ Ｐゴシック" charset="0"/>
                </a:rPr>
                <a:t>At this point, a speciation event occurred and the ancestral species split into two species.</a:t>
              </a:r>
              <a:endParaRPr lang="en-US" sz="1000" b="1" dirty="0">
                <a:solidFill>
                  <a:srgbClr val="FF0000"/>
                </a:solidFill>
              </a:endParaRPr>
            </a:p>
          </p:txBody>
        </p:sp>
        <p:sp>
          <p:nvSpPr>
            <p:cNvPr id="11" name="Rectangle 6"/>
            <p:cNvSpPr>
              <a:spLocks noChangeArrowheads="1"/>
            </p:cNvSpPr>
            <p:nvPr/>
          </p:nvSpPr>
          <p:spPr bwMode="auto">
            <a:xfrm>
              <a:off x="1221600" y="2367540"/>
              <a:ext cx="630237" cy="230832"/>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900" dirty="0"/>
                <a:t>Fish</a:t>
              </a:r>
            </a:p>
          </p:txBody>
        </p:sp>
        <p:sp>
          <p:nvSpPr>
            <p:cNvPr id="12" name="Rectangle 7"/>
            <p:cNvSpPr>
              <a:spLocks noChangeArrowheads="1"/>
            </p:cNvSpPr>
            <p:nvPr/>
          </p:nvSpPr>
          <p:spPr bwMode="auto">
            <a:xfrm>
              <a:off x="1943266" y="2367540"/>
              <a:ext cx="619292" cy="230832"/>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900" dirty="0"/>
                <a:t>Bird</a:t>
              </a:r>
            </a:p>
          </p:txBody>
        </p:sp>
        <p:sp>
          <p:nvSpPr>
            <p:cNvPr id="13" name="Rectangle 8"/>
            <p:cNvSpPr>
              <a:spLocks noChangeArrowheads="1"/>
            </p:cNvSpPr>
            <p:nvPr/>
          </p:nvSpPr>
          <p:spPr bwMode="auto">
            <a:xfrm>
              <a:off x="2636692" y="2367540"/>
              <a:ext cx="636587" cy="230832"/>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900" dirty="0"/>
                <a:t>Human</a:t>
              </a:r>
            </a:p>
          </p:txBody>
        </p:sp>
        <p:sp>
          <p:nvSpPr>
            <p:cNvPr id="14" name="Rectangle 9"/>
            <p:cNvSpPr>
              <a:spLocks noChangeArrowheads="1"/>
            </p:cNvSpPr>
            <p:nvPr/>
          </p:nvSpPr>
          <p:spPr bwMode="auto">
            <a:xfrm>
              <a:off x="3348308" y="2367540"/>
              <a:ext cx="633496" cy="230832"/>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900" dirty="0"/>
                <a:t>Rat</a:t>
              </a:r>
            </a:p>
          </p:txBody>
        </p:sp>
        <p:sp>
          <p:nvSpPr>
            <p:cNvPr id="15" name="Rectangle 10"/>
            <p:cNvSpPr>
              <a:spLocks noChangeArrowheads="1"/>
            </p:cNvSpPr>
            <p:nvPr/>
          </p:nvSpPr>
          <p:spPr bwMode="auto">
            <a:xfrm>
              <a:off x="4067592" y="2367540"/>
              <a:ext cx="636002" cy="230832"/>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900" dirty="0"/>
                <a:t>Mouse</a:t>
              </a:r>
            </a:p>
          </p:txBody>
        </p:sp>
        <p:sp>
          <p:nvSpPr>
            <p:cNvPr id="16" name="Rectangle 11"/>
            <p:cNvSpPr>
              <a:spLocks noChangeArrowheads="1"/>
            </p:cNvSpPr>
            <p:nvPr/>
          </p:nvSpPr>
          <p:spPr bwMode="auto">
            <a:xfrm>
              <a:off x="2376860" y="4247850"/>
              <a:ext cx="1939257" cy="384721"/>
            </a:xfrm>
            <a:prstGeom prst="rect">
              <a:avLst/>
            </a:prstGeom>
            <a:noFill/>
            <a:ln w="9525">
              <a:noFill/>
              <a:miter lim="800000"/>
              <a:headEnd/>
              <a:tailEnd/>
            </a:ln>
          </p:spPr>
          <p:txBody>
            <a:bodyPr wrap="square">
              <a:prstTxWarp prst="textNoShape">
                <a:avLst/>
              </a:prstTxWarp>
              <a:spAutoFit/>
            </a:bodyPr>
            <a:lstStyle/>
            <a:p>
              <a:r>
                <a:rPr lang="en-US" sz="950" dirty="0"/>
                <a:t>Common ancestor of mice, rats, humans, birds, and fish</a:t>
              </a:r>
            </a:p>
          </p:txBody>
        </p:sp>
        <p:sp>
          <p:nvSpPr>
            <p:cNvPr id="17" name="Rectangle 12"/>
            <p:cNvSpPr>
              <a:spLocks noChangeArrowheads="1"/>
            </p:cNvSpPr>
            <p:nvPr/>
          </p:nvSpPr>
          <p:spPr bwMode="auto">
            <a:xfrm>
              <a:off x="3040333" y="3826320"/>
              <a:ext cx="2153401" cy="384721"/>
            </a:xfrm>
            <a:prstGeom prst="rect">
              <a:avLst/>
            </a:prstGeom>
            <a:noFill/>
            <a:ln w="9525">
              <a:noFill/>
              <a:miter lim="800000"/>
              <a:headEnd/>
              <a:tailEnd/>
            </a:ln>
          </p:spPr>
          <p:txBody>
            <a:bodyPr wrap="square">
              <a:prstTxWarp prst="textNoShape">
                <a:avLst/>
              </a:prstTxWarp>
              <a:spAutoFit/>
            </a:bodyPr>
            <a:lstStyle/>
            <a:p>
              <a:r>
                <a:rPr lang="en-US" sz="950" dirty="0"/>
                <a:t>Common ancestor of mice, rats, humans, and birds</a:t>
              </a:r>
            </a:p>
          </p:txBody>
        </p:sp>
        <p:sp>
          <p:nvSpPr>
            <p:cNvPr id="18" name="Rectangle 13"/>
            <p:cNvSpPr>
              <a:spLocks noChangeArrowheads="1"/>
            </p:cNvSpPr>
            <p:nvPr/>
          </p:nvSpPr>
          <p:spPr bwMode="auto">
            <a:xfrm>
              <a:off x="3608826" y="3404790"/>
              <a:ext cx="1665121" cy="384721"/>
            </a:xfrm>
            <a:prstGeom prst="rect">
              <a:avLst/>
            </a:prstGeom>
            <a:noFill/>
            <a:ln w="9525">
              <a:noFill/>
              <a:miter lim="800000"/>
              <a:headEnd/>
              <a:tailEnd/>
            </a:ln>
          </p:spPr>
          <p:txBody>
            <a:bodyPr wrap="square">
              <a:prstTxWarp prst="textNoShape">
                <a:avLst/>
              </a:prstTxWarp>
              <a:spAutoFit/>
            </a:bodyPr>
            <a:lstStyle/>
            <a:p>
              <a:r>
                <a:rPr lang="en-US" sz="950" dirty="0"/>
                <a:t>Common ancestor of mice, rats, and humans</a:t>
              </a:r>
            </a:p>
          </p:txBody>
        </p:sp>
        <p:sp>
          <p:nvSpPr>
            <p:cNvPr id="19" name="Rectangle 14"/>
            <p:cNvSpPr>
              <a:spLocks noChangeArrowheads="1"/>
            </p:cNvSpPr>
            <p:nvPr/>
          </p:nvSpPr>
          <p:spPr bwMode="auto">
            <a:xfrm>
              <a:off x="4155678" y="2983260"/>
              <a:ext cx="1185110" cy="384721"/>
            </a:xfrm>
            <a:prstGeom prst="rect">
              <a:avLst/>
            </a:prstGeom>
            <a:noFill/>
            <a:ln w="9525">
              <a:noFill/>
              <a:miter lim="800000"/>
              <a:headEnd/>
              <a:tailEnd/>
            </a:ln>
          </p:spPr>
          <p:txBody>
            <a:bodyPr wrap="square">
              <a:prstTxWarp prst="textNoShape">
                <a:avLst/>
              </a:prstTxWarp>
              <a:spAutoFit/>
            </a:bodyPr>
            <a:lstStyle/>
            <a:p>
              <a:r>
                <a:rPr lang="en-US" sz="950" dirty="0"/>
                <a:t>Common ancestor of mice and rats</a:t>
              </a:r>
            </a:p>
          </p:txBody>
        </p:sp>
        <p:cxnSp>
          <p:nvCxnSpPr>
            <p:cNvPr id="20" name="Straight Connector 18"/>
            <p:cNvCxnSpPr>
              <a:cxnSpLocks noChangeShapeType="1"/>
            </p:cNvCxnSpPr>
            <p:nvPr/>
          </p:nvCxnSpPr>
          <p:spPr bwMode="auto">
            <a:xfrm>
              <a:off x="2258783" y="4141131"/>
              <a:ext cx="164821" cy="148426"/>
            </a:xfrm>
            <a:prstGeom prst="line">
              <a:avLst/>
            </a:prstGeom>
            <a:noFill/>
            <a:ln w="15875">
              <a:solidFill>
                <a:schemeClr val="tx1"/>
              </a:solidFill>
              <a:round/>
              <a:headEnd/>
              <a:tailEnd/>
            </a:ln>
            <a:effectLst>
              <a:outerShdw blurRad="50800" dist="12700" dir="2700000">
                <a:schemeClr val="bg1">
                  <a:alpha val="43000"/>
                </a:schemeClr>
              </a:outerShdw>
            </a:effectLst>
          </p:spPr>
        </p:cxnSp>
        <p:cxnSp>
          <p:nvCxnSpPr>
            <p:cNvPr id="21" name="Straight Connector 20"/>
            <p:cNvCxnSpPr>
              <a:cxnSpLocks noChangeShapeType="1"/>
            </p:cNvCxnSpPr>
            <p:nvPr/>
          </p:nvCxnSpPr>
          <p:spPr bwMode="auto">
            <a:xfrm>
              <a:off x="2919015" y="3756956"/>
              <a:ext cx="169194" cy="141788"/>
            </a:xfrm>
            <a:prstGeom prst="line">
              <a:avLst/>
            </a:prstGeom>
            <a:noFill/>
            <a:ln w="15875">
              <a:solidFill>
                <a:schemeClr val="tx1"/>
              </a:solidFill>
              <a:round/>
              <a:headEnd/>
              <a:tailEnd/>
            </a:ln>
            <a:effectLst>
              <a:outerShdw blurRad="50800" dist="12700" dir="2700000">
                <a:schemeClr val="bg1">
                  <a:alpha val="43000"/>
                </a:schemeClr>
              </a:outerShdw>
            </a:effectLst>
          </p:spPr>
        </p:cxnSp>
        <p:cxnSp>
          <p:nvCxnSpPr>
            <p:cNvPr id="22" name="Straight Connector 21"/>
            <p:cNvCxnSpPr>
              <a:cxnSpLocks noChangeShapeType="1"/>
            </p:cNvCxnSpPr>
            <p:nvPr/>
          </p:nvCxnSpPr>
          <p:spPr bwMode="auto">
            <a:xfrm>
              <a:off x="3525754" y="3374496"/>
              <a:ext cx="140724" cy="107193"/>
            </a:xfrm>
            <a:prstGeom prst="line">
              <a:avLst/>
            </a:prstGeom>
            <a:noFill/>
            <a:ln w="15875">
              <a:solidFill>
                <a:schemeClr val="tx1"/>
              </a:solidFill>
              <a:round/>
              <a:headEnd/>
              <a:tailEnd/>
            </a:ln>
            <a:effectLst>
              <a:outerShdw blurRad="50800" dist="12700" dir="2700000">
                <a:schemeClr val="bg1">
                  <a:alpha val="43000"/>
                </a:schemeClr>
              </a:outerShdw>
            </a:effectLst>
          </p:spPr>
        </p:cxnSp>
        <p:cxnSp>
          <p:nvCxnSpPr>
            <p:cNvPr id="23" name="Straight Connector 22"/>
            <p:cNvCxnSpPr>
              <a:cxnSpLocks noChangeShapeType="1"/>
            </p:cNvCxnSpPr>
            <p:nvPr/>
          </p:nvCxnSpPr>
          <p:spPr bwMode="auto">
            <a:xfrm>
              <a:off x="4068115" y="2972982"/>
              <a:ext cx="129673" cy="96923"/>
            </a:xfrm>
            <a:prstGeom prst="line">
              <a:avLst/>
            </a:prstGeom>
            <a:noFill/>
            <a:ln w="15875">
              <a:solidFill>
                <a:schemeClr val="tx1"/>
              </a:solidFill>
              <a:round/>
              <a:headEnd/>
              <a:tailEnd/>
            </a:ln>
            <a:effectLst>
              <a:outerShdw blurRad="50800" dist="12700" dir="2700000">
                <a:schemeClr val="bg1">
                  <a:alpha val="43000"/>
                </a:schemeClr>
              </a:outerShdw>
            </a:effectLst>
          </p:spPr>
        </p:cxnSp>
        <p:sp>
          <p:nvSpPr>
            <p:cNvPr id="24" name="Rectangle 22"/>
            <p:cNvSpPr>
              <a:spLocks noChangeArrowheads="1"/>
            </p:cNvSpPr>
            <p:nvPr/>
          </p:nvSpPr>
          <p:spPr bwMode="auto">
            <a:xfrm rot="16200000">
              <a:off x="572366" y="3188976"/>
              <a:ext cx="541059" cy="276999"/>
            </a:xfrm>
            <a:prstGeom prst="rect">
              <a:avLst/>
            </a:prstGeom>
            <a:noFill/>
            <a:ln w="9525">
              <a:noFill/>
              <a:miter lim="800000"/>
              <a:headEnd/>
              <a:tailEnd/>
            </a:ln>
          </p:spPr>
          <p:txBody>
            <a:bodyPr wrap="none">
              <a:prstTxWarp prst="textNoShape">
                <a:avLst/>
              </a:prstTxWarp>
              <a:spAutoFit/>
            </a:bodyPr>
            <a:lstStyle/>
            <a:p>
              <a:r>
                <a:rPr lang="en-US" sz="1200" b="1" dirty="0"/>
                <a:t>Time</a:t>
              </a:r>
            </a:p>
          </p:txBody>
        </p:sp>
        <p:sp>
          <p:nvSpPr>
            <p:cNvPr id="25" name="Rectangle 14"/>
            <p:cNvSpPr>
              <a:spLocks noChangeArrowheads="1"/>
            </p:cNvSpPr>
            <p:nvPr/>
          </p:nvSpPr>
          <p:spPr bwMode="auto">
            <a:xfrm>
              <a:off x="5380121" y="1625343"/>
              <a:ext cx="3366694" cy="577081"/>
            </a:xfrm>
            <a:prstGeom prst="rect">
              <a:avLst/>
            </a:prstGeom>
            <a:noFill/>
            <a:ln w="9525">
              <a:noFill/>
              <a:miter lim="800000"/>
              <a:headEnd/>
              <a:tailEnd/>
            </a:ln>
          </p:spPr>
          <p:txBody>
            <a:bodyPr wrap="square">
              <a:prstTxWarp prst="textNoShape">
                <a:avLst/>
              </a:prstTxWarp>
              <a:spAutoFit/>
            </a:bodyPr>
            <a:lstStyle/>
            <a:p>
              <a:r>
                <a:rPr lang="en-US" sz="1050" dirty="0"/>
                <a:t>The branches of an evolutionary tree can be spun around the point at which they split and still remain accurate.</a:t>
              </a:r>
            </a:p>
          </p:txBody>
        </p:sp>
        <p:sp>
          <p:nvSpPr>
            <p:cNvPr id="26" name="Rectangle 14"/>
            <p:cNvSpPr>
              <a:spLocks noChangeArrowheads="1"/>
            </p:cNvSpPr>
            <p:nvPr/>
          </p:nvSpPr>
          <p:spPr bwMode="auto">
            <a:xfrm>
              <a:off x="331512" y="1334302"/>
              <a:ext cx="8603016" cy="276999"/>
            </a:xfrm>
            <a:prstGeom prst="rect">
              <a:avLst/>
            </a:prstGeom>
            <a:noFill/>
            <a:ln w="9525">
              <a:noFill/>
              <a:miter lim="800000"/>
              <a:headEnd/>
              <a:tailEnd/>
            </a:ln>
          </p:spPr>
          <p:txBody>
            <a:bodyPr wrap="square">
              <a:prstTxWarp prst="textNoShape">
                <a:avLst/>
              </a:prstTxWarp>
              <a:spAutoFit/>
            </a:bodyPr>
            <a:lstStyle/>
            <a:p>
              <a:r>
                <a:rPr lang="en-US" sz="1200" dirty="0"/>
                <a:t>Evolutionary trees reveal the evolutionary history of species and the sequence of speciation events that gave rise to them.</a:t>
              </a:r>
            </a:p>
          </p:txBody>
        </p:sp>
        <p:sp>
          <p:nvSpPr>
            <p:cNvPr id="27" name="Rectangle 8"/>
            <p:cNvSpPr>
              <a:spLocks noChangeArrowheads="1"/>
            </p:cNvSpPr>
            <p:nvPr/>
          </p:nvSpPr>
          <p:spPr bwMode="auto">
            <a:xfrm>
              <a:off x="1277626" y="2449576"/>
              <a:ext cx="533420" cy="246221"/>
            </a:xfrm>
            <a:prstGeom prst="rect">
              <a:avLst/>
            </a:prstGeom>
            <a:solidFill>
              <a:srgbClr val="FFFFFF"/>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0"/>
                      <a:lumOff val="100000"/>
                    </a:schemeClr>
                  </a:gs>
                </a:gsLst>
                <a:lin ang="5400000" scaled="1"/>
              </a:gra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defRPr/>
              </a:pPr>
              <a:r>
                <a:rPr lang="en-US" sz="1000" dirty="0">
                  <a:ea typeface="ＭＳ Ｐゴシック" charset="0"/>
                  <a:cs typeface="ＭＳ Ｐゴシック" charset="0"/>
                </a:rPr>
                <a:t>Fish</a:t>
              </a:r>
              <a:endParaRPr lang="en-US" sz="1000" dirty="0"/>
            </a:p>
          </p:txBody>
        </p:sp>
        <p:sp>
          <p:nvSpPr>
            <p:cNvPr id="28" name="Rectangle 8"/>
            <p:cNvSpPr>
              <a:spLocks noChangeArrowheads="1"/>
            </p:cNvSpPr>
            <p:nvPr/>
          </p:nvSpPr>
          <p:spPr bwMode="auto">
            <a:xfrm>
              <a:off x="1971564" y="2449576"/>
              <a:ext cx="533420" cy="246221"/>
            </a:xfrm>
            <a:prstGeom prst="rect">
              <a:avLst/>
            </a:prstGeom>
            <a:solidFill>
              <a:srgbClr val="FFFFFF"/>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0"/>
                      <a:lumOff val="100000"/>
                    </a:schemeClr>
                  </a:gs>
                </a:gsLst>
                <a:lin ang="5400000" scaled="1"/>
              </a:gra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defRPr/>
              </a:pPr>
              <a:r>
                <a:rPr lang="en-US" sz="1000" dirty="0">
                  <a:ea typeface="ＭＳ Ｐゴシック" charset="0"/>
                  <a:cs typeface="ＭＳ Ｐゴシック" charset="0"/>
                </a:rPr>
                <a:t>Bird</a:t>
              </a:r>
              <a:endParaRPr lang="en-US" sz="1000" dirty="0"/>
            </a:p>
          </p:txBody>
        </p:sp>
        <p:sp>
          <p:nvSpPr>
            <p:cNvPr id="29" name="Rectangle 8"/>
            <p:cNvSpPr>
              <a:spLocks noChangeArrowheads="1"/>
            </p:cNvSpPr>
            <p:nvPr/>
          </p:nvSpPr>
          <p:spPr bwMode="auto">
            <a:xfrm>
              <a:off x="2637386" y="2449576"/>
              <a:ext cx="620717" cy="246221"/>
            </a:xfrm>
            <a:prstGeom prst="rect">
              <a:avLst/>
            </a:prstGeom>
            <a:solidFill>
              <a:srgbClr val="FFFFFF"/>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0"/>
                      <a:lumOff val="100000"/>
                    </a:schemeClr>
                  </a:gs>
                </a:gsLst>
                <a:lin ang="5400000" scaled="1"/>
              </a:gra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defRPr/>
              </a:pPr>
              <a:r>
                <a:rPr lang="en-US" sz="1000" dirty="0">
                  <a:ea typeface="ＭＳ Ｐゴシック" charset="0"/>
                  <a:cs typeface="ＭＳ Ｐゴシック" charset="0"/>
                </a:rPr>
                <a:t>Human</a:t>
              </a:r>
              <a:endParaRPr lang="en-US" sz="1000" dirty="0"/>
            </a:p>
          </p:txBody>
        </p:sp>
        <p:sp>
          <p:nvSpPr>
            <p:cNvPr id="30" name="Rectangle 8"/>
            <p:cNvSpPr>
              <a:spLocks noChangeArrowheads="1"/>
            </p:cNvSpPr>
            <p:nvPr/>
          </p:nvSpPr>
          <p:spPr bwMode="auto">
            <a:xfrm>
              <a:off x="3391992" y="2449576"/>
              <a:ext cx="533420" cy="246221"/>
            </a:xfrm>
            <a:prstGeom prst="rect">
              <a:avLst/>
            </a:prstGeom>
            <a:solidFill>
              <a:srgbClr val="FFFFFF"/>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0"/>
                      <a:lumOff val="100000"/>
                    </a:schemeClr>
                  </a:gs>
                </a:gsLst>
                <a:lin ang="5400000" scaled="1"/>
              </a:gra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defRPr/>
              </a:pPr>
              <a:r>
                <a:rPr lang="en-US" sz="1000" dirty="0">
                  <a:ea typeface="ＭＳ Ｐゴシック" charset="0"/>
                  <a:cs typeface="ＭＳ Ｐゴシック" charset="0"/>
                </a:rPr>
                <a:t>Rat</a:t>
              </a:r>
              <a:endParaRPr lang="en-US" sz="1000" dirty="0"/>
            </a:p>
          </p:txBody>
        </p:sp>
        <p:sp>
          <p:nvSpPr>
            <p:cNvPr id="31" name="Rectangle 8"/>
            <p:cNvSpPr>
              <a:spLocks noChangeArrowheads="1"/>
            </p:cNvSpPr>
            <p:nvPr/>
          </p:nvSpPr>
          <p:spPr bwMode="auto">
            <a:xfrm>
              <a:off x="4093325" y="2449576"/>
              <a:ext cx="594083" cy="246221"/>
            </a:xfrm>
            <a:prstGeom prst="rect">
              <a:avLst/>
            </a:prstGeom>
            <a:solidFill>
              <a:srgbClr val="FFFFFF"/>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0"/>
                      <a:lumOff val="100000"/>
                    </a:schemeClr>
                  </a:gs>
                </a:gsLst>
                <a:lin ang="5400000" scaled="1"/>
              </a:gra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defRPr/>
              </a:pPr>
              <a:r>
                <a:rPr lang="en-US" sz="1000" dirty="0">
                  <a:ea typeface="ＭＳ Ｐゴシック" charset="0"/>
                  <a:cs typeface="ＭＳ Ｐゴシック" charset="0"/>
                </a:rPr>
                <a:t>Mouse</a:t>
              </a:r>
              <a:endParaRPr lang="en-US" sz="1000" dirty="0"/>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idx="4294967295"/>
          </p:nvPr>
        </p:nvSpPr>
        <p:spPr/>
        <p:txBody>
          <a:bodyPr/>
          <a:lstStyle/>
          <a:p>
            <a:pPr eaLnBrk="1" hangingPunct="1"/>
            <a:r>
              <a:rPr lang="en-US" sz="4000" b="1" dirty="0">
                <a:solidFill>
                  <a:srgbClr val="000000"/>
                </a:solidFill>
                <a:latin typeface="Tahoma" charset="0"/>
              </a:rPr>
              <a:t>Take Home Message 12.8</a:t>
            </a:r>
            <a:endParaRPr lang="en-US" sz="4000" dirty="0">
              <a:solidFill>
                <a:srgbClr val="000000"/>
              </a:solidFill>
              <a:latin typeface="Tahoma" charset="0"/>
            </a:endParaRPr>
          </a:p>
        </p:txBody>
      </p:sp>
      <p:sp>
        <p:nvSpPr>
          <p:cNvPr id="148482" name="Content Placeholder 2"/>
          <p:cNvSpPr>
            <a:spLocks noGrp="1"/>
          </p:cNvSpPr>
          <p:nvPr>
            <p:ph idx="4294967295"/>
          </p:nvPr>
        </p:nvSpPr>
        <p:spPr>
          <a:xfrm>
            <a:off x="457200" y="1752600"/>
            <a:ext cx="8229600" cy="4419600"/>
          </a:xfrm>
        </p:spPr>
        <p:txBody>
          <a:bodyPr/>
          <a:lstStyle/>
          <a:p>
            <a:pPr eaLnBrk="1" hangingPunct="1">
              <a:buSzPct val="75000"/>
              <a:buFont typeface="Wingdings" charset="0"/>
              <a:buChar char="q"/>
            </a:pPr>
            <a:r>
              <a:rPr lang="en-US" dirty="0">
                <a:solidFill>
                  <a:srgbClr val="000000"/>
                </a:solidFill>
                <a:latin typeface="Tahoma" charset="0"/>
              </a:rPr>
              <a:t>The history of life can be visualized as a tree; by tracing from the branches back toward the trunk, we can follow the pathway back from descendants to their ancestors.</a:t>
            </a:r>
          </a:p>
          <a:p>
            <a:pPr lvl="8">
              <a:buSzPct val="75000"/>
              <a:buFont typeface="Wingdings" charset="0"/>
              <a:buChar char="q"/>
            </a:pPr>
            <a:endParaRPr lang="en-US" dirty="0">
              <a:solidFill>
                <a:srgbClr val="000000"/>
              </a:solidFill>
              <a:latin typeface="Tahoma" charset="0"/>
            </a:endParaRPr>
          </a:p>
          <a:p>
            <a:pPr eaLnBrk="1" hangingPunct="1">
              <a:buSzPct val="75000"/>
              <a:buFont typeface="Wingdings" charset="0"/>
              <a:buChar char="q"/>
            </a:pPr>
            <a:r>
              <a:rPr lang="en-US" dirty="0">
                <a:solidFill>
                  <a:srgbClr val="000000"/>
                </a:solidFill>
                <a:latin typeface="Tahoma" charset="0"/>
              </a:rPr>
              <a:t>The tree reveals the evolutionary history of all species and the sequence of speciation events that gave rise to them.</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3"/>
          <p:cNvSpPr>
            <a:spLocks noGrp="1"/>
          </p:cNvSpPr>
          <p:nvPr>
            <p:ph type="title"/>
          </p:nvPr>
        </p:nvSpPr>
        <p:spPr>
          <a:xfrm>
            <a:off x="0" y="152400"/>
            <a:ext cx="9144000" cy="1143000"/>
          </a:xfrm>
        </p:spPr>
        <p:txBody>
          <a:bodyPr/>
          <a:lstStyle/>
          <a:p>
            <a:pPr eaLnBrk="1" hangingPunct="1"/>
            <a:r>
              <a:rPr lang="en-US" sz="2800" b="1" dirty="0">
                <a:solidFill>
                  <a:srgbClr val="000000"/>
                </a:solidFill>
                <a:latin typeface="Tahoma" charset="0"/>
              </a:rPr>
              <a:t>12.9 Evolutionary trees show ancestor-descendant relationships.</a:t>
            </a:r>
            <a:endParaRPr lang="en-US" sz="2800" dirty="0">
              <a:solidFill>
                <a:srgbClr val="000000"/>
              </a:solidFill>
              <a:latin typeface="Tahoma" charset="0"/>
            </a:endParaRPr>
          </a:p>
        </p:txBody>
      </p:sp>
      <p:sp>
        <p:nvSpPr>
          <p:cNvPr id="5" name="Content Placeholder 4"/>
          <p:cNvSpPr>
            <a:spLocks noGrp="1"/>
          </p:cNvSpPr>
          <p:nvPr>
            <p:ph idx="1"/>
          </p:nvPr>
        </p:nvSpPr>
        <p:spPr>
          <a:xfrm>
            <a:off x="457200" y="1447800"/>
            <a:ext cx="8229600" cy="1143000"/>
          </a:xfrm>
        </p:spPr>
        <p:txBody>
          <a:bodyPr/>
          <a:lstStyle/>
          <a:p>
            <a:r>
              <a:rPr lang="en-US" sz="2600" dirty="0">
                <a:latin typeface="Tahoma"/>
                <a:cs typeface="Tahoma"/>
              </a:rPr>
              <a:t>Branches on evolutionary trees can be spun around the </a:t>
            </a:r>
            <a:r>
              <a:rPr lang="en-US" sz="2600" b="1" dirty="0">
                <a:latin typeface="Tahoma"/>
                <a:cs typeface="Tahoma"/>
              </a:rPr>
              <a:t>nodes</a:t>
            </a:r>
            <a:r>
              <a:rPr lang="en-US" sz="2600" dirty="0">
                <a:latin typeface="Tahoma"/>
                <a:cs typeface="Tahoma"/>
              </a:rPr>
              <a:t> at which they split and still be accurate. </a:t>
            </a:r>
          </a:p>
        </p:txBody>
      </p:sp>
      <p:grpSp>
        <p:nvGrpSpPr>
          <p:cNvPr id="2" name="Group 1"/>
          <p:cNvGrpSpPr/>
          <p:nvPr/>
        </p:nvGrpSpPr>
        <p:grpSpPr>
          <a:xfrm>
            <a:off x="304800" y="2548128"/>
            <a:ext cx="8534400" cy="4157472"/>
            <a:chOff x="304800" y="1346200"/>
            <a:chExt cx="8534400" cy="4157472"/>
          </a:xfrm>
        </p:grpSpPr>
        <p:pic>
          <p:nvPicPr>
            <p:cNvPr id="6" name="Picture 5" descr="The evolutionary tree shows the three domains as Bacteria, Archaea, and Eukarya. Bacteria are related to all forms of life, as it is a common ancestor of all life on earth. This ties Eukarya to Archaea. Archaea is more closely related to Eukarya as they share a common ancestor. In the Eukarya domain, there are three protists groups, plants, fungi, and animals group. The first protist group shares a common ancestor with all Eukarya. The second protist group shares a common ancestor with plants, and a more distant ancestor with fungi, the third protist group, and animals. The fungi share a slightly closer ancestor with the third protist group and animals. The third protist group and animals share a more recent ancestor. A box points to the animal block and shows a fish, bird, rat, mice, and human to illustrate how each tip branches out further to represent all species on earth today. A text next to a light bulb icon reads, “An evolutionary tree with a branch for each of the millions of species on earth would be incredibly complex.”" title="An illustration titled “The evolutionary tree of life” is show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346200"/>
              <a:ext cx="8534400" cy="4157472"/>
            </a:xfrm>
            <a:prstGeom prst="rect">
              <a:avLst/>
            </a:prstGeom>
          </p:spPr>
        </p:pic>
        <p:sp>
          <p:nvSpPr>
            <p:cNvPr id="7" name="AutoShape 21"/>
            <p:cNvSpPr>
              <a:spLocks noChangeArrowheads="1"/>
            </p:cNvSpPr>
            <p:nvPr/>
          </p:nvSpPr>
          <p:spPr bwMode="auto">
            <a:xfrm>
              <a:off x="4415683" y="4150465"/>
              <a:ext cx="3531020" cy="692497"/>
            </a:xfrm>
            <a:prstGeom prst="roundRect">
              <a:avLst>
                <a:gd name="adj" fmla="val 0"/>
              </a:avLst>
            </a:prstGeom>
            <a:solidFill>
              <a:schemeClr val="bg1"/>
            </a:solidFill>
            <a:ln w="19050">
              <a:solidFill>
                <a:srgbClr val="BFBFBF"/>
              </a:solidFill>
              <a:round/>
              <a:headEnd/>
              <a:tailEnd/>
            </a:ln>
            <a:effectLst>
              <a:outerShdw blurRad="63500" dist="38099" dir="2700000" algn="ctr" rotWithShape="0">
                <a:schemeClr val="bg2">
                  <a:alpha val="74998"/>
                </a:schemeClr>
              </a:outerShdw>
            </a:effectLst>
          </p:spPr>
          <p:txBody>
            <a:bodyPr wrap="square" lIns="274320" bIns="91440" anchor="ctr">
              <a:spAutoFit/>
            </a:bodyPr>
            <a:lstStyle/>
            <a:p>
              <a:r>
                <a:rPr lang="en-US" sz="1200" b="1" i="1" dirty="0">
                  <a:solidFill>
                    <a:srgbClr val="088AD5"/>
                  </a:solidFill>
                </a:rPr>
                <a:t>An evolutionary tree with a branch for each of the millions of species on earth would be incredibly complex.</a:t>
              </a:r>
            </a:p>
          </p:txBody>
        </p:sp>
        <p:pic>
          <p:nvPicPr>
            <p:cNvPr id="8" name="Picture 17" descr="star icon.jpg"/>
            <p:cNvPicPr>
              <a:picLocks noChangeAspect="1"/>
            </p:cNvPicPr>
            <p:nvPr/>
          </p:nvPicPr>
          <p:blipFill>
            <a:blip r:embed="rId5">
              <a:clrChange>
                <a:clrFrom>
                  <a:srgbClr val="FFFFFF"/>
                </a:clrFrom>
                <a:clrTo>
                  <a:srgbClr val="FFFFFF">
                    <a:alpha val="0"/>
                  </a:srgbClr>
                </a:clrTo>
              </a:clrChange>
            </a:blip>
            <a:stretch>
              <a:fillRect/>
            </a:stretch>
          </p:blipFill>
          <p:spPr bwMode="auto">
            <a:xfrm>
              <a:off x="4143855" y="4112951"/>
              <a:ext cx="493713" cy="493713"/>
            </a:xfrm>
            <a:prstGeom prst="rect">
              <a:avLst/>
            </a:prstGeom>
            <a:noFill/>
            <a:ln w="9525">
              <a:noFill/>
              <a:miter lim="800000"/>
              <a:headEnd/>
              <a:tailEnd/>
            </a:ln>
          </p:spPr>
        </p:pic>
        <p:sp>
          <p:nvSpPr>
            <p:cNvPr id="9" name="Rectangle 9"/>
            <p:cNvSpPr>
              <a:spLocks noChangeArrowheads="1"/>
            </p:cNvSpPr>
            <p:nvPr/>
          </p:nvSpPr>
          <p:spPr bwMode="auto">
            <a:xfrm>
              <a:off x="2479696" y="1960743"/>
              <a:ext cx="3442618" cy="261610"/>
            </a:xfrm>
            <a:prstGeom prst="rect">
              <a:avLst/>
            </a:prstGeom>
            <a:noFill/>
            <a:ln w="9525">
              <a:noFill/>
              <a:miter lim="800000"/>
              <a:headEnd/>
              <a:tailEnd/>
            </a:ln>
            <a:effectLst>
              <a:outerShdw blurRad="25400" dist="25400" dir="5400000" algn="ctr" rotWithShape="0">
                <a:schemeClr val="bg1">
                  <a:lumMod val="65000"/>
                </a:schemeClr>
              </a:outerShdw>
            </a:effectLst>
          </p:spPr>
          <p:txBody>
            <a:bodyPr wrap="square">
              <a:prstTxWarp prst="textNoShape">
                <a:avLst/>
              </a:prstTxWarp>
              <a:spAutoFit/>
            </a:bodyPr>
            <a:lstStyle/>
            <a:p>
              <a:pPr algn="ctr"/>
              <a:r>
                <a:rPr lang="en-US" sz="1100" b="1" dirty="0">
                  <a:solidFill>
                    <a:srgbClr val="FFFFFF"/>
                  </a:solidFill>
                </a:rPr>
                <a:t>EUKARYA</a:t>
              </a:r>
            </a:p>
          </p:txBody>
        </p:sp>
        <p:sp>
          <p:nvSpPr>
            <p:cNvPr id="10" name="Rectangle 10"/>
            <p:cNvSpPr>
              <a:spLocks noChangeArrowheads="1"/>
            </p:cNvSpPr>
            <p:nvPr/>
          </p:nvSpPr>
          <p:spPr bwMode="auto">
            <a:xfrm>
              <a:off x="434848" y="1963579"/>
              <a:ext cx="973635" cy="261610"/>
            </a:xfrm>
            <a:prstGeom prst="rect">
              <a:avLst/>
            </a:prstGeom>
            <a:noFill/>
            <a:ln w="9525">
              <a:noFill/>
              <a:miter lim="800000"/>
              <a:headEnd/>
              <a:tailEnd/>
            </a:ln>
            <a:effectLst>
              <a:outerShdw blurRad="25400" dist="25400" dir="5400000" algn="ctr" rotWithShape="0">
                <a:schemeClr val="bg1">
                  <a:lumMod val="65000"/>
                </a:schemeClr>
              </a:outerShdw>
            </a:effectLst>
          </p:spPr>
          <p:txBody>
            <a:bodyPr wrap="square">
              <a:prstTxWarp prst="textNoShape">
                <a:avLst/>
              </a:prstTxWarp>
              <a:spAutoFit/>
            </a:bodyPr>
            <a:lstStyle/>
            <a:p>
              <a:pPr algn="ctr"/>
              <a:r>
                <a:rPr lang="en-US" sz="1100" b="1" dirty="0">
                  <a:solidFill>
                    <a:srgbClr val="FFFFFF"/>
                  </a:solidFill>
                </a:rPr>
                <a:t>BACTERIA</a:t>
              </a:r>
            </a:p>
          </p:txBody>
        </p:sp>
        <p:sp>
          <p:nvSpPr>
            <p:cNvPr id="11" name="Rectangle 11"/>
            <p:cNvSpPr>
              <a:spLocks noChangeArrowheads="1"/>
            </p:cNvSpPr>
            <p:nvPr/>
          </p:nvSpPr>
          <p:spPr bwMode="auto">
            <a:xfrm>
              <a:off x="1480035" y="1963579"/>
              <a:ext cx="902811" cy="261610"/>
            </a:xfrm>
            <a:prstGeom prst="rect">
              <a:avLst/>
            </a:prstGeom>
            <a:noFill/>
            <a:ln w="9525">
              <a:noFill/>
              <a:miter lim="800000"/>
              <a:headEnd/>
              <a:tailEnd/>
            </a:ln>
            <a:effectLst>
              <a:outerShdw blurRad="25400" dist="25400" dir="5400000" algn="ctr" rotWithShape="0">
                <a:schemeClr val="bg1">
                  <a:lumMod val="65000"/>
                </a:schemeClr>
              </a:outerShdw>
            </a:effectLst>
          </p:spPr>
          <p:txBody>
            <a:bodyPr wrap="none">
              <a:prstTxWarp prst="textNoShape">
                <a:avLst/>
              </a:prstTxWarp>
              <a:spAutoFit/>
            </a:bodyPr>
            <a:lstStyle/>
            <a:p>
              <a:pPr algn="ctr"/>
              <a:r>
                <a:rPr lang="en-US" sz="1100" b="1" dirty="0">
                  <a:solidFill>
                    <a:srgbClr val="FFFFFF"/>
                  </a:solidFill>
                </a:rPr>
                <a:t>ARCHAEA</a:t>
              </a:r>
            </a:p>
          </p:txBody>
        </p:sp>
        <p:sp>
          <p:nvSpPr>
            <p:cNvPr id="12" name="Rectangle 12"/>
            <p:cNvSpPr>
              <a:spLocks noChangeArrowheads="1"/>
            </p:cNvSpPr>
            <p:nvPr/>
          </p:nvSpPr>
          <p:spPr bwMode="auto">
            <a:xfrm>
              <a:off x="2368609" y="2244316"/>
              <a:ext cx="769661" cy="246221"/>
            </a:xfrm>
            <a:prstGeom prst="rect">
              <a:avLst/>
            </a:prstGeom>
            <a:noFill/>
            <a:ln w="9525">
              <a:noFill/>
              <a:miter lim="800000"/>
              <a:headEnd/>
              <a:tailEnd/>
            </a:ln>
          </p:spPr>
          <p:txBody>
            <a:bodyPr wrap="square">
              <a:prstTxWarp prst="textNoShape">
                <a:avLst/>
              </a:prstTxWarp>
              <a:spAutoFit/>
            </a:bodyPr>
            <a:lstStyle/>
            <a:p>
              <a:pPr algn="ctr"/>
              <a:r>
                <a:rPr lang="en-US" sz="1000" dirty="0"/>
                <a:t>Protists</a:t>
              </a:r>
              <a:endParaRPr lang="en-US" sz="1000" b="1" dirty="0"/>
            </a:p>
          </p:txBody>
        </p:sp>
        <p:sp>
          <p:nvSpPr>
            <p:cNvPr id="13" name="Rectangle 13"/>
            <p:cNvSpPr>
              <a:spLocks noChangeArrowheads="1"/>
            </p:cNvSpPr>
            <p:nvPr/>
          </p:nvSpPr>
          <p:spPr bwMode="auto">
            <a:xfrm>
              <a:off x="2985807" y="2244316"/>
              <a:ext cx="695158" cy="246221"/>
            </a:xfrm>
            <a:prstGeom prst="rect">
              <a:avLst/>
            </a:prstGeom>
            <a:noFill/>
            <a:ln w="9525">
              <a:noFill/>
              <a:miter lim="800000"/>
              <a:headEnd/>
              <a:tailEnd/>
            </a:ln>
          </p:spPr>
          <p:txBody>
            <a:bodyPr wrap="square">
              <a:prstTxWarp prst="textNoShape">
                <a:avLst/>
              </a:prstTxWarp>
              <a:spAutoFit/>
            </a:bodyPr>
            <a:lstStyle/>
            <a:p>
              <a:pPr algn="ctr"/>
              <a:r>
                <a:rPr lang="en-US" sz="1000" dirty="0"/>
                <a:t>Protists</a:t>
              </a:r>
              <a:endParaRPr lang="en-US" sz="1000" b="1" dirty="0"/>
            </a:p>
          </p:txBody>
        </p:sp>
        <p:sp>
          <p:nvSpPr>
            <p:cNvPr id="14" name="Rectangle 15"/>
            <p:cNvSpPr>
              <a:spLocks noChangeArrowheads="1"/>
            </p:cNvSpPr>
            <p:nvPr/>
          </p:nvSpPr>
          <p:spPr bwMode="auto">
            <a:xfrm>
              <a:off x="3617279" y="2244316"/>
              <a:ext cx="655053" cy="246221"/>
            </a:xfrm>
            <a:prstGeom prst="rect">
              <a:avLst/>
            </a:prstGeom>
            <a:noFill/>
            <a:ln w="9525">
              <a:noFill/>
              <a:miter lim="800000"/>
              <a:headEnd/>
              <a:tailEnd/>
            </a:ln>
          </p:spPr>
          <p:txBody>
            <a:bodyPr wrap="square">
              <a:prstTxWarp prst="textNoShape">
                <a:avLst/>
              </a:prstTxWarp>
              <a:spAutoFit/>
            </a:bodyPr>
            <a:lstStyle/>
            <a:p>
              <a:pPr algn="ctr"/>
              <a:r>
                <a:rPr lang="en-US" sz="1000" dirty="0"/>
                <a:t>Plants</a:t>
              </a:r>
              <a:endParaRPr lang="en-US" sz="1000" b="1" dirty="0"/>
            </a:p>
          </p:txBody>
        </p:sp>
        <p:sp>
          <p:nvSpPr>
            <p:cNvPr id="15" name="Rectangle 16"/>
            <p:cNvSpPr>
              <a:spLocks noChangeArrowheads="1"/>
            </p:cNvSpPr>
            <p:nvPr/>
          </p:nvSpPr>
          <p:spPr bwMode="auto">
            <a:xfrm>
              <a:off x="4217525" y="2244315"/>
              <a:ext cx="635000" cy="246221"/>
            </a:xfrm>
            <a:prstGeom prst="rect">
              <a:avLst/>
            </a:prstGeom>
            <a:noFill/>
            <a:ln w="9525">
              <a:noFill/>
              <a:miter lim="800000"/>
              <a:headEnd/>
              <a:tailEnd/>
            </a:ln>
          </p:spPr>
          <p:txBody>
            <a:bodyPr wrap="square">
              <a:prstTxWarp prst="textNoShape">
                <a:avLst/>
              </a:prstTxWarp>
              <a:spAutoFit/>
            </a:bodyPr>
            <a:lstStyle/>
            <a:p>
              <a:pPr algn="ctr"/>
              <a:r>
                <a:rPr lang="en-US" sz="1000" dirty="0"/>
                <a:t>Fungi</a:t>
              </a:r>
              <a:endParaRPr lang="en-US" sz="1000" b="1" dirty="0"/>
            </a:p>
          </p:txBody>
        </p:sp>
        <p:sp>
          <p:nvSpPr>
            <p:cNvPr id="16" name="Rectangle 17"/>
            <p:cNvSpPr>
              <a:spLocks noChangeArrowheads="1"/>
            </p:cNvSpPr>
            <p:nvPr/>
          </p:nvSpPr>
          <p:spPr bwMode="auto">
            <a:xfrm>
              <a:off x="4806595" y="2244316"/>
              <a:ext cx="635000" cy="246221"/>
            </a:xfrm>
            <a:prstGeom prst="rect">
              <a:avLst/>
            </a:prstGeom>
            <a:noFill/>
            <a:ln w="9525">
              <a:noFill/>
              <a:miter lim="800000"/>
              <a:headEnd/>
              <a:tailEnd/>
            </a:ln>
          </p:spPr>
          <p:txBody>
            <a:bodyPr wrap="square">
              <a:prstTxWarp prst="textNoShape">
                <a:avLst/>
              </a:prstTxWarp>
              <a:spAutoFit/>
            </a:bodyPr>
            <a:lstStyle/>
            <a:p>
              <a:pPr algn="ctr"/>
              <a:r>
                <a:rPr lang="en-US" sz="1000" dirty="0"/>
                <a:t>Protists</a:t>
              </a:r>
              <a:endParaRPr lang="en-US" sz="1000" b="1" dirty="0"/>
            </a:p>
          </p:txBody>
        </p:sp>
        <p:sp>
          <p:nvSpPr>
            <p:cNvPr id="17" name="Rectangle 18"/>
            <p:cNvSpPr>
              <a:spLocks noChangeArrowheads="1"/>
            </p:cNvSpPr>
            <p:nvPr/>
          </p:nvSpPr>
          <p:spPr bwMode="auto">
            <a:xfrm>
              <a:off x="5395666" y="2244316"/>
              <a:ext cx="640770" cy="246221"/>
            </a:xfrm>
            <a:prstGeom prst="rect">
              <a:avLst/>
            </a:prstGeom>
            <a:noFill/>
            <a:ln w="9525">
              <a:noFill/>
              <a:miter lim="800000"/>
              <a:headEnd/>
              <a:tailEnd/>
            </a:ln>
          </p:spPr>
          <p:txBody>
            <a:bodyPr wrap="none">
              <a:prstTxWarp prst="textNoShape">
                <a:avLst/>
              </a:prstTxWarp>
              <a:spAutoFit/>
            </a:bodyPr>
            <a:lstStyle/>
            <a:p>
              <a:pPr algn="ctr"/>
              <a:r>
                <a:rPr lang="en-US" sz="1000" dirty="0"/>
                <a:t>Animals</a:t>
              </a:r>
              <a:endParaRPr lang="en-US" sz="1000" b="1" dirty="0"/>
            </a:p>
          </p:txBody>
        </p:sp>
        <p:sp>
          <p:nvSpPr>
            <p:cNvPr id="18" name="Rectangle 19"/>
            <p:cNvSpPr>
              <a:spLocks noChangeArrowheads="1"/>
            </p:cNvSpPr>
            <p:nvPr/>
          </p:nvSpPr>
          <p:spPr bwMode="auto">
            <a:xfrm>
              <a:off x="2071291" y="4031765"/>
              <a:ext cx="1492250" cy="460375"/>
            </a:xfrm>
            <a:prstGeom prst="rect">
              <a:avLst/>
            </a:prstGeom>
            <a:noFill/>
            <a:ln w="9525">
              <a:noFill/>
              <a:miter lim="800000"/>
              <a:headEnd/>
              <a:tailEnd/>
            </a:ln>
          </p:spPr>
          <p:txBody>
            <a:bodyPr>
              <a:prstTxWarp prst="textNoShape">
                <a:avLst/>
              </a:prstTxWarp>
              <a:spAutoFit/>
            </a:bodyPr>
            <a:lstStyle/>
            <a:p>
              <a:r>
                <a:rPr lang="en-US" sz="1200" dirty="0"/>
                <a:t>Common ancestor of all life on earth</a:t>
              </a:r>
            </a:p>
          </p:txBody>
        </p:sp>
        <p:cxnSp>
          <p:nvCxnSpPr>
            <p:cNvPr id="19" name="Straight Connector 18"/>
            <p:cNvCxnSpPr>
              <a:cxnSpLocks noChangeShapeType="1"/>
            </p:cNvCxnSpPr>
            <p:nvPr/>
          </p:nvCxnSpPr>
          <p:spPr bwMode="auto">
            <a:xfrm>
              <a:off x="1836924" y="4089499"/>
              <a:ext cx="282575" cy="66675"/>
            </a:xfrm>
            <a:prstGeom prst="line">
              <a:avLst/>
            </a:prstGeom>
            <a:noFill/>
            <a:ln w="15875">
              <a:solidFill>
                <a:schemeClr val="tx1"/>
              </a:solidFill>
              <a:round/>
              <a:headEnd/>
              <a:tailEnd/>
            </a:ln>
            <a:effectLst>
              <a:outerShdw blurRad="50800" dist="12700" dir="2700000">
                <a:schemeClr val="bg1">
                  <a:alpha val="43000"/>
                </a:schemeClr>
              </a:outerShdw>
            </a:effectLst>
          </p:spPr>
        </p:cxnSp>
        <p:sp>
          <p:nvSpPr>
            <p:cNvPr id="20" name="Rectangle 23"/>
            <p:cNvSpPr>
              <a:spLocks noChangeArrowheads="1"/>
            </p:cNvSpPr>
            <p:nvPr/>
          </p:nvSpPr>
          <p:spPr bwMode="auto">
            <a:xfrm>
              <a:off x="6760853" y="3505968"/>
              <a:ext cx="699205" cy="261610"/>
            </a:xfrm>
            <a:prstGeom prst="rect">
              <a:avLst/>
            </a:prstGeom>
            <a:noFill/>
            <a:ln w="9525">
              <a:noFill/>
              <a:miter lim="800000"/>
              <a:headEnd/>
              <a:tailEnd/>
            </a:ln>
          </p:spPr>
          <p:txBody>
            <a:bodyPr wrap="none">
              <a:prstTxWarp prst="textNoShape">
                <a:avLst/>
              </a:prstTxWarp>
              <a:spAutoFit/>
            </a:bodyPr>
            <a:lstStyle/>
            <a:p>
              <a:pPr algn="ctr"/>
              <a:r>
                <a:rPr lang="en-US" sz="1100" dirty="0"/>
                <a:t>Animals</a:t>
              </a:r>
              <a:endParaRPr lang="en-US" sz="1100" b="1" dirty="0"/>
            </a:p>
          </p:txBody>
        </p:sp>
        <p:sp>
          <p:nvSpPr>
            <p:cNvPr id="21" name="TextBox 20"/>
            <p:cNvSpPr txBox="1"/>
            <p:nvPr/>
          </p:nvSpPr>
          <p:spPr>
            <a:xfrm>
              <a:off x="6262109" y="1892585"/>
              <a:ext cx="2429130" cy="707886"/>
            </a:xfrm>
            <a:prstGeom prst="rect">
              <a:avLst/>
            </a:prstGeom>
            <a:noFill/>
          </p:spPr>
          <p:txBody>
            <a:bodyPr wrap="square" rtlCol="0">
              <a:spAutoFit/>
            </a:bodyPr>
            <a:lstStyle/>
            <a:p>
              <a:r>
                <a:rPr lang="en-US" sz="1000" dirty="0">
                  <a:solidFill>
                    <a:srgbClr val="FF0000"/>
                  </a:solidFill>
                  <a:ea typeface="ＭＳ Ｐゴシック" charset="0"/>
                  <a:cs typeface="ＭＳ Ｐゴシック" charset="0"/>
                </a:rPr>
                <a:t>In this example, the restriction enzyme recognizes the sequence ATCGAT and cuts between the first A and T.</a:t>
              </a:r>
              <a:endParaRPr lang="en-US" sz="1000" dirty="0">
                <a:solidFill>
                  <a:srgbClr val="FF0000"/>
                </a:solidFill>
              </a:endParaRPr>
            </a:p>
            <a:p>
              <a:endParaRPr lang="en-US" sz="1000" dirty="0"/>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3200" dirty="0">
                <a:latin typeface="Tahoma"/>
                <a:cs typeface="Tahoma"/>
              </a:rPr>
              <a:t>Defining Monophyletic Groups</a:t>
            </a:r>
          </a:p>
        </p:txBody>
      </p:sp>
      <p:grpSp>
        <p:nvGrpSpPr>
          <p:cNvPr id="3" name="Group 2"/>
          <p:cNvGrpSpPr/>
          <p:nvPr/>
        </p:nvGrpSpPr>
        <p:grpSpPr>
          <a:xfrm>
            <a:off x="1752600" y="1447800"/>
            <a:ext cx="5969000" cy="4995330"/>
            <a:chOff x="736600" y="215900"/>
            <a:chExt cx="7677555" cy="6425184"/>
          </a:xfrm>
        </p:grpSpPr>
        <p:pic>
          <p:nvPicPr>
            <p:cNvPr id="4" name="Picture 3" descr="A monophyletic group has members who share a common ancestor, and the group contains all the descendants of that ancestor. In this case, birds and crocodiles are directly related (A). Further down the tree are crocodiles and lizards (B). A callout box indicates that lizards and crocodiles together do not make a monophyletic group; although they share a common ancestor, some descendants of that ancestor are in another group (the birds). Mammals are listed farther outside the group. A text next to a light bulb icon reads “Members of a monophyletic group are more closely related to each other than to any individuals outside that group.”" title="An evolutionary tree titled “Monophyletic groups” is sh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215900"/>
              <a:ext cx="7662672" cy="6425184"/>
            </a:xfrm>
            <a:prstGeom prst="rect">
              <a:avLst/>
            </a:prstGeom>
          </p:spPr>
        </p:pic>
        <p:sp>
          <p:nvSpPr>
            <p:cNvPr id="6" name="AutoShape 21"/>
            <p:cNvSpPr>
              <a:spLocks noChangeArrowheads="1"/>
            </p:cNvSpPr>
            <p:nvPr/>
          </p:nvSpPr>
          <p:spPr bwMode="auto">
            <a:xfrm>
              <a:off x="2231776" y="5273890"/>
              <a:ext cx="5456285" cy="593811"/>
            </a:xfrm>
            <a:prstGeom prst="roundRect">
              <a:avLst>
                <a:gd name="adj" fmla="val 0"/>
              </a:avLst>
            </a:prstGeom>
            <a:solidFill>
              <a:schemeClr val="bg1"/>
            </a:solidFill>
            <a:ln w="19050">
              <a:solidFill>
                <a:srgbClr val="BFBFBF"/>
              </a:solidFill>
              <a:round/>
              <a:headEnd/>
              <a:tailEnd/>
            </a:ln>
            <a:effectLst>
              <a:outerShdw blurRad="63500" dist="38099" dir="2700000" algn="ctr" rotWithShape="0">
                <a:schemeClr val="bg2">
                  <a:alpha val="74998"/>
                </a:schemeClr>
              </a:outerShdw>
            </a:effectLst>
          </p:spPr>
          <p:txBody>
            <a:bodyPr wrap="square" lIns="274320" bIns="91440" anchor="ctr">
              <a:spAutoFit/>
            </a:bodyPr>
            <a:lstStyle/>
            <a:p>
              <a:r>
                <a:rPr lang="en-US" sz="1050" b="1" i="1" dirty="0">
                  <a:solidFill>
                    <a:srgbClr val="088AD5"/>
                  </a:solidFill>
                </a:rPr>
                <a:t>Members of a monophyletic group are more closely related to each other than to any individuals outside that group.</a:t>
              </a:r>
            </a:p>
          </p:txBody>
        </p:sp>
        <p:pic>
          <p:nvPicPr>
            <p:cNvPr id="7" name="Picture 17" descr="star icon.jpg"/>
            <p:cNvPicPr>
              <a:picLocks noChangeAspect="1"/>
            </p:cNvPicPr>
            <p:nvPr/>
          </p:nvPicPr>
          <p:blipFill>
            <a:blip r:embed="rId4">
              <a:clrChange>
                <a:clrFrom>
                  <a:srgbClr val="FFFFFF"/>
                </a:clrFrom>
                <a:clrTo>
                  <a:srgbClr val="FFFFFF">
                    <a:alpha val="0"/>
                  </a:srgbClr>
                </a:clrTo>
              </a:clrChange>
            </a:blip>
            <a:stretch>
              <a:fillRect/>
            </a:stretch>
          </p:blipFill>
          <p:spPr bwMode="auto">
            <a:xfrm>
              <a:off x="1959949" y="5169276"/>
              <a:ext cx="493713" cy="493713"/>
            </a:xfrm>
            <a:prstGeom prst="rect">
              <a:avLst/>
            </a:prstGeom>
            <a:noFill/>
            <a:ln w="9525">
              <a:noFill/>
              <a:miter lim="800000"/>
              <a:headEnd/>
              <a:tailEnd/>
            </a:ln>
          </p:spPr>
        </p:pic>
        <p:sp>
          <p:nvSpPr>
            <p:cNvPr id="8" name="Right Arrow 7"/>
            <p:cNvSpPr/>
            <p:nvPr/>
          </p:nvSpPr>
          <p:spPr bwMode="auto">
            <a:xfrm rot="6420761">
              <a:off x="4161099" y="2006826"/>
              <a:ext cx="683850" cy="376118"/>
            </a:xfrm>
            <a:prstGeom prst="rightArrow">
              <a:avLst>
                <a:gd name="adj1" fmla="val 50000"/>
                <a:gd name="adj2" fmla="val 76577"/>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9" name="Rectangle 8"/>
            <p:cNvSpPr>
              <a:spLocks noChangeArrowheads="1"/>
            </p:cNvSpPr>
            <p:nvPr/>
          </p:nvSpPr>
          <p:spPr bwMode="auto">
            <a:xfrm>
              <a:off x="4321182" y="1048030"/>
              <a:ext cx="4092973" cy="1049066"/>
            </a:xfrm>
            <a:prstGeom prst="rect">
              <a:avLst/>
            </a:prstGeom>
            <a:solidFill>
              <a:srgbClr val="FFFFFF"/>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0"/>
                      <a:lumOff val="100000"/>
                    </a:schemeClr>
                  </a:gs>
                </a:gsLst>
                <a:lin ang="5400000" scaled="1"/>
              </a:gradFill>
              <a:miter lim="800000"/>
              <a:headEnd/>
              <a:tailEnd/>
            </a:ln>
            <a:effectLst>
              <a:outerShdw blurRad="50800" dist="38100" dir="2700000">
                <a:srgbClr val="000000">
                  <a:alpha val="43000"/>
                </a:srgbClr>
              </a:outerShdw>
            </a:effectLst>
          </p:spPr>
          <p:txBody>
            <a:bodyPr wrap="square" bIns="91440">
              <a:prstTxWarp prst="textNoShape">
                <a:avLst/>
              </a:prstTxWarp>
              <a:spAutoFit/>
            </a:bodyPr>
            <a:lstStyle/>
            <a:p>
              <a:pPr>
                <a:defRPr/>
              </a:pPr>
              <a:r>
                <a:rPr lang="en-US" sz="1050" b="1" dirty="0">
                  <a:solidFill>
                    <a:srgbClr val="FF0000"/>
                  </a:solidFill>
                </a:rPr>
                <a:t>Lizards and crocodiles together do not make a monophyletic group: although they share a common ancestor, some descendants of that ancestor are in another group (the birds). </a:t>
              </a:r>
            </a:p>
          </p:txBody>
        </p:sp>
        <p:sp>
          <p:nvSpPr>
            <p:cNvPr id="10" name="Oval 9"/>
            <p:cNvSpPr>
              <a:spLocks noChangeArrowheads="1"/>
            </p:cNvSpPr>
            <p:nvPr/>
          </p:nvSpPr>
          <p:spPr bwMode="auto">
            <a:xfrm>
              <a:off x="3426030" y="3999340"/>
              <a:ext cx="310006" cy="310006"/>
            </a:xfrm>
            <a:prstGeom prst="ellipse">
              <a:avLst/>
            </a:prstGeom>
            <a:solidFill>
              <a:srgbClr val="000000"/>
            </a:solidFill>
            <a:ln w="41275">
              <a:solidFill>
                <a:srgbClr val="FFFFFF"/>
              </a:solidFill>
              <a:round/>
              <a:headEnd/>
              <a:tailEnd/>
            </a:ln>
          </p:spPr>
          <p:txBody>
            <a:bodyPr vert="horz" anchor="ctr" anchorCtr="1">
              <a:prstTxWarp prst="textNoShape">
                <a:avLst/>
              </a:prstTxWarp>
            </a:bodyPr>
            <a:lstStyle/>
            <a:p>
              <a:r>
                <a:rPr lang="en-US" sz="1100" b="1" dirty="0">
                  <a:solidFill>
                    <a:schemeClr val="bg1"/>
                  </a:solidFill>
                  <a:effectLst>
                    <a:outerShdw sx="1000" sy="1000" algn="ctr" rotWithShape="0">
                      <a:schemeClr val="bg1"/>
                    </a:outerShdw>
                  </a:effectLst>
                </a:rPr>
                <a:t>B</a:t>
              </a:r>
            </a:p>
          </p:txBody>
        </p:sp>
        <p:sp>
          <p:nvSpPr>
            <p:cNvPr id="11" name="Oval 4"/>
            <p:cNvSpPr>
              <a:spLocks noChangeArrowheads="1"/>
            </p:cNvSpPr>
            <p:nvPr/>
          </p:nvSpPr>
          <p:spPr bwMode="auto">
            <a:xfrm>
              <a:off x="2254176" y="3329277"/>
              <a:ext cx="310006" cy="310006"/>
            </a:xfrm>
            <a:prstGeom prst="ellipse">
              <a:avLst/>
            </a:prstGeom>
            <a:solidFill>
              <a:srgbClr val="000000"/>
            </a:solidFill>
            <a:ln w="41275">
              <a:solidFill>
                <a:srgbClr val="FFFFFF"/>
              </a:solidFill>
              <a:round/>
              <a:headEnd/>
              <a:tailEnd/>
            </a:ln>
          </p:spPr>
          <p:txBody>
            <a:bodyPr vert="horz" anchor="ctr" anchorCtr="1">
              <a:prstTxWarp prst="textNoShape">
                <a:avLst/>
              </a:prstTxWarp>
            </a:bodyPr>
            <a:lstStyle/>
            <a:p>
              <a:r>
                <a:rPr lang="en-US" sz="1100" b="1" dirty="0">
                  <a:solidFill>
                    <a:schemeClr val="bg1"/>
                  </a:solidFill>
                  <a:effectLst>
                    <a:outerShdw sx="1000" sy="1000" algn="ctr" rotWithShape="0">
                      <a:schemeClr val="bg1"/>
                    </a:outerShdw>
                  </a:effectLst>
                </a:rPr>
                <a:t>A</a:t>
              </a:r>
            </a:p>
          </p:txBody>
        </p:sp>
        <p:sp>
          <p:nvSpPr>
            <p:cNvPr id="12" name="Rectangle 4"/>
            <p:cNvSpPr>
              <a:spLocks noChangeArrowheads="1"/>
            </p:cNvSpPr>
            <p:nvPr/>
          </p:nvSpPr>
          <p:spPr bwMode="auto">
            <a:xfrm>
              <a:off x="917740" y="994030"/>
              <a:ext cx="3094967" cy="1157931"/>
            </a:xfrm>
            <a:prstGeom prst="rect">
              <a:avLst/>
            </a:prstGeom>
            <a:noFill/>
            <a:ln w="9525">
              <a:noFill/>
              <a:miter lim="800000"/>
              <a:headEnd/>
              <a:tailEnd/>
            </a:ln>
          </p:spPr>
          <p:txBody>
            <a:bodyPr wrap="square">
              <a:prstTxWarp prst="textNoShape">
                <a:avLst/>
              </a:prstTxWarp>
              <a:spAutoFit/>
            </a:bodyPr>
            <a:lstStyle/>
            <a:p>
              <a:r>
                <a:rPr lang="en-US" sz="1050" b="1" dirty="0">
                  <a:solidFill>
                    <a:srgbClr val="2D82C4"/>
                  </a:solidFill>
                </a:rPr>
                <a:t>MONOPHYLETIC GROUP</a:t>
              </a:r>
            </a:p>
            <a:p>
              <a:r>
                <a:rPr lang="en-US" sz="1050" dirty="0"/>
                <a:t>Members of a monophyletic group share a common ancestor, and the group contains all of the descendants of that ancestor.</a:t>
              </a:r>
            </a:p>
          </p:txBody>
        </p:sp>
        <p:sp>
          <p:nvSpPr>
            <p:cNvPr id="13" name="Rectangle 12"/>
            <p:cNvSpPr>
              <a:spLocks noChangeArrowheads="1"/>
            </p:cNvSpPr>
            <p:nvPr/>
          </p:nvSpPr>
          <p:spPr bwMode="auto">
            <a:xfrm>
              <a:off x="992080" y="2721896"/>
              <a:ext cx="1323473" cy="336493"/>
            </a:xfrm>
            <a:prstGeom prst="rect">
              <a:avLst/>
            </a:prstGeom>
            <a:noFill/>
            <a:ln w="9525">
              <a:noFill/>
              <a:miter lim="800000"/>
              <a:headEnd/>
              <a:tailEnd/>
            </a:ln>
          </p:spPr>
          <p:txBody>
            <a:bodyPr wrap="square">
              <a:prstTxWarp prst="textNoShape">
                <a:avLst/>
              </a:prstTxWarp>
              <a:spAutoFit/>
            </a:bodyPr>
            <a:lstStyle/>
            <a:p>
              <a:pPr algn="ctr"/>
              <a:r>
                <a:rPr lang="en-US" sz="1100" dirty="0"/>
                <a:t>Birds</a:t>
              </a:r>
            </a:p>
          </p:txBody>
        </p:sp>
        <p:sp>
          <p:nvSpPr>
            <p:cNvPr id="14" name="Rectangle 13"/>
            <p:cNvSpPr>
              <a:spLocks noChangeArrowheads="1"/>
            </p:cNvSpPr>
            <p:nvPr/>
          </p:nvSpPr>
          <p:spPr bwMode="auto">
            <a:xfrm>
              <a:off x="2536133" y="2721896"/>
              <a:ext cx="1376946" cy="336493"/>
            </a:xfrm>
            <a:prstGeom prst="rect">
              <a:avLst/>
            </a:prstGeom>
            <a:noFill/>
            <a:ln w="9525">
              <a:noFill/>
              <a:miter lim="800000"/>
              <a:headEnd/>
              <a:tailEnd/>
            </a:ln>
          </p:spPr>
          <p:txBody>
            <a:bodyPr wrap="square">
              <a:prstTxWarp prst="textNoShape">
                <a:avLst/>
              </a:prstTxWarp>
              <a:spAutoFit/>
            </a:bodyPr>
            <a:lstStyle/>
            <a:p>
              <a:pPr algn="ctr"/>
              <a:r>
                <a:rPr lang="en-US" sz="1100" dirty="0"/>
                <a:t>Crocodiles</a:t>
              </a:r>
            </a:p>
          </p:txBody>
        </p:sp>
        <p:sp>
          <p:nvSpPr>
            <p:cNvPr id="15" name="Rectangle 14"/>
            <p:cNvSpPr>
              <a:spLocks noChangeArrowheads="1"/>
            </p:cNvSpPr>
            <p:nvPr/>
          </p:nvSpPr>
          <p:spPr bwMode="auto">
            <a:xfrm>
              <a:off x="4160396" y="2721896"/>
              <a:ext cx="1323473" cy="336493"/>
            </a:xfrm>
            <a:prstGeom prst="rect">
              <a:avLst/>
            </a:prstGeom>
            <a:noFill/>
            <a:ln w="9525">
              <a:noFill/>
              <a:miter lim="800000"/>
              <a:headEnd/>
              <a:tailEnd/>
            </a:ln>
          </p:spPr>
          <p:txBody>
            <a:bodyPr wrap="square">
              <a:prstTxWarp prst="textNoShape">
                <a:avLst/>
              </a:prstTxWarp>
              <a:spAutoFit/>
            </a:bodyPr>
            <a:lstStyle/>
            <a:p>
              <a:pPr algn="ctr"/>
              <a:r>
                <a:rPr lang="en-US" sz="1100" dirty="0"/>
                <a:t>Lizards</a:t>
              </a:r>
            </a:p>
          </p:txBody>
        </p:sp>
        <p:sp>
          <p:nvSpPr>
            <p:cNvPr id="16" name="Rectangle 15"/>
            <p:cNvSpPr>
              <a:spLocks noChangeArrowheads="1"/>
            </p:cNvSpPr>
            <p:nvPr/>
          </p:nvSpPr>
          <p:spPr bwMode="auto">
            <a:xfrm>
              <a:off x="5737868" y="2721896"/>
              <a:ext cx="1363580" cy="336493"/>
            </a:xfrm>
            <a:prstGeom prst="rect">
              <a:avLst/>
            </a:prstGeom>
            <a:noFill/>
            <a:ln w="9525">
              <a:noFill/>
              <a:miter lim="800000"/>
              <a:headEnd/>
              <a:tailEnd/>
            </a:ln>
          </p:spPr>
          <p:txBody>
            <a:bodyPr wrap="square">
              <a:prstTxWarp prst="textNoShape">
                <a:avLst/>
              </a:prstTxWarp>
              <a:spAutoFit/>
            </a:bodyPr>
            <a:lstStyle/>
            <a:p>
              <a:pPr algn="ctr"/>
              <a:r>
                <a:rPr lang="en-US" sz="1100" dirty="0"/>
                <a:t>Mammals</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PRRESPONSE4" val="7"/>
  <p:tag name="PRRESPONSE8" val="3"/>
  <p:tag name="POWERPOINTVERSION" val="12.0"/>
  <p:tag name="ANSWERNOWSTYLE" val="-1"/>
  <p:tag name="COUNTDOWNSECONDS" val="10"/>
  <p:tag name="BACKUPMAINTENANCE" val="7"/>
  <p:tag name="AUTOUPDATEALIASES" val="True"/>
  <p:tag name="BUBBLESIZEVISIBLE" val="True"/>
  <p:tag name="CUSTOMCELLFORECOLOR" val="-16777216"/>
  <p:tag name="USESCHEMECOLORS" val="True"/>
  <p:tag name="AUTOSIZEGRID" val="True"/>
  <p:tag name="CHARTLABELS" val="0"/>
  <p:tag name="INCLUDEPPT" val="True"/>
  <p:tag name="ZEROBASED" val="False"/>
  <p:tag name="FIBNUMRESULTS" val="5"/>
  <p:tag name="PRRESPONSE3" val="8"/>
  <p:tag name="PRRESPONSE9" val="2"/>
  <p:tag name="USESECONDARYMONITOR" val="True"/>
  <p:tag name="RESPCOUNTERFORMAT" val="0"/>
  <p:tag name="CHARTVALUEFORMAT" val="0%"/>
  <p:tag name="TEAMSINLEADERBOARD" val="5"/>
  <p:tag name="CUSTOMGRIDBACKCOLOR" val="-2830136"/>
  <p:tag name="DISPLAYDEVICENUMBER" val="True"/>
  <p:tag name="GRIDPOSITION" val="1"/>
  <p:tag name="PARTLISTDEFAULT" val="0"/>
  <p:tag name="AUTOADJUSTPARTRANGE" val="True"/>
  <p:tag name="PRRESPONSE1" val="10"/>
  <p:tag name="PRRESPONSE7" val="4"/>
  <p:tag name="BULLETTYPE" val="3"/>
  <p:tag name="NUMRESPONSES" val="1"/>
  <p:tag name="PARTICIPANTSINLEADERBOARD" val="5"/>
  <p:tag name="CUSTOMCELLBACKCOLOR1" val="-256"/>
  <p:tag name="GRIDOPACITY" val="90"/>
  <p:tag name="MULTIRESPDIVISOR" val="1"/>
  <p:tag name="CHARTSCALE" val="True"/>
  <p:tag name="PRRESPONSE5" val="6"/>
  <p:tag name="SHOWBARVISIBLE" val="True"/>
  <p:tag name="BACKUPSESSIONS" val="True"/>
  <p:tag name="BUBBLEVALUEFORMAT" val="0.0"/>
  <p:tag name="DISPLAYDEVICEID" val="True"/>
  <p:tag name="CORRECTPOINTVALUE" val="100"/>
  <p:tag name="FIBINCLUDEOTHER" val="True"/>
  <p:tag name="REVIEWONLY" val="False"/>
  <p:tag name="CUSTOMCELLBACKCOLOR3" val="-268652"/>
  <p:tag name="RESETCHARTS" val="True"/>
  <p:tag name="PRRESPONSE2" val="9"/>
  <p:tag name="RESPCOUNTERSTYLE" val="-1"/>
  <p:tag name="BUBBLEGROUPING" val="3"/>
  <p:tag name="INCORRECTPOINTVALUE" val="0"/>
  <p:tag name="PRRESPONSE10" val="1"/>
  <p:tag name="MAXRESPONDERS" val="5"/>
  <p:tag name="REALTIMEBACKUP" val="False"/>
  <p:tag name="INPUTSOURCE" val="1"/>
  <p:tag name="CHARTCOLORS" val="0"/>
  <p:tag name="ROTATIONINTERVAL" val="2"/>
  <p:tag name="PRRESPONSE6" val="5"/>
  <p:tag name="FIBDISPLAYRESULTS" val="True"/>
  <p:tag name="COUNTDOWNSTYLE" val="-1"/>
  <p:tag name="GRIDSIZE" val="{Width=800, Height=600}"/>
  <p:tag name="CUSTOMCELLBACKCOLOR4" val="-8355712"/>
  <p:tag name="DELIMITERS" val="3.1"/>
  <p:tag name="TPVERSION" val="5"/>
  <p:tag name="TPFULLVERSION" val="5.3.1.3337"/>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SLIDEGUID" val="7252B31DB7314AB0A7EB3793758EB6CB"/>
  <p:tag name="SLIDEID" val="7252B31DB7314AB0A7EB3793758EB6CB"/>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Below are genetic sequences for a gene found in four different species.  Which species are the most closely related? Species A:  AGT-CTA-CTT-ACT-ATC-CTA Species B:  AGT-CTA-CTT-ACC-ATC-CTA  Species C:  AGT-AAA-CTT-ACC-ATC-CTA  Species D:  AGA-CTA-TTT-ACC-ATG-CTA  "/>
  <p:tag name="ANSWERSALIAS" val="Species A and B|smicln|Species A and C|smicln|Species A and D|smicln|Species B and D "/>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TEXTLENGTH" val="20"/>
  <p:tag name="FONTSIZE" val="32"/>
  <p:tag name="BULLETTYPE" val="ppBulletArabicPeriod"/>
  <p:tag name="ANSWERTEXT" val="Enter answer text..."/>
  <p:tag name="OLDNUMANSWERS" val="4"/>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eeman Tahoma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942165a9-5233-43ff-974f-a644c22c2d13</RequestId>
  <RequestDate>8/13/2019 10:58:04 AM</RequestDate>
</w:document>
</file>

<file path=customXml/itemProps1.xml><?xml version="1.0" encoding="utf-8"?>
<ds:datastoreItem xmlns:ds="http://schemas.openxmlformats.org/officeDocument/2006/customXml" ds:itemID="{6305F040-6E5F-6240-9203-3C5266289F1B}">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otalTime>3633</TotalTime>
  <Words>5980</Words>
  <Application>Microsoft Macintosh PowerPoint</Application>
  <PresentationFormat>On-screen Show (4:3)</PresentationFormat>
  <Paragraphs>360</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Comic Sans MS</vt:lpstr>
      <vt:lpstr>Tahoma</vt:lpstr>
      <vt:lpstr>Wingdings</vt:lpstr>
      <vt:lpstr>Office Theme</vt:lpstr>
      <vt:lpstr>Chapter 12: The Origin and Diversification of Life on Earth</vt:lpstr>
      <vt:lpstr>How did life arise?</vt:lpstr>
      <vt:lpstr>12.5 How do we name species? </vt:lpstr>
      <vt:lpstr>Name that zebra!</vt:lpstr>
      <vt:lpstr>12.8 The history of life can be imagined as a tree.</vt:lpstr>
      <vt:lpstr>Phylogenetic (Evolutionary) Trees</vt:lpstr>
      <vt:lpstr>Take Home Message 12.8</vt:lpstr>
      <vt:lpstr>12.9 Evolutionary trees show ancestor-descendant relationships.</vt:lpstr>
      <vt:lpstr>Defining Monophyletic Groups</vt:lpstr>
      <vt:lpstr>Constructing Evolutionary Trees Using Comparative Anatomy</vt:lpstr>
      <vt:lpstr>Comparing DNA Sequences to Create Evolutionary Trees</vt:lpstr>
      <vt:lpstr>Below are genetic sequences for a gene found in four different species.  Species ___ and species ____  are the most closely related   Species A:  AGT-CTA-CTT-ACT-ATC-CTA  Species B:  AGT-CTA-CTT-ACC-ATC-CTA   Species C:  AGT-AAA-CTT-ACC-ATC-CTA   Species D:  AGA-CTA-TTT-ACC-ATG-CTA </vt:lpstr>
      <vt:lpstr>Are birds more closely related to fish or to mice?</vt:lpstr>
      <vt:lpstr>PowerPoint Presentation</vt:lpstr>
      <vt:lpstr>PowerPoint Presentation</vt:lpstr>
      <vt:lpstr>Take Home Message 12.9</vt:lpstr>
      <vt:lpstr>Five-Kingdom System of Classification</vt:lpstr>
      <vt:lpstr>Woese’s Approach to Classification</vt:lpstr>
      <vt:lpstr>Woese’s Approach Is Imperfect</vt:lpstr>
      <vt:lpstr>Origin of Life</vt:lpstr>
      <vt:lpstr>Take Home Message 12.15</vt:lpstr>
      <vt:lpstr>12.16 The bacteria domain has tremendous biological diversity. </vt:lpstr>
      <vt:lpstr>Bacteria</vt:lpstr>
      <vt:lpstr>Take Home Message 12.16</vt:lpstr>
      <vt:lpstr>12.17 The archaea domain includes many species living in extreme environments.</vt:lpstr>
      <vt:lpstr>Archaea are divided into five groups based on physiological features.</vt:lpstr>
      <vt:lpstr>Take Home Message 12.17</vt:lpstr>
      <vt:lpstr>12.18 The eukarya domain consists of four kingdoms: plants, animals, fungi, and protists.</vt:lpstr>
    </vt:vector>
  </TitlesOfParts>
  <Company>SLCC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Origin and Diversification of Life on Earth</dc:title>
  <dc:creator>Operator</dc:creator>
  <cp:lastModifiedBy>Sydha Salihu</cp:lastModifiedBy>
  <cp:revision>681</cp:revision>
  <dcterms:created xsi:type="dcterms:W3CDTF">2008-11-21T22:48:10Z</dcterms:created>
  <dcterms:modified xsi:type="dcterms:W3CDTF">2020-11-11T18:41:13Z</dcterms:modified>
</cp:coreProperties>
</file>