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99" r:id="rId3"/>
    <p:sldId id="330" r:id="rId4"/>
    <p:sldId id="300" r:id="rId5"/>
    <p:sldId id="301" r:id="rId6"/>
    <p:sldId id="321" r:id="rId7"/>
    <p:sldId id="320" r:id="rId8"/>
    <p:sldId id="302" r:id="rId9"/>
    <p:sldId id="303" r:id="rId10"/>
    <p:sldId id="331" r:id="rId11"/>
    <p:sldId id="257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332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</p:sldIdLst>
  <p:sldSz cx="12192000" cy="6858000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C6Z50s5cxs3blc9OoXvTXLrEj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34988"/>
            <a:ext cx="4681538" cy="2633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5" name="Google Shape;325;p28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85788"/>
            <a:ext cx="5200650" cy="2925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1034344" y="3706636"/>
            <a:ext cx="827475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85788"/>
            <a:ext cx="5200650" cy="2925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1034344" y="3706636"/>
            <a:ext cx="827475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85788"/>
            <a:ext cx="5200650" cy="2925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1034344" y="3706636"/>
            <a:ext cx="827475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34988"/>
            <a:ext cx="4681538" cy="2633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85788"/>
            <a:ext cx="5200650" cy="2925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1034344" y="3706636"/>
            <a:ext cx="827475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85788"/>
            <a:ext cx="5200650" cy="2925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1034344" y="3706636"/>
            <a:ext cx="827475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1cf0fd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01cf0fd878_0_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01cf0fd878_0_0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800" cy="3525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34988"/>
            <a:ext cx="4681538" cy="2633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5375" cy="31591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53498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34988"/>
            <a:ext cx="4681538" cy="2633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5375" cy="31591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53498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5375" cy="31591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53498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34988"/>
            <a:ext cx="4681538" cy="2633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930275" y="3335337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0"/>
          <p:cNvSpPr txBox="1">
            <a:spLocks noGrp="1"/>
          </p:cNvSpPr>
          <p:nvPr>
            <p:ph type="title"/>
          </p:nvPr>
        </p:nvSpPr>
        <p:spPr>
          <a:xfrm>
            <a:off x="914401" y="609601"/>
            <a:ext cx="10361084" cy="11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78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>
            <a:spLocks noGrp="1"/>
          </p:cNvSpPr>
          <p:nvPr>
            <p:ph type="clipArt" idx="2"/>
          </p:nvPr>
        </p:nvSpPr>
        <p:spPr>
          <a:xfrm>
            <a:off x="6195484" y="1981201"/>
            <a:ext cx="5080000" cy="411321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37883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58683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37883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0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9"/>
              <a:buFont typeface="Calibri"/>
              <a:buNone/>
              <a:defRPr sz="38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39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7905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1pPr>
            <a:lvl2pPr marL="914400" lvl="1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2pPr>
            <a:lvl3pPr marL="1371600" lvl="2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3pPr>
            <a:lvl4pPr marL="1828800" lvl="3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4pPr>
            <a:lvl5pPr marL="2286000" lvl="4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5pPr>
            <a:lvl6pPr marL="2743200" lvl="5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6pPr>
            <a:lvl7pPr marL="3200400" lvl="6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7pPr>
            <a:lvl8pPr marL="3657600" lvl="7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8pPr>
            <a:lvl9pPr marL="4114800" lvl="8" indent="-3790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69"/>
              <a:buChar char="•"/>
              <a:defRPr sz="23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u1DE9PK2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qKlLm2Mjk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c-NMfp13Uug&amp;list=PL7A321788730C25D1" TargetMode="Externa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950720" y="-253219"/>
            <a:ext cx="8717280" cy="149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Cell Transport Notes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Transmission vs Scanning Electron Microscope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915" indent="-462915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TEM-</a:t>
            </a:r>
          </a:p>
          <a:p>
            <a:pPr marL="462915" indent="-462915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62915" indent="-462915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62915" indent="-462915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62915" indent="-462915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62915" indent="-462915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62915" indent="-462915">
              <a:buAutoNum type="arabicParenR"/>
            </a:pPr>
            <a:r>
              <a:rPr lang="en-US">
                <a:solidFill>
                  <a:schemeClr val="tx1"/>
                </a:solidFill>
              </a:rPr>
              <a:t>SEM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69" y="2306002"/>
            <a:ext cx="1959272" cy="1697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20" y="4800601"/>
            <a:ext cx="2139181" cy="1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https://quizizz.com/_media/quizzes/L2FwcGhvc3RpbmdfcHJvZC9ibG9icy9BRW5CMlVyY1JDbDZzVTZYS0ZUSmV1Z241TGk4WkJlZjU5MkpRNXE1MjQycTlRVUtZdE1pZEV2elgtT0kwUy1aeTV3X2FYX1lMYVB1cUM5MWM2dzZqX3JRMll4d3dIN0xOZy5fZk9MRk9nalBlZjVWQkps_20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02" y="3566160"/>
            <a:ext cx="5188476" cy="313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Pin on SCIENCE!!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1761" y="3178218"/>
            <a:ext cx="5106073" cy="352697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2564" y="796835"/>
            <a:ext cx="11397436" cy="21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Membrane-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the lipid bilayer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-regulates what enters and leaves the cell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-Mostly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called LIPIDS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title"/>
          </p:nvPr>
        </p:nvSpPr>
        <p:spPr>
          <a:xfrm>
            <a:off x="1863725" y="76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l">
              <a:lnSpc>
                <a:spcPct val="100000"/>
              </a:lnSpc>
              <a:buSzPts val="6600"/>
            </a:pPr>
            <a:r>
              <a:rPr lang="en-US" sz="6600" dirty="0">
                <a:solidFill>
                  <a:srgbClr val="074A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LIPIDS</a:t>
            </a:r>
            <a:endParaRPr dirty="0"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962400"/>
            <a:ext cx="2652712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846" y="3962400"/>
            <a:ext cx="5643154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68137" y="2248674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Fats, Oils, and Waxes!!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/>
          <p:nvPr/>
        </p:nvSpPr>
        <p:spPr>
          <a:xfrm>
            <a:off x="1981200" y="1409700"/>
            <a:ext cx="7010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>
                <a:ln w="126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0"/>
                </a:gradFill>
                <a:latin typeface="Arial Black"/>
              </a:rPr>
              <a:t>Elements found in lipids…. </a:t>
            </a:r>
          </a:p>
        </p:txBody>
      </p:sp>
      <p:sp>
        <p:nvSpPr>
          <p:cNvPr id="279" name="Google Shape;279;p22"/>
          <p:cNvSpPr/>
          <p:nvPr/>
        </p:nvSpPr>
        <p:spPr>
          <a:xfrm>
            <a:off x="2590800" y="2971800"/>
            <a:ext cx="72390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>
                <a:ln w="19075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Impact"/>
              </a:rPr>
              <a:t>Carbon, Hydrogen, and Oxygen </a:t>
            </a:r>
          </a:p>
        </p:txBody>
      </p:sp>
      <p:sp>
        <p:nvSpPr>
          <p:cNvPr id="280" name="Google Shape;280;p22"/>
          <p:cNvSpPr txBox="1"/>
          <p:nvPr/>
        </p:nvSpPr>
        <p:spPr>
          <a:xfrm>
            <a:off x="2209800" y="5105400"/>
            <a:ext cx="77724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algn="ctr">
              <a:buSzPts val="4000"/>
            </a:pPr>
            <a:r>
              <a:rPr lang="en-US" sz="4000" b="1"/>
              <a:t>THINK: “CHO”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100000"/>
              </a:lnSpc>
              <a:buSzPts val="4400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Lipids are NOT Polymers so they do NOT have monomers!</a:t>
            </a:r>
            <a:endParaRPr/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1" y="4038600"/>
            <a:ext cx="484822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 descr="Image result for lipi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1" y="1828800"/>
            <a:ext cx="5189537" cy="233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>
            <a:spLocks noGrp="1"/>
          </p:cNvSpPr>
          <p:nvPr>
            <p:ph type="title"/>
          </p:nvPr>
        </p:nvSpPr>
        <p:spPr>
          <a:xfrm>
            <a:off x="2209800" y="463550"/>
            <a:ext cx="77724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100000"/>
              </a:lnSpc>
              <a:buSzPts val="4400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Shape of a triglyceride is like the letter</a:t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5715000" y="5867400"/>
            <a:ext cx="8382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3182" y="60000"/>
                </a:moveTo>
                <a:lnTo>
                  <a:pt x="96818" y="15000"/>
                </a:lnTo>
                <a:lnTo>
                  <a:pt x="96818" y="105000"/>
                </a:lnTo>
                <a:close/>
              </a:path>
              <a:path w="120000" h="120000" fill="darken" extrusionOk="0">
                <a:moveTo>
                  <a:pt x="23182" y="60000"/>
                </a:moveTo>
                <a:lnTo>
                  <a:pt x="96818" y="15000"/>
                </a:lnTo>
                <a:lnTo>
                  <a:pt x="96818" y="105000"/>
                </a:lnTo>
                <a:close/>
              </a:path>
              <a:path w="120000" h="120000" fill="none" extrusionOk="0">
                <a:moveTo>
                  <a:pt x="23182" y="60000"/>
                </a:moveTo>
                <a:lnTo>
                  <a:pt x="96818" y="15000"/>
                </a:lnTo>
                <a:lnTo>
                  <a:pt x="96818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3333CC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7391400" y="1143001"/>
            <a:ext cx="95885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SzPts val="9600"/>
            </a:pPr>
            <a:r>
              <a:rPr lang="en-US" sz="9600" b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pic>
        <p:nvPicPr>
          <p:cNvPr id="295" name="Google Shape;2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0976" y="2667000"/>
            <a:ext cx="420687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4"/>
          <p:cNvSpPr txBox="1"/>
          <p:nvPr/>
        </p:nvSpPr>
        <p:spPr>
          <a:xfrm>
            <a:off x="4454526" y="5287962"/>
            <a:ext cx="327818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SzPts val="2000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is a triglyceride molecule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2209800" y="63500"/>
            <a:ext cx="7770812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100000"/>
              </a:lnSpc>
              <a:buSzPts val="4400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Functions of Lipids</a:t>
            </a: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body" idx="1"/>
          </p:nvPr>
        </p:nvSpPr>
        <p:spPr>
          <a:xfrm>
            <a:off x="2141537" y="985837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Times New Roman"/>
              <a:buAutoNum type="arabicParenR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Storage- triglycerides</a:t>
            </a:r>
            <a:endParaRPr/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ts val="3200"/>
              <a:buFont typeface="Times New Roman"/>
              <a:buAutoNum type="arabicParenR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Waterproofing</a:t>
            </a:r>
            <a:endParaRPr/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ts val="3200"/>
              <a:buFont typeface="Times New Roman"/>
              <a:buAutoNum type="arabicParenR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Hormones- steroids</a:t>
            </a:r>
            <a:endParaRPr/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ts val="3200"/>
              <a:buFont typeface="Times New Roman"/>
              <a:buAutoNum type="arabicParenR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cell membranes- phospholipids</a:t>
            </a:r>
            <a:endParaRPr/>
          </a:p>
        </p:txBody>
      </p:sp>
      <p:pic>
        <p:nvPicPr>
          <p:cNvPr id="303" name="Google Shape;3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3303587"/>
            <a:ext cx="7700962" cy="35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100000"/>
              </a:lnSpc>
              <a:buSzPts val="4400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Lipids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Saturated- has only single bonds</a:t>
            </a:r>
            <a:endParaRPr/>
          </a:p>
          <a:p>
            <a:pPr marL="34290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ts val="3200"/>
              <a:buNone/>
            </a:pP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Unsaturated- has double or triple bonds</a:t>
            </a:r>
            <a:endParaRPr/>
          </a:p>
        </p:txBody>
      </p:sp>
      <p:pic>
        <p:nvPicPr>
          <p:cNvPr id="310" name="Google Shape;310;p26" descr="2.5 Organic Compounds Essential to Human Functioni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176" y="4038600"/>
            <a:ext cx="5310187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2133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LIPIDS…Some interesting info</a:t>
            </a:r>
            <a:endParaRPr/>
          </a:p>
        </p:txBody>
      </p:sp>
      <p:sp>
        <p:nvSpPr>
          <p:cNvPr id="316" name="Google Shape;316;p27"/>
          <p:cNvSpPr txBox="1"/>
          <p:nvPr/>
        </p:nvSpPr>
        <p:spPr>
          <a:xfrm>
            <a:off x="1981200" y="2667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3565525" y="1670051"/>
            <a:ext cx="1841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7"/>
          <p:cNvSpPr/>
          <p:nvPr/>
        </p:nvSpPr>
        <p:spPr>
          <a:xfrm>
            <a:off x="2133601" y="1219200"/>
            <a:ext cx="3000375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latin typeface="Corbel"/>
              </a:rPr>
              <a:t>Waterproofing... </a:t>
            </a:r>
          </a:p>
        </p:txBody>
      </p:sp>
      <p:sp>
        <p:nvSpPr>
          <p:cNvPr id="319" name="Google Shape;319;p27"/>
          <p:cNvSpPr txBox="1"/>
          <p:nvPr/>
        </p:nvSpPr>
        <p:spPr>
          <a:xfrm>
            <a:off x="1752600" y="1981200"/>
            <a:ext cx="4800600" cy="60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indent="-152400">
              <a:buSzPts val="2400"/>
              <a:buFont typeface="Arial"/>
              <a:buChar char="•"/>
            </a:pPr>
            <a:r>
              <a:rPr lang="en-US" sz="2400"/>
              <a:t>Fruits produce a waxy coating to keep from drying out.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pPr indent="-152400">
              <a:buSzPts val="2400"/>
              <a:buFont typeface="Arial"/>
              <a:buChar char="•"/>
            </a:pPr>
            <a:r>
              <a:rPr lang="en-US" sz="2400"/>
              <a:t> The cells in a tulip make a wax which helps coat the leaves.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pPr indent="-152400">
              <a:buSzPts val="2400"/>
              <a:buFont typeface="Arial"/>
              <a:buChar char="•"/>
            </a:pPr>
            <a:r>
              <a:rPr lang="en-US" sz="2400"/>
              <a:t>Ear wax traps dust, sand, and other foreign particles from going deeper into the ear and causing damage.  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pPr indent="-152400">
              <a:buSzPts val="2400"/>
              <a:buFont typeface="Arial"/>
              <a:buChar char="•"/>
            </a:pPr>
            <a:r>
              <a:rPr lang="en-US" sz="2400"/>
              <a:t>Beeswax- a structural material to hold honey in the hive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endParaRPr sz="2400"/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1" y="1371601"/>
            <a:ext cx="3051175" cy="22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3048000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5">
            <a:alphaModFix/>
          </a:blip>
          <a:srcRect l="41667" t="20193" r="30831" b="54103"/>
          <a:stretch/>
        </p:blipFill>
        <p:spPr>
          <a:xfrm>
            <a:off x="7391400" y="4876800"/>
            <a:ext cx="2514600" cy="17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2286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LIPIDS…Some interesting info</a:t>
            </a:r>
            <a:endParaRPr dirty="0"/>
          </a:p>
        </p:txBody>
      </p:sp>
      <p:sp>
        <p:nvSpPr>
          <p:cNvPr id="328" name="Google Shape;328;p28"/>
          <p:cNvSpPr txBox="1"/>
          <p:nvPr/>
        </p:nvSpPr>
        <p:spPr>
          <a:xfrm>
            <a:off x="1981200" y="2667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3565525" y="1670051"/>
            <a:ext cx="1841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2133601" y="1676400"/>
            <a:ext cx="3000375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latin typeface="Corbel"/>
              </a:rPr>
              <a:t>Steriods</a:t>
            </a:r>
            <a:r>
              <a:rPr dirty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latin typeface="Corbel"/>
              </a:rPr>
              <a:t>... </a:t>
            </a:r>
          </a:p>
        </p:txBody>
      </p:sp>
      <p:sp>
        <p:nvSpPr>
          <p:cNvPr id="331" name="Google Shape;331;p28"/>
          <p:cNvSpPr txBox="1"/>
          <p:nvPr/>
        </p:nvSpPr>
        <p:spPr>
          <a:xfrm>
            <a:off x="1981200" y="2514600"/>
            <a:ext cx="4800600" cy="120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chemeClr val="lt1"/>
              </a:buClr>
              <a:buSzPts val="2400"/>
            </a:pPr>
            <a:endParaRPr sz="2400"/>
          </a:p>
          <a:p>
            <a:pPr>
              <a:buClr>
                <a:schemeClr val="lt1"/>
              </a:buClr>
              <a:buSzPts val="2400"/>
            </a:pPr>
            <a:endParaRPr sz="2400"/>
          </a:p>
          <a:p>
            <a:endParaRPr sz="2400"/>
          </a:p>
        </p:txBody>
      </p:sp>
      <p:sp>
        <p:nvSpPr>
          <p:cNvPr id="332" name="Google Shape;332;p28"/>
          <p:cNvSpPr txBox="1"/>
          <p:nvPr/>
        </p:nvSpPr>
        <p:spPr>
          <a:xfrm>
            <a:off x="1752600" y="2590800"/>
            <a:ext cx="8686800" cy="356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SzPts val="3200"/>
            </a:pPr>
            <a:r>
              <a:rPr lang="en-US" sz="3200" b="1"/>
              <a:t>There are many different types of steroids.  They are all lipids.  Their functions vary.  Some common steroids are:</a:t>
            </a:r>
            <a:endParaRPr/>
          </a:p>
          <a:p>
            <a:pPr>
              <a:spcBef>
                <a:spcPts val="2000"/>
              </a:spcBef>
              <a:buSzPts val="3200"/>
            </a:pPr>
            <a:r>
              <a:rPr lang="en-US" sz="3200" b="1"/>
              <a:t>SEX STEROIDS	   ANABOLIC STERIODS</a:t>
            </a:r>
            <a:endParaRPr/>
          </a:p>
          <a:p>
            <a:pPr algn="ctr">
              <a:spcBef>
                <a:spcPts val="2000"/>
              </a:spcBef>
              <a:buSzPts val="3200"/>
            </a:pPr>
            <a:r>
              <a:rPr lang="en-US" sz="3200" b="1"/>
              <a:t>CHOLESTEROL</a:t>
            </a:r>
            <a:endParaRPr/>
          </a:p>
          <a:p>
            <a:endParaRPr sz="3200" b="1"/>
          </a:p>
        </p:txBody>
      </p:sp>
      <p:cxnSp>
        <p:nvCxnSpPr>
          <p:cNvPr id="333" name="Google Shape;333;p28"/>
          <p:cNvCxnSpPr/>
          <p:nvPr/>
        </p:nvCxnSpPr>
        <p:spPr>
          <a:xfrm>
            <a:off x="2743201" y="4800600"/>
            <a:ext cx="1587" cy="91440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4" name="Google Shape;334;p28"/>
          <p:cNvCxnSpPr/>
          <p:nvPr/>
        </p:nvCxnSpPr>
        <p:spPr>
          <a:xfrm>
            <a:off x="8534401" y="4800600"/>
            <a:ext cx="1587" cy="914400"/>
          </a:xfrm>
          <a:prstGeom prst="straightConnector1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5" name="Google Shape;335;p28"/>
          <p:cNvSpPr txBox="1"/>
          <p:nvPr/>
        </p:nvSpPr>
        <p:spPr>
          <a:xfrm>
            <a:off x="1752600" y="5715001"/>
            <a:ext cx="3200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1752600" y="5867401"/>
            <a:ext cx="4419600" cy="9477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CC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SzPts val="2800"/>
            </a:pPr>
            <a:r>
              <a:rPr lang="en-US" sz="2800" b="1"/>
              <a:t>Like testosterone and estrogen</a:t>
            </a:r>
            <a:endParaRPr/>
          </a:p>
        </p:txBody>
      </p:sp>
      <p:sp>
        <p:nvSpPr>
          <p:cNvPr id="337" name="Google Shape;337;p28"/>
          <p:cNvSpPr txBox="1"/>
          <p:nvPr/>
        </p:nvSpPr>
        <p:spPr>
          <a:xfrm>
            <a:off x="6553200" y="5715001"/>
            <a:ext cx="4114800" cy="525401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CC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SzPts val="2800"/>
            </a:pPr>
            <a:r>
              <a:rPr lang="en-US" sz="2800" b="1"/>
              <a:t>They increase muscle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Robert Hooke discovered and named cells in 1665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83" y="2201846"/>
            <a:ext cx="3841833" cy="4353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41" y="1234440"/>
            <a:ext cx="2526258" cy="315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364170"/>
            <a:ext cx="2263140" cy="3191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4750846"/>
            <a:ext cx="2901844" cy="204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841746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He thought they looked like the cells that monks lived in</a:t>
            </a:r>
          </a:p>
        </p:txBody>
      </p:sp>
    </p:spTree>
    <p:extLst>
      <p:ext uri="{BB962C8B-B14F-4D97-AF65-F5344CB8AC3E}">
        <p14:creationId xmlns:p14="http://schemas.microsoft.com/office/powerpoint/2010/main" val="114951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Membrane Lipid Structure</a:t>
            </a:r>
            <a:endParaRPr dirty="0"/>
          </a:p>
        </p:txBody>
      </p:sp>
      <p:pic>
        <p:nvPicPr>
          <p:cNvPr id="106" name="Google Shape;106;p3" descr="🐣 25+ Best Memes About Bilayer | Bilayer Me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8342" y="3627414"/>
            <a:ext cx="3725091" cy="286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1771338"/>
            <a:ext cx="6518563" cy="43796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32" y="1097280"/>
            <a:ext cx="6967728" cy="510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3370216" y="420430"/>
            <a:ext cx="54773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Membrane Phospholipid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Macromolecules in Cell Membrane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Mostly Phospholipids- 2 layers with tails in between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None/>
            </a:pPr>
            <a:r>
              <a:rPr lang="en-US"/>
              <a:t>OTHER MOLECULES IN THE CELL MEMBRANE: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None/>
            </a:pPr>
            <a:r>
              <a:rPr lang="en-US"/>
              <a:t>1) Carbohydrates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None/>
            </a:pPr>
            <a:r>
              <a:rPr lang="en-US"/>
              <a:t>2) Proteins</a:t>
            </a:r>
            <a:endParaRPr/>
          </a:p>
        </p:txBody>
      </p:sp>
      <p:pic>
        <p:nvPicPr>
          <p:cNvPr id="121" name="Google Shape;121;p5" descr="Transport Across the &lt;strong&gt;Cell&lt;/strong&gt; &lt;strong&gt;Membrane&lt;/strong&gt; | Boundless Microbi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678" y="3153808"/>
            <a:ext cx="7399562" cy="354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Carbohydrates in the Membrane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Act as markers to identify the cell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</p:txBody>
      </p:sp>
      <p:pic>
        <p:nvPicPr>
          <p:cNvPr id="128" name="Google Shape;128;p6" descr="Image and Video Gallery - National Institute of General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3783" y="1683429"/>
            <a:ext cx="6515752" cy="49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Plasma Membrane (@phospho_lit) |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712" y="2609578"/>
            <a:ext cx="40386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Proteins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235132" y="1293224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Channels to let molecules into and out of the cell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Receptors that bind to signal molecules and cause a chemical reaction in the cell.</a:t>
            </a:r>
            <a:endParaRPr/>
          </a:p>
        </p:txBody>
      </p:sp>
      <p:pic>
        <p:nvPicPr>
          <p:cNvPr id="136" name="Google Shape;136;p7" descr="Structure of the plasma membrane (article) | Khan Academ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227" y="2886892"/>
            <a:ext cx="4909673" cy="31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https://quizizz.com/_media/quizzes/cc180a85-5d51-4139-bc29-09ecc9dc2a39_20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867" y="3020613"/>
            <a:ext cx="2792476" cy="350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Why do we need protein channels?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The membrane is selectively-permeable (It lets some molecules pass through but others cannot)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Things that can pass:  small, non polar molecules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Things that can’t pass:  large or charged molecules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849086" y="4950823"/>
            <a:ext cx="4983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https://www.youtube.com/watch?v=Pfu1DE9PK2w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Cell membrane Royalty Free Vector Image - Vecto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981" y="-1178288"/>
            <a:ext cx="9525000" cy="81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Cell Wall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Surrounds the cell membrane and provides structural support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Made up of cellulose, rigid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 found in animals</a:t>
            </a:r>
            <a:endParaRPr/>
          </a:p>
        </p:txBody>
      </p:sp>
      <p:pic>
        <p:nvPicPr>
          <p:cNvPr id="156" name="Google Shape;156;p10" descr="&lt;strong&gt;Cell&lt;/strong&gt; Structure and &lt;strong&gt;Function&lt;/strong&gt; Word &lt;strong&gt;Wall&lt;/strong&gt; Cards by Angel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586" y="2913017"/>
            <a:ext cx="4711602" cy="352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 descr="Chloroplast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26" y="4297680"/>
            <a:ext cx="3394164" cy="185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Cell Transport- movement of particles into and out of the cell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Important Vocabulary</a:t>
            </a:r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1"/>
          </p:nvPr>
        </p:nvSpPr>
        <p:spPr>
          <a:xfrm>
            <a:off x="733698" y="13300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Concentration- amount of a substance per unit volume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Equilibrium- same concentration on both the inside and the outside of the cell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0" name="Google Shape;170;p12" descr="File:&lt;strong&gt;Diffusion&lt;/strong&gt;.e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589" y="4451976"/>
            <a:ext cx="4193177" cy="201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 descr="2. 12: &lt;strong&gt;Diffusion&lt;/strong&gt; - Biology LibreTex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9500" y="3417342"/>
            <a:ext cx="47625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 van Leeuwenhoek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Observed microorganisms in 1670s using an early microscope</a:t>
            </a:r>
          </a:p>
          <a:p>
            <a:endParaRPr lang="en-US" dirty="0"/>
          </a:p>
          <a:p>
            <a:r>
              <a:rPr lang="en-US" dirty="0"/>
              <a:t>First to see unicellular organisms</a:t>
            </a:r>
          </a:p>
          <a:p>
            <a:endParaRPr lang="en-US" dirty="0"/>
          </a:p>
          <a:p>
            <a:r>
              <a:rPr lang="en-US" dirty="0"/>
              <a:t>Father of Microbiology</a:t>
            </a:r>
          </a:p>
        </p:txBody>
      </p:sp>
      <p:pic>
        <p:nvPicPr>
          <p:cNvPr id="4" name="Picture 3" descr="File:Robert Hooke's microscop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3" y="2263140"/>
            <a:ext cx="4082244" cy="45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2 Different Types of Cell Transport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1"/>
              <a:buAutoNum type="arabicParenR"/>
            </a:pPr>
            <a:r>
              <a:rPr lang="en-US" sz="4000"/>
              <a:t>Passive- doesn’t require any energy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51"/>
              <a:buNone/>
            </a:pPr>
            <a:r>
              <a:rPr lang="en-US" sz="4000"/>
              <a:t>      DIFFUSION!!!</a:t>
            </a:r>
            <a:endParaRPr/>
          </a:p>
          <a:p>
            <a:pPr marL="457200" lvl="0" indent="-2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51"/>
              <a:buNone/>
            </a:pPr>
            <a:endParaRPr sz="4000"/>
          </a:p>
          <a:p>
            <a:pPr marL="457200" lvl="0" indent="-2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51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51"/>
              <a:buNone/>
            </a:pPr>
            <a:r>
              <a:rPr lang="en-US" sz="4000"/>
              <a:t>2) Active- requires energy</a:t>
            </a:r>
            <a:endParaRPr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4" descr="Active transport: “You even lift Bro?” Passive transport: “Nah i don't use  EneRgy” | Make a M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942" y="397011"/>
            <a:ext cx="7961096" cy="59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Passive Transport </a:t>
            </a:r>
            <a:br>
              <a:rPr lang="en-US"/>
            </a:br>
            <a:r>
              <a:rPr lang="en-US"/>
              <a:t>(</a:t>
            </a:r>
            <a:r>
              <a:rPr lang="en-US" sz="4000"/>
              <a:t>also known as diffusion</a:t>
            </a:r>
            <a:r>
              <a:rPr lang="en-US"/>
              <a:t>)	</a:t>
            </a:r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 energy required!!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216"/>
              <a:buFont typeface="Calibri"/>
              <a:buNone/>
            </a:pPr>
            <a:r>
              <a:rPr lang="en-US"/>
              <a:t>Diffusion- movement of particles from high concentration to low concentration, spreading out</a:t>
            </a:r>
            <a:br>
              <a:rPr lang="en-US"/>
            </a:br>
            <a:br>
              <a:rPr lang="en-US"/>
            </a:br>
            <a:r>
              <a:rPr lang="en-US"/>
              <a:t>Requires </a:t>
            </a:r>
            <a:r>
              <a:rPr lang="en-US" b="1" u="sng"/>
              <a:t>NO</a:t>
            </a:r>
            <a:r>
              <a:rPr lang="en-US"/>
              <a:t> energy!!!!</a:t>
            </a:r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1798320" y="2677886"/>
            <a:ext cx="7188926" cy="39057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781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8177349" y="3513909"/>
            <a:ext cx="3846938" cy="33440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1008332" y="1403540"/>
            <a:ext cx="8434688" cy="111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119379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Simple Diffusion </a:t>
            </a:r>
            <a:endParaRPr dirty="0"/>
          </a:p>
          <a:p>
            <a:pPr marL="119379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Osmosis-</a:t>
            </a:r>
            <a:endParaRPr dirty="0"/>
          </a:p>
          <a:p>
            <a:pPr marL="119379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Facilitated Diffusion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356" y="4371975"/>
            <a:ext cx="34290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1536399" y="270269"/>
            <a:ext cx="8434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Passive Transport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ctrTitle"/>
          </p:nvPr>
        </p:nvSpPr>
        <p:spPr>
          <a:xfrm>
            <a:off x="2258320" y="822961"/>
            <a:ext cx="7498080" cy="10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Simple Diffusion</a:t>
            </a:r>
            <a:endParaRPr dirty="0"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1"/>
          </p:nvPr>
        </p:nvSpPr>
        <p:spPr>
          <a:xfrm>
            <a:off x="1524000" y="1999095"/>
            <a:ext cx="9144000" cy="130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Occurs when molecules move from high concentration to low concentration right through membrane (don’t need a carrier protein)</a:t>
            </a:r>
            <a:endParaRPr dirty="0"/>
          </a:p>
        </p:txBody>
      </p: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320" y="3948178"/>
            <a:ext cx="7498080" cy="290982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/>
          <p:nvPr/>
        </p:nvSpPr>
        <p:spPr>
          <a:xfrm>
            <a:off x="7052564" y="6240984"/>
            <a:ext cx="25624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Osmosis</a:t>
            </a:r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1"/>
          </p:nvPr>
        </p:nvSpPr>
        <p:spPr>
          <a:xfrm>
            <a:off x="838200" y="1110343"/>
            <a:ext cx="10515600" cy="506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diffusion of water through a semi-permeable membrane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Water always moves to the side of the membrane with higher </a:t>
            </a:r>
            <a:r>
              <a:rPr lang="en-US"/>
              <a:t>solute concentration.</a:t>
            </a:r>
            <a:endParaRPr dirty="0"/>
          </a:p>
        </p:txBody>
      </p:sp>
      <p:sp>
        <p:nvSpPr>
          <p:cNvPr id="217" name="Google Shape;217;p19"/>
          <p:cNvSpPr/>
          <p:nvPr/>
        </p:nvSpPr>
        <p:spPr>
          <a:xfrm>
            <a:off x="6288679" y="2435906"/>
            <a:ext cx="5236377" cy="41456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989989" y="3934768"/>
            <a:ext cx="49133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https://www.youtube.com/watch?v=HqKlLm2MjkI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6ABB-9B5D-4B8E-AF9E-2F6436EF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Solutions in Osmosis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EF26-23A6-4684-816C-ACD08BA58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AutoNum type="arabicParenR"/>
            </a:pPr>
            <a:r>
              <a:rPr lang="en-US" dirty="0"/>
              <a:t>Hypertonic- the solution (or side of the membrane) with HIGHER solute concentration</a:t>
            </a:r>
          </a:p>
          <a:p>
            <a:pPr marL="628650" indent="-514350">
              <a:buAutoNum type="arabicParenR"/>
            </a:pPr>
            <a:endParaRPr lang="en-US" dirty="0"/>
          </a:p>
          <a:p>
            <a:pPr marL="628650" indent="-514350">
              <a:buAutoNum type="arabicParenR"/>
            </a:pPr>
            <a:r>
              <a:rPr lang="en-US" dirty="0"/>
              <a:t>Hypotonic- the solution (or side of the membrane) with LOWER solute concentration</a:t>
            </a:r>
          </a:p>
          <a:p>
            <a:pPr marL="628650" indent="-514350">
              <a:buAutoNum type="arabicParenR"/>
            </a:pPr>
            <a:endParaRPr lang="en-US" dirty="0"/>
          </a:p>
          <a:p>
            <a:pPr marL="628650" indent="-514350">
              <a:buAutoNum type="arabicParenR"/>
            </a:pPr>
            <a:r>
              <a:rPr lang="en-US" dirty="0"/>
              <a:t>Isotonic- both solutions (or sides of the membrane) have the same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842989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/>
          <p:nvPr/>
        </p:nvSpPr>
        <p:spPr>
          <a:xfrm>
            <a:off x="1971661" y="0"/>
            <a:ext cx="8248634" cy="952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039" y="757757"/>
            <a:ext cx="8133658" cy="610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8110176" y="5212080"/>
            <a:ext cx="2141842" cy="139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SALT SUCKS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8006519" y="3586706"/>
            <a:ext cx="39069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Isotonic- 2 solutions have the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concentration of solute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91440" y="523732"/>
            <a:ext cx="1210056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osmosis, water always goes to the </a:t>
            </a:r>
            <a:r>
              <a:rPr lang="en-US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hypertonic side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membrane!!!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pink arrows are showing the movement of water.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1" descr="10: Environmental Factors - Biology LibreTex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212" y="3318917"/>
            <a:ext cx="10058400" cy="278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 txBox="1"/>
          <p:nvPr/>
        </p:nvSpPr>
        <p:spPr>
          <a:xfrm>
            <a:off x="7628709" y="4251223"/>
            <a:ext cx="182710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Hypertonic inside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2424857" y="4221307"/>
            <a:ext cx="175336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Hypotonic inside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Schleiden</a:t>
            </a:r>
            <a:r>
              <a:rPr lang="en-US" dirty="0"/>
              <a:t> and Schwann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Schleiden</a:t>
            </a:r>
            <a:r>
              <a:rPr lang="en-US" dirty="0"/>
              <a:t> discovered that all </a:t>
            </a:r>
          </a:p>
          <a:p>
            <a:r>
              <a:rPr lang="en-US" dirty="0"/>
              <a:t>plants are made up of cells</a:t>
            </a:r>
          </a:p>
          <a:p>
            <a:endParaRPr lang="en-US" dirty="0"/>
          </a:p>
          <a:p>
            <a:r>
              <a:rPr lang="en-US" dirty="0"/>
              <a:t>-Schwann discovered that all </a:t>
            </a:r>
          </a:p>
          <a:p>
            <a:r>
              <a:rPr lang="en-US" dirty="0"/>
              <a:t>animals are made up of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08760"/>
            <a:ext cx="3933063" cy="393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" y="3634740"/>
            <a:ext cx="3840480" cy="27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52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/>
          <p:nvPr/>
        </p:nvSpPr>
        <p:spPr>
          <a:xfrm>
            <a:off x="981892" y="198113"/>
            <a:ext cx="7943850" cy="51053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3518433" y="5303498"/>
            <a:ext cx="2712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in hypertonic solution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9533196" y="2092746"/>
            <a:ext cx="227332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black arrows are showing the movement of water!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0;p22">
            <a:extLst>
              <a:ext uri="{FF2B5EF4-FFF2-40B4-BE49-F238E27FC236}">
                <a16:creationId xmlns:a16="http://schemas.microsoft.com/office/drawing/2014/main" id="{5CEC6715-261C-4F5B-8F29-557592305EFF}"/>
              </a:ext>
            </a:extLst>
          </p:cNvPr>
          <p:cNvSpPr txBox="1"/>
          <p:nvPr/>
        </p:nvSpPr>
        <p:spPr>
          <a:xfrm>
            <a:off x="6231117" y="5303498"/>
            <a:ext cx="2712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in hypotonic solution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0;p22">
            <a:extLst>
              <a:ext uri="{FF2B5EF4-FFF2-40B4-BE49-F238E27FC236}">
                <a16:creationId xmlns:a16="http://schemas.microsoft.com/office/drawing/2014/main" id="{8F5AF717-BAD5-4B19-B65D-BAFBC7E19A74}"/>
              </a:ext>
            </a:extLst>
          </p:cNvPr>
          <p:cNvSpPr txBox="1"/>
          <p:nvPr/>
        </p:nvSpPr>
        <p:spPr>
          <a:xfrm>
            <a:off x="893821" y="5303498"/>
            <a:ext cx="2712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in isotonic solution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867" y="169815"/>
            <a:ext cx="7935686" cy="63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1"/>
              <a:buFont typeface="Calibri"/>
              <a:buNone/>
            </a:pPr>
            <a:r>
              <a:rPr lang="en-US"/>
              <a:t>Facilitated Diffusion</a:t>
            </a:r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Diffusion that requires carrier protein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Transport materials that can’t pass through membranes on their own (large or charged molecules)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Char char="•"/>
            </a:pPr>
            <a:r>
              <a:rPr lang="en-US"/>
              <a:t>Does not need energy!!!!</a:t>
            </a:r>
            <a:endParaRPr/>
          </a:p>
          <a:p>
            <a:pPr marL="228600" lvl="0" indent="-781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None/>
            </a:pPr>
            <a:r>
              <a:rPr lang="en-US"/>
              <a:t>Example- glucose molecules have to go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72"/>
              <a:buNone/>
            </a:pPr>
            <a:r>
              <a:rPr lang="en-US"/>
              <a:t>through a carrier protein.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6663706" y="3265178"/>
            <a:ext cx="5162534" cy="38671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>
            <a:spLocks noGrp="1"/>
          </p:cNvSpPr>
          <p:nvPr>
            <p:ph type="ctrTitle"/>
          </p:nvPr>
        </p:nvSpPr>
        <p:spPr>
          <a:xfrm>
            <a:off x="1702191" y="0"/>
            <a:ext cx="8787618" cy="138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Active Transport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1702191" y="138574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Goes against the gradient and requires energy!!!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Protein Pumps</a:t>
            </a:r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Pumps materials AGAINST the gradient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UP THE SLIDE!!!!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6" name="Google Shape;266;p27" descr="ATP: Adenosine Triphosphate | Boundless Bi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087" y="2771335"/>
            <a:ext cx="5454914" cy="430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 descr="การลำเลียงสารเข้าและออกจากเซลล์ โดยครูเกรียงไกร ไชยภักษา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57951"/>
            <a:ext cx="5500468" cy="390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/>
        </p:nvSpPr>
        <p:spPr>
          <a:xfrm>
            <a:off x="4766850" y="2020625"/>
            <a:ext cx="6587100" cy="3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981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of very large materials into the cell </a:t>
            </a:r>
            <a:endParaRPr sz="3300"/>
          </a:p>
          <a:p>
            <a:pPr marL="137160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5731"/>
            <a:ext cx="4786327" cy="393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Endocytosis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Types of Endocytosis</a:t>
            </a:r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264523" y="2226513"/>
            <a:ext cx="116629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Pinocytosis- “cell drinking”, absorbing liquids into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the cell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       2) Phagocytosis- “cell eating”, absorbing food into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				            cell</a:t>
            </a:r>
            <a:endParaRPr/>
          </a:p>
        </p:txBody>
      </p:sp>
      <p:pic>
        <p:nvPicPr>
          <p:cNvPr id="281" name="Google Shape;281;p29" descr="&lt;strong&gt;Pinocytosis&lt;/strong&gt;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412" y="0"/>
            <a:ext cx="3277588" cy="360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 descr="การลำเลียงสารผ่านเซลล์ | Biology is lif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247" y="3735976"/>
            <a:ext cx="3821472" cy="354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1cf0fd878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Exocytosis</a:t>
            </a:r>
            <a:endParaRPr/>
          </a:p>
        </p:txBody>
      </p:sp>
      <p:sp>
        <p:nvSpPr>
          <p:cNvPr id="289" name="Google Shape;289;g101cf0fd878_0_0"/>
          <p:cNvSpPr txBox="1">
            <a:spLocks noGrp="1"/>
          </p:cNvSpPr>
          <p:nvPr>
            <p:ph type="body" idx="1"/>
          </p:nvPr>
        </p:nvSpPr>
        <p:spPr>
          <a:xfrm>
            <a:off x="-718525" y="3087825"/>
            <a:ext cx="6651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- transport of very large materials out of the cell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290" name="Google Shape;290;g101cf0fd878_0_0"/>
          <p:cNvSpPr/>
          <p:nvPr/>
        </p:nvSpPr>
        <p:spPr>
          <a:xfrm>
            <a:off x="7135511" y="2968800"/>
            <a:ext cx="4218300" cy="3122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915" indent="-462915">
              <a:buAutoNum type="arabicParenR"/>
            </a:pPr>
            <a:r>
              <a:rPr lang="en-US" sz="2880" dirty="0"/>
              <a:t>All living organisms are composed of cells. They may be unicellular or multicellular.</a:t>
            </a:r>
          </a:p>
          <a:p>
            <a:pPr marL="462915" indent="-462915">
              <a:buAutoNum type="arabicParenR"/>
            </a:pPr>
            <a:endParaRPr lang="en-US" sz="2880" dirty="0"/>
          </a:p>
          <a:p>
            <a:pPr marL="462915" indent="-462915">
              <a:buAutoNum type="arabicParenR"/>
            </a:pPr>
            <a:r>
              <a:rPr lang="en-US" sz="2880" dirty="0"/>
              <a:t>Cells are the basic unit of living things.</a:t>
            </a:r>
          </a:p>
          <a:p>
            <a:pPr marL="462915" indent="-462915">
              <a:buAutoNum type="arabicParenR"/>
            </a:pPr>
            <a:endParaRPr lang="en-US" sz="2880" dirty="0"/>
          </a:p>
          <a:p>
            <a:pPr marL="462915" indent="-462915">
              <a:buAutoNum type="arabicParenR"/>
            </a:pPr>
            <a:r>
              <a:rPr lang="en-US" sz="2880" dirty="0"/>
              <a:t>New cells only arise from existing cells.</a:t>
            </a:r>
          </a:p>
        </p:txBody>
      </p:sp>
    </p:spTree>
    <p:extLst>
      <p:ext uri="{BB962C8B-B14F-4D97-AF65-F5344CB8AC3E}">
        <p14:creationId xmlns:p14="http://schemas.microsoft.com/office/powerpoint/2010/main" val="219514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60" dirty="0"/>
              <a:t>Compound light microscope- uses lens to magnify objects</a:t>
            </a:r>
            <a:br>
              <a:rPr lang="en-US" sz="3960" dirty="0"/>
            </a:br>
            <a:endParaRPr lang="en-US" sz="396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8320" y="2743201"/>
            <a:ext cx="8595360" cy="49377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lant &amp; Animal Cells Staining Lab Answers - ClassTalker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96" y="1590732"/>
            <a:ext cx="2571750" cy="2571750"/>
          </a:xfrm>
          <a:prstGeom prst="rect">
            <a:avLst/>
          </a:prstGeom>
        </p:spPr>
      </p:pic>
      <p:pic>
        <p:nvPicPr>
          <p:cNvPr id="5" name="Picture 4" descr="rushartsbiology - &lt;strong&gt;Microscope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4254760"/>
            <a:ext cx="2938673" cy="2328919"/>
          </a:xfrm>
          <a:prstGeom prst="rect">
            <a:avLst/>
          </a:prstGeom>
        </p:spPr>
      </p:pic>
      <p:pic>
        <p:nvPicPr>
          <p:cNvPr id="6" name="Picture 5" descr="Succinate Dehydrogenase of Saccharomyces cerevisiae –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9" y="3909060"/>
            <a:ext cx="5619315" cy="28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1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4757" y="1783081"/>
            <a:ext cx="5897880" cy="24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what cells look like?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61" y="1957435"/>
            <a:ext cx="5505386" cy="2194561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Types of modern (new) microscopes:</a:t>
            </a:r>
          </a:p>
          <a:p>
            <a:pPr lvl="1"/>
            <a:endParaRPr lang="en-US" dirty="0"/>
          </a:p>
          <a:p>
            <a:pPr marL="462915" lvl="1" indent="-462915">
              <a:buAutoNum type="arabicParenR"/>
            </a:pPr>
            <a:r>
              <a:rPr lang="en-US" dirty="0"/>
              <a:t>Confocal microscope</a:t>
            </a:r>
          </a:p>
          <a:p>
            <a:pPr marL="462915" lvl="1" indent="-462915">
              <a:buAutoNum type="arabicParenR"/>
            </a:pPr>
            <a:endParaRPr lang="en-US" dirty="0"/>
          </a:p>
          <a:p>
            <a:pPr marL="462915" lvl="1" indent="-462915">
              <a:buAutoNum type="arabicParenR"/>
            </a:pPr>
            <a:r>
              <a:rPr lang="en-US" dirty="0"/>
              <a:t>Electron microscope</a:t>
            </a:r>
          </a:p>
        </p:txBody>
      </p:sp>
    </p:spTree>
    <p:extLst>
      <p:ext uri="{BB962C8B-B14F-4D97-AF65-F5344CB8AC3E}">
        <p14:creationId xmlns:p14="http://schemas.microsoft.com/office/powerpoint/2010/main" val="188811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839" y="274320"/>
            <a:ext cx="859536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Confocal microscope- uses fluorescent dye and lasers to form full colorful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1" y="1726900"/>
            <a:ext cx="2400299" cy="240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50" y="2960758"/>
            <a:ext cx="3881628" cy="2823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4302034"/>
            <a:ext cx="3833949" cy="2555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284158"/>
            <a:ext cx="58192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https://</a:t>
            </a:r>
            <a:r>
              <a:rPr lang="en-US" sz="1260" dirty="0">
                <a:hlinkClick r:id="rId5"/>
              </a:rPr>
              <a:t>www.youtube.com/watch?v=c-NMfp13Uug&amp;list=PL7A321788730C25D1</a:t>
            </a:r>
            <a:endParaRPr lang="en-US" sz="1260" dirty="0"/>
          </a:p>
        </p:txBody>
      </p:sp>
    </p:spTree>
    <p:extLst>
      <p:ext uri="{BB962C8B-B14F-4D97-AF65-F5344CB8AC3E}">
        <p14:creationId xmlns:p14="http://schemas.microsoft.com/office/powerpoint/2010/main" val="290318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microscope- uses beam of electrons to form a highly magnified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9" y="3086100"/>
            <a:ext cx="4390953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97" y="3007233"/>
            <a:ext cx="3950208" cy="34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916</Words>
  <Application>Microsoft Office PowerPoint</Application>
  <PresentationFormat>Widescreen</PresentationFormat>
  <Paragraphs>181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Corbel</vt:lpstr>
      <vt:lpstr>Impact</vt:lpstr>
      <vt:lpstr>Times New Roman</vt:lpstr>
      <vt:lpstr>Office Theme</vt:lpstr>
      <vt:lpstr>Cell Transport Notes</vt:lpstr>
      <vt:lpstr>Robert Hooke discovered and named cells in 1665</vt:lpstr>
      <vt:lpstr>Anton van Leeuwenhoek</vt:lpstr>
      <vt:lpstr>Schleiden and Schwann</vt:lpstr>
      <vt:lpstr>The Cell Theory</vt:lpstr>
      <vt:lpstr>Compound light microscope- uses lens to magnify objects </vt:lpstr>
      <vt:lpstr>How do we know what cells look like?</vt:lpstr>
      <vt:lpstr>Confocal microscope- uses fluorescent dye and lasers to form full colorful images</vt:lpstr>
      <vt:lpstr>Electron microscope- uses beam of electrons to form a highly magnified image</vt:lpstr>
      <vt:lpstr>Transmission vs Scanning Electron Microscope</vt:lpstr>
      <vt:lpstr>PowerPoint Presentation</vt:lpstr>
      <vt:lpstr>LIPIDS</vt:lpstr>
      <vt:lpstr>PowerPoint Presentation</vt:lpstr>
      <vt:lpstr>Lipids are NOT Polymers so they do NOT have monomers!</vt:lpstr>
      <vt:lpstr>The Shape of a triglyceride is like the letter</vt:lpstr>
      <vt:lpstr>Main Functions of Lipids</vt:lpstr>
      <vt:lpstr>Types of Lipids</vt:lpstr>
      <vt:lpstr>LIPIDS…Some interesting info</vt:lpstr>
      <vt:lpstr>LIPIDS…Some interesting info</vt:lpstr>
      <vt:lpstr>Membrane Lipid Structure</vt:lpstr>
      <vt:lpstr>PowerPoint Presentation</vt:lpstr>
      <vt:lpstr>Macromolecules in Cell Membrane</vt:lpstr>
      <vt:lpstr>Carbohydrates in the Membrane</vt:lpstr>
      <vt:lpstr>Proteins</vt:lpstr>
      <vt:lpstr>Why do we need protein channels?</vt:lpstr>
      <vt:lpstr>PowerPoint Presentation</vt:lpstr>
      <vt:lpstr>Cell Wall</vt:lpstr>
      <vt:lpstr>Cell Transport- movement of particles into and out of the cell</vt:lpstr>
      <vt:lpstr>Important Vocabulary</vt:lpstr>
      <vt:lpstr>2 Different Types of Cell Transport</vt:lpstr>
      <vt:lpstr>PowerPoint Presentation</vt:lpstr>
      <vt:lpstr>Passive Transport  (also known as diffusion) </vt:lpstr>
      <vt:lpstr>Diffusion- movement of particles from high concentration to low concentration, spreading out  Requires NO energy!!!!</vt:lpstr>
      <vt:lpstr>PowerPoint Presentation</vt:lpstr>
      <vt:lpstr>Simple Diffusion</vt:lpstr>
      <vt:lpstr>Osmosis</vt:lpstr>
      <vt:lpstr>Comparing Solutions in Osmosis</vt:lpstr>
      <vt:lpstr>PowerPoint Presentation</vt:lpstr>
      <vt:lpstr>PowerPoint Presentation</vt:lpstr>
      <vt:lpstr>PowerPoint Presentation</vt:lpstr>
      <vt:lpstr>PowerPoint Presentation</vt:lpstr>
      <vt:lpstr>Facilitated Diffusion</vt:lpstr>
      <vt:lpstr>Active Transport</vt:lpstr>
      <vt:lpstr>Protein Pumps</vt:lpstr>
      <vt:lpstr>Endocytosis</vt:lpstr>
      <vt:lpstr>Types of Endocytosis</vt:lpstr>
      <vt:lpstr>Exocytosis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 Notes</dc:title>
  <dc:creator>Rebecca Merritt</dc:creator>
  <cp:lastModifiedBy>Rebecca Merritt</cp:lastModifiedBy>
  <cp:revision>14</cp:revision>
  <dcterms:created xsi:type="dcterms:W3CDTF">2017-10-11T13:25:33Z</dcterms:created>
  <dcterms:modified xsi:type="dcterms:W3CDTF">2024-01-30T20:33:13Z</dcterms:modified>
</cp:coreProperties>
</file>