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33"/>
  </p:notesMasterIdLst>
  <p:sldIdLst>
    <p:sldId id="256" r:id="rId2"/>
    <p:sldId id="332" r:id="rId3"/>
    <p:sldId id="333" r:id="rId4"/>
    <p:sldId id="334" r:id="rId5"/>
    <p:sldId id="304" r:id="rId6"/>
    <p:sldId id="305" r:id="rId7"/>
    <p:sldId id="319" r:id="rId8"/>
    <p:sldId id="258" r:id="rId9"/>
    <p:sldId id="266" r:id="rId10"/>
    <p:sldId id="336" r:id="rId11"/>
    <p:sldId id="318" r:id="rId12"/>
    <p:sldId id="306" r:id="rId13"/>
    <p:sldId id="261" r:id="rId14"/>
    <p:sldId id="337" r:id="rId15"/>
    <p:sldId id="262" r:id="rId16"/>
    <p:sldId id="263" r:id="rId17"/>
    <p:sldId id="338" r:id="rId18"/>
    <p:sldId id="307" r:id="rId19"/>
    <p:sldId id="264" r:id="rId20"/>
    <p:sldId id="308" r:id="rId21"/>
    <p:sldId id="339" r:id="rId22"/>
    <p:sldId id="323" r:id="rId23"/>
    <p:sldId id="322" r:id="rId24"/>
    <p:sldId id="344" r:id="rId25"/>
    <p:sldId id="340" r:id="rId26"/>
    <p:sldId id="343" r:id="rId27"/>
    <p:sldId id="341" r:id="rId28"/>
    <p:sldId id="267" r:id="rId29"/>
    <p:sldId id="268" r:id="rId30"/>
    <p:sldId id="269" r:id="rId31"/>
    <p:sldId id="270" r:id="rId32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>
      <p:cViewPr varScale="1">
        <p:scale>
          <a:sx n="77" d="100"/>
          <a:sy n="77" d="100"/>
        </p:scale>
        <p:origin x="1454" y="7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8779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2992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2502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3977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1709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4864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6676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943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003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710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278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6053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230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5822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315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431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NkC9AiJf7g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hemistrypictures.org/main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nUJusSYAo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RUJD5NEXC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subTitle" idx="4294967295"/>
          </p:nvPr>
        </p:nvSpPr>
        <p:spPr>
          <a:xfrm>
            <a:off x="1422400" y="4978400"/>
            <a:ext cx="7085874" cy="9052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dirty="0">
                <a:solidFill>
                  <a:srgbClr val="795339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</a:p>
        </p:txBody>
      </p:sp>
      <p:sp>
        <p:nvSpPr>
          <p:cNvPr id="21" name="Shape 21"/>
          <p:cNvSpPr/>
          <p:nvPr/>
        </p:nvSpPr>
        <p:spPr>
          <a:xfrm>
            <a:off x="2946400" y="304800"/>
            <a:ext cx="4141175" cy="44430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" name="TextBox 1"/>
          <p:cNvSpPr txBox="1"/>
          <p:nvPr/>
        </p:nvSpPr>
        <p:spPr>
          <a:xfrm>
            <a:off x="2641600" y="6629400"/>
            <a:ext cx="508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4"/>
              </a:rPr>
              <a:t>https://www.youtube.com/watch?v=NkC9AiJf7gI</a:t>
            </a:r>
            <a:endParaRPr lang="en-US" sz="1800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/>
        </p:nvSpPr>
        <p:spPr>
          <a:xfrm>
            <a:off x="0" y="990600"/>
            <a:ext cx="9056450" cy="2861551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645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/>
              <a:t>Cytoplasm- Jelly like substance that contains organelles</a:t>
            </a:r>
          </a:p>
          <a:p>
            <a:pPr marL="132645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endParaRPr lang="en-US" sz="3111" dirty="0"/>
          </a:p>
          <a:p>
            <a:pPr marL="132645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/>
              <a:t>Organelles- little “organs” within the cell that perform specific functions</a:t>
            </a:r>
          </a:p>
          <a:p>
            <a:pPr marL="132645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645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700375" y="4578325"/>
            <a:ext cx="4449374" cy="14777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7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5994400" y="3852151"/>
            <a:ext cx="4165600" cy="378205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" name="TextBox 1"/>
          <p:cNvSpPr txBox="1"/>
          <p:nvPr/>
        </p:nvSpPr>
        <p:spPr>
          <a:xfrm>
            <a:off x="3937000" y="221159"/>
            <a:ext cx="2850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Cytoplasm</a:t>
            </a:r>
          </a:p>
        </p:txBody>
      </p:sp>
    </p:spTree>
    <p:extLst>
      <p:ext uri="{BB962C8B-B14F-4D97-AF65-F5344CB8AC3E}">
        <p14:creationId xmlns:p14="http://schemas.microsoft.com/office/powerpoint/2010/main" val="1456406529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98550" y="298625"/>
            <a:ext cx="9611924" cy="1350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ORGANELLES</a:t>
            </a:r>
          </a:p>
        </p:txBody>
      </p:sp>
      <p:sp>
        <p:nvSpPr>
          <p:cNvPr id="50" name="Shape 50"/>
          <p:cNvSpPr/>
          <p:nvPr/>
        </p:nvSpPr>
        <p:spPr>
          <a:xfrm>
            <a:off x="399150" y="2286000"/>
            <a:ext cx="6281050" cy="5120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1" name="Shape 51"/>
          <p:cNvSpPr txBox="1"/>
          <p:nvPr/>
        </p:nvSpPr>
        <p:spPr>
          <a:xfrm>
            <a:off x="5830725" y="6119075"/>
            <a:ext cx="4373400" cy="8553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18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Image:  </a:t>
            </a:r>
            <a:r>
              <a:rPr lang="en-US" sz="1866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http://www.chemistrypictures.org</a:t>
            </a:r>
          </a:p>
        </p:txBody>
      </p:sp>
    </p:spTree>
    <p:extLst>
      <p:ext uri="{BB962C8B-B14F-4D97-AF65-F5344CB8AC3E}">
        <p14:creationId xmlns:p14="http://schemas.microsoft.com/office/powerpoint/2010/main" val="3074132129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Ribosomes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776" y="1447800"/>
            <a:ext cx="9550400" cy="5486399"/>
          </a:xfrm>
        </p:spPr>
        <p:txBody>
          <a:bodyPr/>
          <a:lstStyle/>
          <a:p>
            <a:r>
              <a:rPr lang="en-US" dirty="0"/>
              <a:t>Structure: Ball of RNA </a:t>
            </a:r>
          </a:p>
          <a:p>
            <a:endParaRPr lang="en-US" dirty="0"/>
          </a:p>
          <a:p>
            <a:r>
              <a:rPr lang="en-US" dirty="0"/>
              <a:t>Function: Produce protein</a:t>
            </a:r>
          </a:p>
          <a:p>
            <a:endParaRPr lang="en-US" dirty="0"/>
          </a:p>
          <a:p>
            <a:r>
              <a:rPr lang="en-US" dirty="0"/>
              <a:t>Location: Rough ER and free in the </a:t>
            </a:r>
          </a:p>
          <a:p>
            <a:r>
              <a:rPr lang="en-US" dirty="0"/>
              <a:t>Cytoplasm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50" y="3981450"/>
            <a:ext cx="3638550" cy="3638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314" y="5181600"/>
            <a:ext cx="5320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3"/>
              </a:rPr>
              <a:t>https://www.youtube.com/watch?v=WjnUJusSYAo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520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519787" y="1143000"/>
            <a:ext cx="9117899" cy="29210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132644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endParaRPr lang="en-US" sz="244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644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2444" dirty="0"/>
              <a:t>   </a:t>
            </a:r>
            <a:endParaRPr lang="en-US" sz="244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460725" y="4607425"/>
            <a:ext cx="2201324" cy="29209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9" name="Shape 59"/>
          <p:cNvSpPr/>
          <p:nvPr/>
        </p:nvSpPr>
        <p:spPr>
          <a:xfrm>
            <a:off x="3142500" y="4548350"/>
            <a:ext cx="2910399" cy="2910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0" name="Shape 60"/>
          <p:cNvSpPr/>
          <p:nvPr/>
        </p:nvSpPr>
        <p:spPr>
          <a:xfrm>
            <a:off x="6710325" y="4595625"/>
            <a:ext cx="1925650" cy="29027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" name="TextBox 1"/>
          <p:cNvSpPr txBox="1"/>
          <p:nvPr/>
        </p:nvSpPr>
        <p:spPr>
          <a:xfrm>
            <a:off x="1561387" y="430977"/>
            <a:ext cx="7199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Rough Endoplasmic Reticulum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471" y="1739069"/>
            <a:ext cx="93923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Structure: Canals and Channels</a:t>
            </a:r>
          </a:p>
          <a:p>
            <a:r>
              <a:rPr lang="en-US" sz="3600" dirty="0"/>
              <a:t>Function: Contain ribosomes (make proteins)</a:t>
            </a:r>
          </a:p>
          <a:p>
            <a:r>
              <a:rPr lang="en-US" sz="3600" dirty="0"/>
              <a:t>Location: near nucleus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519787" y="1143000"/>
            <a:ext cx="9117899" cy="29210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132644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endParaRPr lang="en-US" sz="244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644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2444" dirty="0"/>
              <a:t>   </a:t>
            </a:r>
            <a:endParaRPr lang="en-US" sz="244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6157911" y="3493395"/>
            <a:ext cx="3479775" cy="40049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" name="TextBox 1"/>
          <p:cNvSpPr txBox="1"/>
          <p:nvPr/>
        </p:nvSpPr>
        <p:spPr>
          <a:xfrm>
            <a:off x="1350792" y="599674"/>
            <a:ext cx="7455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Smooth Endoplasmic Reticulum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471" y="1739069"/>
            <a:ext cx="67249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Structure: Canals and Channels</a:t>
            </a:r>
          </a:p>
          <a:p>
            <a:r>
              <a:rPr lang="en-US" sz="3600" dirty="0"/>
              <a:t>Function: Make Lipids</a:t>
            </a:r>
          </a:p>
          <a:p>
            <a:r>
              <a:rPr lang="en-US" sz="3600" dirty="0"/>
              <a:t>Location: near rough ER</a:t>
            </a:r>
          </a:p>
        </p:txBody>
      </p:sp>
      <p:pic>
        <p:nvPicPr>
          <p:cNvPr id="4" name="Picture 3" descr="SER | สาระ ความรู้ ข่าวสาร ความบันเทิง ของชาวมัธยมศึกษา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2" y="3609935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35592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560900" y="423325"/>
            <a:ext cx="9038149" cy="67733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582075" y="74075"/>
            <a:ext cx="9175750" cy="1153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1" name="Shape 71"/>
          <p:cNvSpPr txBox="1"/>
          <p:nvPr/>
        </p:nvSpPr>
        <p:spPr>
          <a:xfrm>
            <a:off x="521063" y="1203110"/>
            <a:ext cx="9117874" cy="15825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132645">
              <a:lnSpc>
                <a:spcPct val="120089"/>
              </a:lnSpc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Structure: Flattened membranes</a:t>
            </a:r>
          </a:p>
          <a:p>
            <a:pPr marL="132645">
              <a:lnSpc>
                <a:spcPct val="120089"/>
              </a:lnSpc>
              <a:buClr>
                <a:srgbClr val="000000"/>
              </a:buClr>
              <a:buSzPct val="167264"/>
            </a:pPr>
            <a:r>
              <a:rPr lang="en-US" sz="3111" dirty="0"/>
              <a:t>Function: packages and delivers proteins produced by the ribosomes</a:t>
            </a:r>
          </a:p>
          <a:p>
            <a:pPr marL="132645" marR="0" lvl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Location: Near rough ER</a:t>
            </a:r>
          </a:p>
          <a:p>
            <a:pPr marL="132645" marR="0" lvl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0" y="4876800"/>
            <a:ext cx="3403600" cy="2946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3" name="Shape 73"/>
          <p:cNvSpPr/>
          <p:nvPr/>
        </p:nvSpPr>
        <p:spPr>
          <a:xfrm>
            <a:off x="5994400" y="4724400"/>
            <a:ext cx="4165600" cy="2895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Lysosomes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2645">
              <a:lnSpc>
                <a:spcPct val="120089"/>
              </a:lnSpc>
              <a:buClr>
                <a:srgbClr val="000000"/>
              </a:buClr>
              <a:buSzPct val="167264"/>
            </a:pPr>
            <a:r>
              <a:rPr lang="en-US" sz="2800" dirty="0"/>
              <a:t>Structure: Balls of enzymes</a:t>
            </a:r>
          </a:p>
          <a:p>
            <a:pPr marL="132645">
              <a:lnSpc>
                <a:spcPct val="120089"/>
              </a:lnSpc>
              <a:buClr>
                <a:srgbClr val="000000"/>
              </a:buClr>
              <a:buSzPct val="167264"/>
            </a:pPr>
            <a:r>
              <a:rPr lang="en-US" sz="2800" dirty="0"/>
              <a:t>Function: Digest waste in cell</a:t>
            </a:r>
          </a:p>
          <a:p>
            <a:pPr marL="132645">
              <a:lnSpc>
                <a:spcPct val="120089"/>
              </a:lnSpc>
              <a:buClr>
                <a:srgbClr val="000000"/>
              </a:buClr>
              <a:buSzPct val="167264"/>
            </a:pPr>
            <a:r>
              <a:rPr lang="en-US" sz="2800" dirty="0"/>
              <a:t>Location: Throughout cytoplasm</a:t>
            </a:r>
          </a:p>
          <a:p>
            <a:endParaRPr lang="en-US" dirty="0"/>
          </a:p>
        </p:txBody>
      </p:sp>
      <p:pic>
        <p:nvPicPr>
          <p:cNvPr id="3" name="Picture 2" descr="File:Lysosome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3638550"/>
            <a:ext cx="4800600" cy="3600450"/>
          </a:xfrm>
          <a:prstGeom prst="rect">
            <a:avLst/>
          </a:prstGeom>
        </p:spPr>
      </p:pic>
      <p:pic>
        <p:nvPicPr>
          <p:cNvPr id="6" name="Picture 5" descr="ไลโซโซม | สาระ ความรู้ ข่าวสาร ความบันเทิง ของชาว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704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77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Vacuoles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515052"/>
            <a:ext cx="9550400" cy="548639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343400"/>
            <a:ext cx="5322055" cy="2697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905000"/>
            <a:ext cx="3810000" cy="3143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1581678"/>
            <a:ext cx="5080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2645">
              <a:lnSpc>
                <a:spcPct val="120089"/>
              </a:lnSpc>
              <a:buClr>
                <a:srgbClr val="000000"/>
              </a:buClr>
              <a:buSzPct val="167264"/>
            </a:pPr>
            <a:r>
              <a:rPr lang="en-US" sz="2800" dirty="0">
                <a:solidFill>
                  <a:schemeClr val="bg1"/>
                </a:solidFill>
              </a:rPr>
              <a:t>Structure: empty sac</a:t>
            </a:r>
          </a:p>
          <a:p>
            <a:pPr marL="132645">
              <a:lnSpc>
                <a:spcPct val="120089"/>
              </a:lnSpc>
              <a:buClr>
                <a:srgbClr val="000000"/>
              </a:buClr>
              <a:buSzPct val="167264"/>
            </a:pPr>
            <a:r>
              <a:rPr lang="en-US" sz="2800" dirty="0">
                <a:solidFill>
                  <a:schemeClr val="bg1"/>
                </a:solidFill>
              </a:rPr>
              <a:t>Function: Stores materials</a:t>
            </a:r>
          </a:p>
          <a:p>
            <a:pPr marL="132645">
              <a:lnSpc>
                <a:spcPct val="120089"/>
              </a:lnSpc>
              <a:buClr>
                <a:srgbClr val="000000"/>
              </a:buClr>
              <a:buSzPct val="167264"/>
            </a:pPr>
            <a:r>
              <a:rPr lang="en-US" sz="2800" dirty="0">
                <a:solidFill>
                  <a:schemeClr val="bg1"/>
                </a:solidFill>
              </a:rPr>
              <a:t>Location: throughout the cell, large and in the center of plant cells</a:t>
            </a:r>
          </a:p>
        </p:txBody>
      </p:sp>
    </p:spTree>
    <p:extLst>
      <p:ext uri="{BB962C8B-B14F-4D97-AF65-F5344CB8AC3E}">
        <p14:creationId xmlns:p14="http://schemas.microsoft.com/office/powerpoint/2010/main" val="412911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497400" y="0"/>
            <a:ext cx="9165149" cy="10583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9" name="Shape 79"/>
          <p:cNvSpPr txBox="1"/>
          <p:nvPr/>
        </p:nvSpPr>
        <p:spPr>
          <a:xfrm>
            <a:off x="559150" y="1151800"/>
            <a:ext cx="9117874" cy="22598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132645" marR="0" lvl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/>
              <a:t>Structure: kidney shaped, 2 membranes, has its own DNA</a:t>
            </a:r>
          </a:p>
          <a:p>
            <a:pPr marL="132645" marR="0" lvl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/>
              <a:t>Function: Converts energy in 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food into the </a:t>
            </a:r>
            <a:r>
              <a:rPr lang="en-US" sz="3111" dirty="0"/>
              <a:t>high energy molecule 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 </a:t>
            </a:r>
            <a:r>
              <a:rPr lang="en-US" sz="3111" dirty="0"/>
              <a:t>(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 Respiration)</a:t>
            </a:r>
          </a:p>
          <a:p>
            <a:pPr marL="132645" marR="0" lvl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/>
              <a:t>Location: Throughout cell</a:t>
            </a:r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645" marR="0" lvl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endParaRPr lang="en-US" sz="3111" dirty="0"/>
          </a:p>
        </p:txBody>
      </p:sp>
      <p:sp>
        <p:nvSpPr>
          <p:cNvPr id="80" name="Shape 80"/>
          <p:cNvSpPr/>
          <p:nvPr/>
        </p:nvSpPr>
        <p:spPr>
          <a:xfrm>
            <a:off x="101303" y="4724400"/>
            <a:ext cx="3431125" cy="30521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1" name="Shape 81"/>
          <p:cNvSpPr/>
          <p:nvPr/>
        </p:nvSpPr>
        <p:spPr>
          <a:xfrm>
            <a:off x="7004284" y="4765501"/>
            <a:ext cx="3161313" cy="28544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82" name="Shape 82"/>
          <p:cNvSpPr txBox="1"/>
          <p:nvPr/>
        </p:nvSpPr>
        <p:spPr>
          <a:xfrm>
            <a:off x="3860800" y="6007250"/>
            <a:ext cx="1694125" cy="4864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CRISTAE</a:t>
            </a:r>
          </a:p>
        </p:txBody>
      </p:sp>
      <p:sp>
        <p:nvSpPr>
          <p:cNvPr id="83" name="Shape 83"/>
          <p:cNvSpPr/>
          <p:nvPr/>
        </p:nvSpPr>
        <p:spPr>
          <a:xfrm flipH="1">
            <a:off x="3257549" y="5187950"/>
            <a:ext cx="258950" cy="88725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3287"/>
                </a:moveTo>
                <a:lnTo>
                  <a:pt x="8352" y="4934"/>
                </a:lnTo>
                <a:cubicBezTo>
                  <a:pt x="8352" y="4934"/>
                  <a:pt x="4221" y="828"/>
                  <a:pt x="4196" y="779"/>
                </a:cubicBezTo>
                <a:cubicBezTo>
                  <a:pt x="3405" y="-10"/>
                  <a:pt x="4992" y="0"/>
                  <a:pt x="4992" y="0"/>
                </a:cubicBezTo>
                <a:lnTo>
                  <a:pt x="21460" y="141"/>
                </a:lnTo>
                <a:cubicBezTo>
                  <a:pt x="21460" y="141"/>
                  <a:pt x="21582" y="16584"/>
                  <a:pt x="21600" y="16601"/>
                </a:cubicBezTo>
                <a:cubicBezTo>
                  <a:pt x="21501" y="18344"/>
                  <a:pt x="20821" y="17402"/>
                  <a:pt x="20821" y="17402"/>
                </a:cubicBezTo>
                <a:lnTo>
                  <a:pt x="16665" y="13247"/>
                </a:lnTo>
                <a:lnTo>
                  <a:pt x="8312" y="21600"/>
                </a:lnTo>
                <a:lnTo>
                  <a:pt x="0" y="13287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Main Types of Cells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Prokaryotic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lvl="4" indent="-514350">
              <a:buFontTx/>
              <a:buAutoNum type="arabicParenR"/>
            </a:pPr>
            <a:endParaRPr lang="en-US" dirty="0"/>
          </a:p>
          <a:p>
            <a:pPr lvl="5"/>
            <a:r>
              <a:rPr lang="en-US" dirty="0"/>
              <a:t>2) Eukaryotic- </a:t>
            </a:r>
          </a:p>
          <a:p>
            <a:pPr marL="514350" lvl="4" indent="-514350">
              <a:buAutoNum type="arabicParenR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70" y="1219200"/>
            <a:ext cx="4618630" cy="2536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10" y="4131994"/>
            <a:ext cx="5254680" cy="350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99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Chloroplasts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447800"/>
            <a:ext cx="9550400" cy="5486399"/>
          </a:xfrm>
        </p:spPr>
        <p:txBody>
          <a:bodyPr/>
          <a:lstStyle/>
          <a:p>
            <a:pPr marL="132645" lvl="0">
              <a:lnSpc>
                <a:spcPct val="120089"/>
              </a:lnSpc>
              <a:buClr>
                <a:srgbClr val="000000"/>
              </a:buClr>
              <a:buSzPct val="167264"/>
            </a:pPr>
            <a:r>
              <a:rPr lang="en-US" sz="2800" dirty="0"/>
              <a:t>Structure: green, 2 membranes, has its own DNA</a:t>
            </a:r>
          </a:p>
          <a:p>
            <a:pPr marL="132645" lvl="0">
              <a:lnSpc>
                <a:spcPct val="120089"/>
              </a:lnSpc>
              <a:buClr>
                <a:srgbClr val="000000"/>
              </a:buClr>
              <a:buSzPct val="167264"/>
            </a:pPr>
            <a:r>
              <a:rPr lang="en-US" sz="2800" dirty="0"/>
              <a:t>Function: harvests energy from the sun to make sugar (photosynthesis)</a:t>
            </a:r>
          </a:p>
          <a:p>
            <a:pPr marL="132645" lvl="0">
              <a:lnSpc>
                <a:spcPct val="120089"/>
              </a:lnSpc>
              <a:buClr>
                <a:srgbClr val="000000"/>
              </a:buClr>
              <a:buSzPct val="167264"/>
            </a:pPr>
            <a:r>
              <a:rPr lang="en-US" sz="2800" dirty="0"/>
              <a:t>Location: Throughout cell in plants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58" y="3657600"/>
            <a:ext cx="4618550" cy="376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120"/>
            <a:ext cx="4243843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88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Cytoskeleton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Structure: protein fibers</a:t>
            </a:r>
          </a:p>
          <a:p>
            <a:endParaRPr lang="en-US" dirty="0"/>
          </a:p>
          <a:p>
            <a:r>
              <a:rPr lang="en-US" dirty="0"/>
              <a:t>Function: support the cells shape, help the cell move</a:t>
            </a:r>
          </a:p>
          <a:p>
            <a:endParaRPr lang="en-US" dirty="0"/>
          </a:p>
          <a:p>
            <a:r>
              <a:rPr lang="en-US" dirty="0"/>
              <a:t>Location: varies</a:t>
            </a:r>
          </a:p>
        </p:txBody>
      </p:sp>
      <p:pic>
        <p:nvPicPr>
          <p:cNvPr id="4" name="Picture 3" descr="3.2 The Cytoplasm and Cellular Organelles – Anatomy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36" y="4242816"/>
            <a:ext cx="6760464" cy="33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5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0"/>
          <p:cNvSpPr/>
          <p:nvPr/>
        </p:nvSpPr>
        <p:spPr>
          <a:xfrm>
            <a:off x="3363346" y="3505200"/>
            <a:ext cx="6682353" cy="408509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203200" y="13716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644" lvl="0">
              <a:lnSpc>
                <a:spcPct val="120089"/>
              </a:lnSpc>
              <a:buClr>
                <a:srgbClr val="000000"/>
              </a:buClr>
              <a:buSzPct val="167264"/>
            </a:pPr>
            <a:r>
              <a:rPr lang="en-US" sz="2800" dirty="0"/>
              <a:t>Microtubules – hollow and help the cell maintain shape, also used during cell division</a:t>
            </a:r>
          </a:p>
          <a:p>
            <a:pPr marL="132644" lvl="0">
              <a:lnSpc>
                <a:spcPct val="120089"/>
              </a:lnSpc>
              <a:buClr>
                <a:srgbClr val="000000"/>
              </a:buClr>
              <a:buSzPct val="167264"/>
            </a:pPr>
            <a:endParaRPr lang="en-US" sz="2800" dirty="0"/>
          </a:p>
          <a:p>
            <a:pPr marL="132644" lvl="0">
              <a:lnSpc>
                <a:spcPct val="120089"/>
              </a:lnSpc>
              <a:buClr>
                <a:srgbClr val="000000"/>
              </a:buClr>
              <a:buSzPct val="167264"/>
            </a:pPr>
            <a:r>
              <a:rPr lang="en-US" sz="2800" dirty="0"/>
              <a:t>-Microfilaments- made up of the protein actin and help the cell move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3347" y="457200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Parts of Cytoskeleton</a:t>
            </a:r>
          </a:p>
        </p:txBody>
      </p:sp>
    </p:spTree>
    <p:extLst>
      <p:ext uri="{BB962C8B-B14F-4D97-AF65-F5344CB8AC3E}">
        <p14:creationId xmlns:p14="http://schemas.microsoft.com/office/powerpoint/2010/main" val="974757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101963" y="789550"/>
            <a:ext cx="9117874" cy="42777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132644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644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Cilia- </a:t>
            </a:r>
            <a:r>
              <a:rPr lang="en-US" sz="2666" dirty="0"/>
              <a:t>small,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hair-like structures made up </a:t>
            </a:r>
          </a:p>
          <a:p>
            <a:pPr marL="132644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microtubules, help cell move</a:t>
            </a:r>
          </a:p>
          <a:p>
            <a:pPr marL="132644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endParaRPr lang="en-US" sz="2666" dirty="0"/>
          </a:p>
          <a:p>
            <a:pPr marL="132644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Flagella- 1 or 2 tail-like</a:t>
            </a:r>
          </a:p>
          <a:p>
            <a:pPr marL="132644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2666" dirty="0"/>
              <a:t>structures used for movement</a:t>
            </a:r>
          </a:p>
        </p:txBody>
      </p:sp>
      <p:pic>
        <p:nvPicPr>
          <p:cNvPr id="4" name="Picture 3" descr="File:Flagellum-beating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4724400"/>
            <a:ext cx="4927600" cy="3695700"/>
          </a:xfrm>
          <a:prstGeom prst="rect">
            <a:avLst/>
          </a:prstGeom>
        </p:spPr>
      </p:pic>
      <p:pic>
        <p:nvPicPr>
          <p:cNvPr id="2" name="Picture 1" descr="Cilium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85" y="0"/>
            <a:ext cx="3644815" cy="3733800"/>
          </a:xfrm>
          <a:prstGeom prst="rect">
            <a:avLst/>
          </a:prstGeom>
        </p:spPr>
      </p:pic>
      <p:pic>
        <p:nvPicPr>
          <p:cNvPr id="3" name="Picture 2" descr="Team:WITS-CSIR SA/Project/Motility - 2011.igem.or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4404551"/>
            <a:ext cx="5736771" cy="321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6221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>
                <a:hlinkClick r:id="rId2"/>
              </a:rPr>
              <a:t>www.youtube.com/watch?v=URUJD5NEXC8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4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pic 1.2 Ultra-Structure of &lt;strong&gt;Cells&lt;/strong&gt; - AMAZING WORLD OF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10017578" cy="5008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200" y="6553200"/>
            <a:ext cx="248016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Cell Wall</a:t>
            </a:r>
          </a:p>
          <a:p>
            <a:r>
              <a:rPr lang="en-US" sz="1800"/>
              <a:t>Chloroplasts</a:t>
            </a:r>
          </a:p>
          <a:p>
            <a:r>
              <a:rPr lang="en-US" sz="1800"/>
              <a:t>Large Central Vacuole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Wall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Provides support</a:t>
            </a:r>
          </a:p>
          <a:p>
            <a:r>
              <a:rPr lang="en-US" dirty="0"/>
              <a:t>Found in plants, algae, fungi, and some bacteria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3067050"/>
            <a:ext cx="4952575" cy="326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07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R9 Topic 2: &lt;strong&gt;Cells&lt;/strong&gt; - AMAZING WORLD OF SCIENCE WITH MR. GRE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90805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9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497400" y="0"/>
            <a:ext cx="9165149" cy="1058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5" name="Shape 105"/>
          <p:cNvSpPr/>
          <p:nvPr/>
        </p:nvSpPr>
        <p:spPr>
          <a:xfrm>
            <a:off x="1862650" y="1100650"/>
            <a:ext cx="7027324" cy="59795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693325" y="677325"/>
            <a:ext cx="6858000" cy="6212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Prokaryotic cells- NO nucleus!!!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    (bacteria)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Characteristics: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A) Do not have a nucleus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B) First organisms on earth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C) Small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D) No organelles</a:t>
            </a:r>
          </a:p>
          <a:p>
            <a:pPr marL="514350" indent="-514350">
              <a:buAutoNum type="alphaUcParenR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E) Example:  Bacteria</a:t>
            </a:r>
          </a:p>
        </p:txBody>
      </p:sp>
    </p:spTree>
    <p:extLst>
      <p:ext uri="{BB962C8B-B14F-4D97-AF65-F5344CB8AC3E}">
        <p14:creationId xmlns:p14="http://schemas.microsoft.com/office/powerpoint/2010/main" val="3129503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497400" y="0"/>
            <a:ext cx="9165149" cy="1058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x="907150" y="1318975"/>
            <a:ext cx="8509000" cy="5892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97400" y="74075"/>
            <a:ext cx="9165149" cy="11535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2" name="Shape 122"/>
          <p:cNvSpPr/>
          <p:nvPr/>
        </p:nvSpPr>
        <p:spPr>
          <a:xfrm>
            <a:off x="1608650" y="1524000"/>
            <a:ext cx="7302500" cy="58419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9550400" cy="914400"/>
          </a:xfrm>
        </p:spPr>
        <p:txBody>
          <a:bodyPr/>
          <a:lstStyle/>
          <a:p>
            <a:r>
              <a:rPr lang="en-US" sz="3600" dirty="0"/>
              <a:t>Eukaryotic cells- have a nucleus and organelles (</a:t>
            </a:r>
            <a:r>
              <a:rPr lang="en-US" sz="3600"/>
              <a:t>make up everything </a:t>
            </a:r>
            <a:r>
              <a:rPr lang="en-US" sz="3600" dirty="0"/>
              <a:t>except bacteria)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2057400"/>
            <a:ext cx="9550400" cy="4114800"/>
          </a:xfrm>
        </p:spPr>
        <p:txBody>
          <a:bodyPr/>
          <a:lstStyle/>
          <a:p>
            <a:r>
              <a:rPr lang="en-US" dirty="0"/>
              <a:t>Characteristics:</a:t>
            </a:r>
          </a:p>
          <a:p>
            <a:endParaRPr lang="en-US" dirty="0"/>
          </a:p>
          <a:p>
            <a:r>
              <a:rPr lang="en-US" dirty="0"/>
              <a:t>A) Have a nucleus</a:t>
            </a:r>
          </a:p>
          <a:p>
            <a:endParaRPr lang="en-US" dirty="0"/>
          </a:p>
          <a:p>
            <a:r>
              <a:rPr lang="en-US" dirty="0"/>
              <a:t>B) Came after prokaryotic cells</a:t>
            </a:r>
          </a:p>
          <a:p>
            <a:endParaRPr lang="en-US" dirty="0"/>
          </a:p>
          <a:p>
            <a:r>
              <a:rPr lang="en-US" dirty="0"/>
              <a:t>C) Larger, have organelles (</a:t>
            </a:r>
            <a:r>
              <a:rPr lang="en-US"/>
              <a:t>tiny “organs” inside of cell)</a:t>
            </a:r>
            <a:endParaRPr lang="en-US" dirty="0"/>
          </a:p>
          <a:p>
            <a:endParaRPr lang="en-US" dirty="0"/>
          </a:p>
          <a:p>
            <a:r>
              <a:rPr lang="en-US" dirty="0"/>
              <a:t>D) Example:  cells of animals, plants, fungi, and </a:t>
            </a:r>
            <a:r>
              <a:rPr lang="en-US" dirty="0" err="1"/>
              <a:t>protists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5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Biology-SummerAssignmentReview - 1. &lt;strong&gt;eukaryotic&lt;/strong&gt; &lt;strong&gt;vs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685800"/>
            <a:ext cx="9316528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8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1800" y="1905000"/>
            <a:ext cx="9550400" cy="5486399"/>
          </a:xfrm>
        </p:spPr>
        <p:txBody>
          <a:bodyPr>
            <a:prstTxWarp prst="textSlantUp">
              <a:avLst/>
            </a:prstTxWarp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Both Have a Membrane and DNA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4605190"/>
            <a:ext cx="3556000" cy="2688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5" y="304800"/>
            <a:ext cx="5474929" cy="2971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04000" y="2209800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And ribosomes!</a:t>
            </a:r>
          </a:p>
        </p:txBody>
      </p:sp>
    </p:spTree>
    <p:extLst>
      <p:ext uri="{BB962C8B-B14F-4D97-AF65-F5344CB8AC3E}">
        <p14:creationId xmlns:p14="http://schemas.microsoft.com/office/powerpoint/2010/main" val="1962203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Eukaryotic Cell Structure</a:t>
            </a:r>
          </a:p>
        </p:txBody>
      </p:sp>
    </p:spTree>
    <p:extLst>
      <p:ext uri="{BB962C8B-B14F-4D97-AF65-F5344CB8AC3E}">
        <p14:creationId xmlns:p14="http://schemas.microsoft.com/office/powerpoint/2010/main" val="360677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/>
        </p:nvSpPr>
        <p:spPr>
          <a:xfrm>
            <a:off x="0" y="990600"/>
            <a:ext cx="9056450" cy="2861551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2645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Nucleus- central part of a cell where DNA is contained</a:t>
            </a:r>
          </a:p>
          <a:p>
            <a:pPr marL="132645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Cytoplasm- contains organelles</a:t>
            </a:r>
          </a:p>
          <a:p>
            <a:pPr marL="132645" marR="0" lvl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Cell Membrane- surrounds cell</a:t>
            </a: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700375" y="4578325"/>
            <a:ext cx="4449374" cy="14777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7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5994400" y="3852151"/>
            <a:ext cx="4165600" cy="378205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" name="TextBox 1"/>
          <p:cNvSpPr txBox="1"/>
          <p:nvPr/>
        </p:nvSpPr>
        <p:spPr>
          <a:xfrm>
            <a:off x="226766" y="274744"/>
            <a:ext cx="9845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Main (major) Parts of a Eukaryotic Cell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582075" y="74075"/>
            <a:ext cx="9175750" cy="11535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6" name="Shape 96"/>
          <p:cNvSpPr txBox="1"/>
          <p:nvPr/>
        </p:nvSpPr>
        <p:spPr>
          <a:xfrm>
            <a:off x="437989" y="1066800"/>
            <a:ext cx="9117874" cy="25138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 dirty="0"/>
              <a:t>Central part of cell that c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ontains genetic information (DNA) in the form of chromatin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 dirty="0"/>
              <a:t>Special Parts:</a:t>
            </a:r>
          </a:p>
          <a:p>
            <a:pPr marL="132645" lvl="1">
              <a:lnSpc>
                <a:spcPct val="120089"/>
              </a:lnSpc>
              <a:buClr>
                <a:srgbClr val="000000"/>
              </a:buClr>
              <a:buSzPct val="167264"/>
            </a:pPr>
            <a:r>
              <a:rPr lang="en-US" sz="3111" dirty="0"/>
              <a:t>	1) 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nucleolus – makes ribosomes (we will 		define that later)</a:t>
            </a:r>
          </a:p>
          <a:p>
            <a:pPr marL="132645" marR="0" lvl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2) nuclear membrane- double, has tiny pores       </a:t>
            </a:r>
          </a:p>
          <a:p>
            <a:pPr marL="132645" marR="0" lvl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</a:pPr>
            <a:r>
              <a:rPr lang="en-US" sz="3111" dirty="0"/>
              <a:t>                                                              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(holes)</a:t>
            </a:r>
          </a:p>
        </p:txBody>
      </p:sp>
      <p:sp>
        <p:nvSpPr>
          <p:cNvPr id="97" name="Shape 97"/>
          <p:cNvSpPr/>
          <p:nvPr/>
        </p:nvSpPr>
        <p:spPr>
          <a:xfrm>
            <a:off x="151674" y="4709601"/>
            <a:ext cx="2910399" cy="29103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98" name="Shape 98"/>
          <p:cNvSpPr/>
          <p:nvPr/>
        </p:nvSpPr>
        <p:spPr>
          <a:xfrm>
            <a:off x="3398569" y="4619530"/>
            <a:ext cx="2910399" cy="29103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99" name="Shape 99"/>
          <p:cNvSpPr/>
          <p:nvPr/>
        </p:nvSpPr>
        <p:spPr>
          <a:xfrm>
            <a:off x="6645464" y="4598355"/>
            <a:ext cx="2910399" cy="293157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2811</TotalTime>
  <Words>541</Words>
  <Application>Microsoft Office PowerPoint</Application>
  <PresentationFormat>Custom</PresentationFormat>
  <Paragraphs>122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Custom Theme</vt:lpstr>
      <vt:lpstr>PowerPoint Presentation</vt:lpstr>
      <vt:lpstr>2 Main Types of Cells</vt:lpstr>
      <vt:lpstr>Prokaryotic cells- NO nucleus!!!     (bacteria) </vt:lpstr>
      <vt:lpstr>Eukaryotic cells- have a nucleus and organelles (make up everything except bacteria)</vt:lpstr>
      <vt:lpstr>PowerPoint Presentation</vt:lpstr>
      <vt:lpstr>PowerPoint Presentation</vt:lpstr>
      <vt:lpstr>Eukaryotic Cell Structure</vt:lpstr>
      <vt:lpstr>PowerPoint Presentation</vt:lpstr>
      <vt:lpstr>PowerPoint Presentation</vt:lpstr>
      <vt:lpstr>PowerPoint Presentation</vt:lpstr>
      <vt:lpstr>ORGANELLES</vt:lpstr>
      <vt:lpstr>Ribosomes</vt:lpstr>
      <vt:lpstr>PowerPoint Presentation</vt:lpstr>
      <vt:lpstr>PowerPoint Presentation</vt:lpstr>
      <vt:lpstr>PowerPoint Presentation</vt:lpstr>
      <vt:lpstr>PowerPoint Presentation</vt:lpstr>
      <vt:lpstr>Lysosomes</vt:lpstr>
      <vt:lpstr>Vacuoles</vt:lpstr>
      <vt:lpstr>PowerPoint Presentation</vt:lpstr>
      <vt:lpstr>Chloroplasts</vt:lpstr>
      <vt:lpstr>Cytoskeleton</vt:lpstr>
      <vt:lpstr>PowerPoint Presentation</vt:lpstr>
      <vt:lpstr>PowerPoint Presentation</vt:lpstr>
      <vt:lpstr>https://www.youtube.com/watch?v=URUJD5NEXC8</vt:lpstr>
      <vt:lpstr>PowerPoint Presentation</vt:lpstr>
      <vt:lpstr>Cell Wall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Merritt</dc:creator>
  <cp:lastModifiedBy>Rebecca Merritt</cp:lastModifiedBy>
  <cp:revision>135</cp:revision>
  <dcterms:modified xsi:type="dcterms:W3CDTF">2024-02-08T18:21:30Z</dcterms:modified>
</cp:coreProperties>
</file>