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D7DF-34AE-4BD8-A266-000A527E77AD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CC426-97D9-42CD-ADFE-36E5C87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: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88D0F-1FC6-8C4B-A5B5-E86AE82213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85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Answer: B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3676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723317D-71D3-49D0-A571-82638530383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546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9317F92-EEBE-4B42-BD4C-E25ADA0AA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Answer: 4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A57012B-4FE3-E844-82EC-DD0F71FDE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5521" indent="-282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1570" indent="-2263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198" indent="-2263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6826" indent="-2263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9454" indent="-226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42082" indent="-226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4710" indent="-226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47338" indent="-2263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C3A5CF9-BBEA-49FA-8BA3-010B71CF3F16}" type="slidenum">
              <a:rPr lang="en-US" altLang="en-US" smtClean="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21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Ans: A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676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94414E-167E-4049-A7F8-CFD1100DDBD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909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Ans: B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27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67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886DB0-52E3-4DC6-9871-1493C406993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7226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Ans: B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27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67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5DE89C-79A3-4D47-A5EA-340A9CAD61D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115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Ans: D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Synaptic vesicle full of neurotransmitter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Synaptic cleft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Neurotransmitter receptor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Calcium Channel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Fused vesicle releasing neurotransmitter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    Neurotransmitter re-uptake pump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1200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96963" indent="-217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35113" indent="-217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74850" indent="-217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20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892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464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3650" indent="-2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A2F3AE-474F-4C6A-8DF0-79C95EE2C8DE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2331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Figure 23-56 Alcohol impersonates several neurotransmitters, with several consequences. Alcohol is a great NT impersonator fooling at least four different receptor molecules</a:t>
            </a:r>
          </a:p>
          <a:p>
            <a:r>
              <a:rPr lang="en-US" altLang="en-US" b="1" smtClean="0">
                <a:latin typeface="Arial" panose="020B0604020202020204" pitchFamily="34" charset="0"/>
              </a:rPr>
              <a:t>Ans:B</a:t>
            </a:r>
          </a:p>
        </p:txBody>
      </p:sp>
    </p:spTree>
    <p:extLst>
      <p:ext uri="{BB962C8B-B14F-4D97-AF65-F5344CB8AC3E}">
        <p14:creationId xmlns:p14="http://schemas.microsoft.com/office/powerpoint/2010/main" val="51663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Answer: 3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C3EEA4-FC5B-4E1C-AED8-39FF95D94D17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64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: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88D0F-1FC6-8C4B-A5B5-E86AE82213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8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Ans: D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3676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D9BC3BF-BF5C-4E61-82F3-5F15AEE97991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962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Ans: b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3676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FBE1A9C-0A62-45B5-B7C9-4B7B5F804660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664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Ans: B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3676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7A829F8-8482-4825-9159-B4605F33AB7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409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Ans: A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30300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582738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36763" indent="-2254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623BADA-8406-4CE6-8F31-CFDD0232603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94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Talk to them about how antibodies are the anitgen receptors</a:t>
            </a:r>
          </a:p>
          <a:p>
            <a:r>
              <a:rPr lang="en-US" altLang="en-US" smtClean="0">
                <a:ea typeface="ＭＳ Ｐゴシック" pitchFamily="34" charset="-128"/>
              </a:rPr>
              <a:t>Ans: B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827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367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18CC93-2F12-46A3-8F3E-F6F89E0101F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66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Ans: A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35013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303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827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3676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939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511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083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6556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02BD1A-F3B6-451E-A23E-308D692F733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1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8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0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5348F-37F5-9C49-8F52-7802B7E7F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3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8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9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2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E55A-BF9C-4E99-BD08-2CDA7CAB88F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8B87-5AE2-419E-8693-D0EC506B0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 4 Clicker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Antivenom given to patients of snake bites is a passive type of immunity</a:t>
            </a:r>
          </a:p>
        </p:txBody>
      </p:sp>
      <p:sp>
        <p:nvSpPr>
          <p:cNvPr id="58371" name="Content Placeholder 4"/>
          <p:cNvSpPr>
            <a:spLocks noGrp="1"/>
          </p:cNvSpPr>
          <p:nvPr>
            <p:ph idx="1"/>
          </p:nvPr>
        </p:nvSpPr>
        <p:spPr>
          <a:xfrm>
            <a:off x="2133601" y="2362200"/>
            <a:ext cx="8126413" cy="14478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True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False</a:t>
            </a:r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362201"/>
            <a:ext cx="44672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7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PQuestion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This cell alerts the specific immune system by presenting pieces of the pathogen on its cell membrane.</a:t>
            </a:r>
          </a:p>
        </p:txBody>
      </p:sp>
      <p:sp>
        <p:nvSpPr>
          <p:cNvPr id="7373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86200" y="2514601"/>
            <a:ext cx="5029200" cy="42211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Neutrophil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Macrophage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mast cells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natural killer (NK) cells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Basophil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1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PQuestion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algn="l"/>
            <a:r>
              <a:rPr lang="en-US" altLang="en-US" sz="3200">
                <a:solidFill>
                  <a:srgbClr val="C00000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You take a sip of coffee, and it</a:t>
            </a:r>
            <a:r>
              <a:rPr lang="ja-JP" altLang="en-US" sz="3200">
                <a:solidFill>
                  <a:srgbClr val="C00000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’</a:t>
            </a:r>
            <a:r>
              <a:rPr lang="en-US" altLang="ja-JP" sz="3200">
                <a:solidFill>
                  <a:srgbClr val="C00000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 too hot.  The ___ of your __ receive this stimulus </a:t>
            </a:r>
            <a:endParaRPr lang="en-US" altLang="en-US" sz="3200">
              <a:solidFill>
                <a:srgbClr val="C00000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3072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0" y="2057401"/>
            <a:ext cx="6400800" cy="3687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mtClean="0">
                <a:latin typeface="Comic Sans MS" panose="030F0702030302020204" pitchFamily="66" charset="0"/>
                <a:cs typeface="Tahoma" panose="020B0604030504040204" pitchFamily="34" charset="0"/>
              </a:rPr>
              <a:t>A. axons; motor neurons</a:t>
            </a:r>
          </a:p>
          <a:p>
            <a:pPr marL="0" indent="0">
              <a:buNone/>
            </a:pPr>
            <a:r>
              <a:rPr lang="en-US" altLang="en-US" smtClean="0">
                <a:latin typeface="Comic Sans MS" panose="030F0702030302020204" pitchFamily="66" charset="0"/>
                <a:cs typeface="Tahoma" panose="020B0604030504040204" pitchFamily="34" charset="0"/>
              </a:rPr>
              <a:t>B. dendrites; motor neurons</a:t>
            </a:r>
          </a:p>
          <a:p>
            <a:pPr marL="0" indent="0">
              <a:buNone/>
            </a:pPr>
            <a:r>
              <a:rPr lang="en-US" altLang="en-US" smtClean="0">
                <a:latin typeface="Comic Sans MS" panose="030F0702030302020204" pitchFamily="66" charset="0"/>
                <a:cs typeface="Tahoma" panose="020B0604030504040204" pitchFamily="34" charset="0"/>
              </a:rPr>
              <a:t>C. axons; sensory neurons</a:t>
            </a:r>
          </a:p>
          <a:p>
            <a:pPr marL="0" indent="0">
              <a:buNone/>
            </a:pPr>
            <a:r>
              <a:rPr lang="en-US" altLang="en-US" smtClean="0">
                <a:latin typeface="Comic Sans MS" panose="030F0702030302020204" pitchFamily="66" charset="0"/>
                <a:cs typeface="Tahoma" panose="020B0604030504040204" pitchFamily="34" charset="0"/>
              </a:rPr>
              <a:t>D. dendrites; sensory neurons</a:t>
            </a:r>
          </a:p>
          <a:p>
            <a:pPr marL="0" indent="0">
              <a:buNone/>
            </a:pPr>
            <a:r>
              <a:rPr lang="en-US" altLang="en-US" smtClean="0">
                <a:latin typeface="Comic Sans MS" panose="030F0702030302020204" pitchFamily="66" charset="0"/>
                <a:cs typeface="Tahoma" panose="020B0604030504040204" pitchFamily="34" charset="0"/>
              </a:rPr>
              <a:t>E. axons; interneurons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5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8_UN587NervousPathway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990600"/>
            <a:ext cx="6805612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08150" y="1524000"/>
            <a:ext cx="2667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What is letter 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A. Effector cells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B. Interneuron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C. Motor neuron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D. Sensory receptors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E. Synapse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239000" y="3276601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Ouch!!</a:t>
            </a:r>
          </a:p>
        </p:txBody>
      </p:sp>
    </p:spTree>
    <p:extLst>
      <p:ext uri="{BB962C8B-B14F-4D97-AF65-F5344CB8AC3E}">
        <p14:creationId xmlns:p14="http://schemas.microsoft.com/office/powerpoint/2010/main" val="34731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  <a:latin typeface="Comic Sans MS" panose="030F0702030302020204" pitchFamily="66" charset="0"/>
              </a:rPr>
              <a:t>The presence of myelin allows  an axon to ___</a:t>
            </a:r>
          </a:p>
        </p:txBody>
      </p:sp>
      <p:sp>
        <p:nvSpPr>
          <p:cNvPr id="5529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Produce more frequent action potentials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Conduct impulses more rapidly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Produce action potentials of larger amplitude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Produce action potentials of longer duration</a:t>
            </a:r>
          </a:p>
        </p:txBody>
      </p:sp>
    </p:spTree>
    <p:extLst>
      <p:ext uri="{BB962C8B-B14F-4D97-AF65-F5344CB8AC3E}">
        <p14:creationId xmlns:p14="http://schemas.microsoft.com/office/powerpoint/2010/main" val="28918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610600" cy="1219200"/>
          </a:xfrm>
        </p:spPr>
        <p:txBody>
          <a:bodyPr/>
          <a:lstStyle/>
          <a:p>
            <a:pPr algn="l"/>
            <a:r>
              <a:rPr lang="en-US" altLang="en-US" sz="3200">
                <a:solidFill>
                  <a:srgbClr val="C00000"/>
                </a:solidFill>
                <a:latin typeface="Comic Sans MS" panose="030F0702030302020204" pitchFamily="66" charset="0"/>
              </a:rPr>
              <a:t>Pick the term that describes the membrane potential changes from -80mV to -70mV</a:t>
            </a:r>
          </a:p>
        </p:txBody>
      </p:sp>
      <p:sp>
        <p:nvSpPr>
          <p:cNvPr id="593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81200" y="2743200"/>
            <a:ext cx="3581400" cy="3352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Hyperpolarize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Depolarize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Repolarize</a:t>
            </a:r>
          </a:p>
        </p:txBody>
      </p:sp>
      <p:pic>
        <p:nvPicPr>
          <p:cNvPr id="5939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76425"/>
            <a:ext cx="4800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685800"/>
            <a:ext cx="40814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5867400" y="24384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AC822-612F-6144-9B0B-787A2C0869F8}"/>
              </a:ext>
            </a:extLst>
          </p:cNvPr>
          <p:cNvSpPr/>
          <p:nvPr/>
        </p:nvSpPr>
        <p:spPr>
          <a:xfrm>
            <a:off x="5257800" y="1066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09CA8-0F43-8340-8E28-F0993E60502C}"/>
              </a:ext>
            </a:extLst>
          </p:cNvPr>
          <p:cNvSpPr/>
          <p:nvPr/>
        </p:nvSpPr>
        <p:spPr>
          <a:xfrm>
            <a:off x="5257800" y="1828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3D9A9-3E84-5945-8460-9ABCBD3654C2}"/>
              </a:ext>
            </a:extLst>
          </p:cNvPr>
          <p:cNvSpPr/>
          <p:nvPr/>
        </p:nvSpPr>
        <p:spPr>
          <a:xfrm>
            <a:off x="1828800" y="11811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076A2-323D-4B48-A825-C14052D69B41}"/>
              </a:ext>
            </a:extLst>
          </p:cNvPr>
          <p:cNvSpPr/>
          <p:nvPr/>
        </p:nvSpPr>
        <p:spPr>
          <a:xfrm>
            <a:off x="5257800" y="2590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74FCA-7AFC-0940-8499-184794B68AE8}"/>
              </a:ext>
            </a:extLst>
          </p:cNvPr>
          <p:cNvSpPr/>
          <p:nvPr/>
        </p:nvSpPr>
        <p:spPr>
          <a:xfrm>
            <a:off x="1855788" y="184785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EE757-1C1B-9144-ADCC-0305D6B54559}"/>
              </a:ext>
            </a:extLst>
          </p:cNvPr>
          <p:cNvSpPr/>
          <p:nvPr/>
        </p:nvSpPr>
        <p:spPr>
          <a:xfrm>
            <a:off x="1812925" y="2590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B1EF89-C86F-B94B-8295-665CD0E2E1CC}"/>
              </a:ext>
            </a:extLst>
          </p:cNvPr>
          <p:cNvSpPr/>
          <p:nvPr/>
        </p:nvSpPr>
        <p:spPr>
          <a:xfrm>
            <a:off x="1844675" y="306705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EE3673-2494-E140-A87E-4D99EEB5C911}"/>
              </a:ext>
            </a:extLst>
          </p:cNvPr>
          <p:cNvSpPr/>
          <p:nvPr/>
        </p:nvSpPr>
        <p:spPr>
          <a:xfrm>
            <a:off x="1828800" y="4419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82C7AC-48F4-324D-BA48-A65438C5473B}"/>
              </a:ext>
            </a:extLst>
          </p:cNvPr>
          <p:cNvSpPr/>
          <p:nvPr/>
        </p:nvSpPr>
        <p:spPr>
          <a:xfrm>
            <a:off x="3525838" y="5105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F5E67-D785-2340-AE1B-88156BAFAFD5}"/>
              </a:ext>
            </a:extLst>
          </p:cNvPr>
          <p:cNvSpPr/>
          <p:nvPr/>
        </p:nvSpPr>
        <p:spPr>
          <a:xfrm>
            <a:off x="3525838" y="97948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9646" name="Title 2"/>
          <p:cNvSpPr>
            <a:spLocks noGrp="1" noChangeArrowheads="1"/>
          </p:cNvSpPr>
          <p:nvPr>
            <p:ph type="title"/>
          </p:nvPr>
        </p:nvSpPr>
        <p:spPr>
          <a:xfrm>
            <a:off x="2362200" y="114300"/>
            <a:ext cx="8229600" cy="1143000"/>
          </a:xfrm>
        </p:spPr>
        <p:txBody>
          <a:bodyPr/>
          <a:lstStyle/>
          <a:p>
            <a:pPr algn="r"/>
            <a:endParaRPr lang="en-US" altLang="en-US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647" name="TextBox 14"/>
          <p:cNvSpPr txBox="1">
            <a:spLocks noChangeArrowheads="1"/>
          </p:cNvSpPr>
          <p:nvPr/>
        </p:nvSpPr>
        <p:spPr bwMode="auto">
          <a:xfrm>
            <a:off x="6019800" y="2209800"/>
            <a:ext cx="42672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Comic Sans MS" panose="030F0702030302020204" pitchFamily="66" charset="0"/>
              </a:rPr>
              <a:t>What is labeled as #4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800">
                <a:latin typeface="Comic Sans MS" panose="030F0702030302020204" pitchFamily="66" charset="0"/>
              </a:rPr>
              <a:t>Transporter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800">
                <a:latin typeface="Comic Sans MS" panose="030F0702030302020204" pitchFamily="66" charset="0"/>
              </a:rPr>
              <a:t>Neurotransmitter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800">
                <a:latin typeface="Comic Sans MS" panose="030F0702030302020204" pitchFamily="66" charset="0"/>
              </a:rPr>
              <a:t>Vesicles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800">
                <a:latin typeface="Comic Sans MS" panose="030F0702030302020204" pitchFamily="66" charset="0"/>
              </a:rPr>
              <a:t>Receptor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17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32EB3988-0785-0C43-A986-8FE6C03D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b="1">
                <a:latin typeface="Tahoma" charset="0"/>
                <a:ea typeface="ＭＳ Ｐゴシック" charset="0"/>
                <a:cs typeface="ＭＳ Ｐゴシック" charset="0"/>
              </a:rPr>
              <a:t>Alcohol interferes with many different neurotransmitters.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172DB4EE-460C-594F-9BCD-586569256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2209800"/>
            <a:ext cx="4495800" cy="3657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Alcohol ___ GABA activity and ___ Glutamate activity.</a:t>
            </a:r>
          </a:p>
          <a:p>
            <a:pPr>
              <a:buFontTx/>
              <a:buNone/>
              <a:defRPr/>
            </a:pPr>
            <a:endParaRPr lang="en-US">
              <a:solidFill>
                <a:srgbClr val="8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AutoNum type="alphaUcPeriod"/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Increases ; Increases</a:t>
            </a:r>
          </a:p>
          <a:p>
            <a:pPr>
              <a:buFontTx/>
              <a:buAutoNum type="alphaUcPeriod"/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Increases; Decreases</a:t>
            </a:r>
          </a:p>
          <a:p>
            <a:pPr>
              <a:buFontTx/>
              <a:buAutoNum type="alphaUcPeriod"/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Decreases; Increases</a:t>
            </a:r>
          </a:p>
          <a:p>
            <a:pPr>
              <a:buFontTx/>
              <a:buAutoNum type="alphaUcPeriod"/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Decreases; Decreases</a:t>
            </a:r>
          </a:p>
          <a:p>
            <a:pPr>
              <a:buFontTx/>
              <a:buAutoNum type="arabicPeriod"/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64" name="Picture 6" descr="figure_23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80"/>
          <a:stretch>
            <a:fillRect/>
          </a:stretch>
        </p:blipFill>
        <p:spPr bwMode="auto">
          <a:xfrm>
            <a:off x="6111875" y="2514600"/>
            <a:ext cx="41148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Box 1"/>
          <p:cNvSpPr txBox="1">
            <a:spLocks noChangeArrowheads="1"/>
          </p:cNvSpPr>
          <p:nvPr/>
        </p:nvSpPr>
        <p:spPr bwMode="auto">
          <a:xfrm>
            <a:off x="2133600" y="1447801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</a:rPr>
              <a:t>Dopamine, serotonin, gaba, glutamate</a:t>
            </a:r>
          </a:p>
        </p:txBody>
      </p:sp>
    </p:spTree>
    <p:extLst>
      <p:ext uri="{BB962C8B-B14F-4D97-AF65-F5344CB8AC3E}">
        <p14:creationId xmlns:p14="http://schemas.microsoft.com/office/powerpoint/2010/main" val="39508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  <a:latin typeface="Comic Sans MS" panose="030F0702030302020204" pitchFamily="66" charset="0"/>
              </a:rPr>
              <a:t>Glycolysis</a:t>
            </a:r>
            <a:r>
              <a:rPr lang="en-US" altLang="en-US" smtClean="0">
                <a:latin typeface="Comic Sans MS" panose="030F0702030302020204" pitchFamily="66" charset="0"/>
              </a:rPr>
              <a:t> </a:t>
            </a:r>
            <a:r>
              <a:rPr lang="en-US" altLang="en-US" smtClean="0">
                <a:solidFill>
                  <a:srgbClr val="C00000"/>
                </a:solidFill>
                <a:latin typeface="Comic Sans MS" panose="030F0702030302020204" pitchFamily="66" charset="0"/>
              </a:rPr>
              <a:t>occurs in ___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Mitochondria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The cytoplasm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Chloroplasts</a:t>
            </a:r>
          </a:p>
          <a:p>
            <a:pPr marL="514350" indent="-514350">
              <a:buFontTx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</a:rPr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23497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PQuestion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latin typeface="Tahoma" panose="020B0604030504040204" pitchFamily="34" charset="0"/>
                <a:cs typeface="Tahoma" panose="020B0604030504040204" pitchFamily="34" charset="0"/>
              </a:rPr>
              <a:t>Which process is similar between cellular respiration and photosynthesis?</a:t>
            </a:r>
          </a:p>
        </p:txBody>
      </p:sp>
      <p:sp>
        <p:nvSpPr>
          <p:cNvPr id="6349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09800" y="2057401"/>
            <a:ext cx="76962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Both break down sugar to form ATP and electron carriers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Both use light to produce ATP and electron carriers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Both produce a proton gradient for ATP production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Both use oxygen as a final electron acceptor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4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C00000"/>
                </a:solidFill>
                <a:latin typeface="Comic Sans MS" panose="030F0702030302020204" pitchFamily="66" charset="0"/>
              </a:rPr>
              <a:t>What makes your muscles sore and stiff the following day after intense exercise?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UcPeriod"/>
              <a:defRPr/>
            </a:pPr>
            <a:r>
              <a:rPr lang="en-US" altLang="en-US" dirty="0" smtClean="0">
                <a:latin typeface="Comic Sans MS" pitchFamily="-110" charset="0"/>
              </a:rPr>
              <a:t>Alcoholic fermentation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altLang="en-US" dirty="0" smtClean="0">
                <a:latin typeface="Comic Sans MS" pitchFamily="-110" charset="0"/>
              </a:rPr>
              <a:t>Lactic acid fermentation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altLang="en-US" dirty="0" smtClean="0">
                <a:latin typeface="Comic Sans MS" pitchFamily="-110" charset="0"/>
              </a:rPr>
              <a:t>Both A and B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altLang="en-US" dirty="0" smtClean="0">
                <a:latin typeface="Comic Sans MS" pitchFamily="-110" charset="0"/>
              </a:rPr>
              <a:t>None of the above</a:t>
            </a:r>
          </a:p>
          <a:p>
            <a:pPr marL="0" indent="0">
              <a:buNone/>
              <a:defRPr/>
            </a:pPr>
            <a:endParaRPr lang="en-US" altLang="en-US" dirty="0" smtClean="0">
              <a:latin typeface="Comic Sans M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Which describes the second line of defense?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82296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The second line of defense includes acid secretions and skin bacteria.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The skin is the major organ of the second line of defense.</a:t>
            </a:r>
          </a:p>
          <a:p>
            <a:pPr marL="514350" indent="-51435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C. The second line of defense keeps most pathogens out of the body.</a:t>
            </a:r>
          </a:p>
          <a:p>
            <a:pPr marL="514350" indent="-51435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D. The pathogens that enter the body encounter the second line of defense</a:t>
            </a:r>
          </a:p>
          <a:p>
            <a:pPr marL="514350" indent="-514350"/>
            <a:endParaRPr lang="en-US" altLang="en-US" smtClean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9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“Complement protein” is part of a non-specific defense.  What does it do?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8382000" cy="3048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A. prevents virus reproduction</a:t>
            </a:r>
          </a:p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B. forms holes in bacteria</a:t>
            </a:r>
          </a:p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C. attracts white blood cells to an injury</a:t>
            </a:r>
          </a:p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D. coats pathogens so they can’t infect cells</a:t>
            </a:r>
          </a:p>
        </p:txBody>
      </p:sp>
    </p:spTree>
    <p:extLst>
      <p:ext uri="{BB962C8B-B14F-4D97-AF65-F5344CB8AC3E}">
        <p14:creationId xmlns:p14="http://schemas.microsoft.com/office/powerpoint/2010/main" val="32848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An antigen is ___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Any immune system protein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Any substance that elicits an immune response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Any cell that functions in the immune system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The ultimate product of vaccination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A particular kind of lymphocyte</a:t>
            </a:r>
          </a:p>
        </p:txBody>
      </p:sp>
    </p:spTree>
    <p:extLst>
      <p:ext uri="{BB962C8B-B14F-4D97-AF65-F5344CB8AC3E}">
        <p14:creationId xmlns:p14="http://schemas.microsoft.com/office/powerpoint/2010/main" val="10658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What do B cells do?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A. produce antibodies</a:t>
            </a:r>
          </a:p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B. signal other immune cells</a:t>
            </a:r>
          </a:p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C. eat pathogens</a:t>
            </a:r>
          </a:p>
          <a:p>
            <a:pPr marL="0" indent="0">
              <a:buNone/>
            </a:pPr>
            <a:r>
              <a:rPr lang="en-US" altLang="en-US">
                <a:latin typeface="Comic Sans MS" panose="030F0702030302020204" pitchFamily="66" charset="0"/>
                <a:ea typeface="ＭＳ Ｐゴシック" pitchFamily="34" charset="-128"/>
              </a:rPr>
              <a:t>D. kill infected cells</a:t>
            </a:r>
          </a:p>
        </p:txBody>
      </p:sp>
    </p:spTree>
    <p:extLst>
      <p:ext uri="{BB962C8B-B14F-4D97-AF65-F5344CB8AC3E}">
        <p14:creationId xmlns:p14="http://schemas.microsoft.com/office/powerpoint/2010/main" val="9813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2057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The cowpox virus is an effective vaccine for smallpox because the ____ it elicits also recognizes smallpox virus</a:t>
            </a:r>
            <a:br>
              <a:rPr lang="en-US" altLang="en-US" sz="320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</a:br>
            <a:r>
              <a:rPr lang="en-US" altLang="en-US" sz="3200">
                <a:solidFill>
                  <a:srgbClr val="C0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905000" y="2209800"/>
            <a:ext cx="8229600" cy="29718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Antigens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Antibodies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Lysozymes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altLang="en-US" smtClean="0">
                <a:latin typeface="Comic Sans MS" panose="030F0702030302020204" pitchFamily="66" charset="0"/>
                <a:ea typeface="ＭＳ Ｐゴシック" pitchFamily="34" charset="-128"/>
              </a:rPr>
              <a:t>enzymes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8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E575599FCB694162B131781699424E71&lt;/guid&gt;&#10;        &lt;description /&gt;&#10;        &lt;date&gt;7/14/2014 6:28:1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F0D7DFD022A4893897260B05DE480F0&lt;/guid&gt;&#10;            &lt;repollguid&gt;F50CF1D10D2F4C3C9D681B57F01C14BA&lt;/repollguid&gt;&#10;            &lt;sourceid&gt;98A62DEADBC94664B346811BA175B811&lt;/sourceid&gt;&#10;            &lt;questiontext&gt;Which process is similar between cellular respiration and photosynthesi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9B56B7F51E744029E695DEBB97300CE&lt;/guid&gt;&#10;                    &lt;answertext&gt;Both breakdown sugar to form ATP and electron carriers.&lt;/answertext&gt;&#10;                    &lt;valuetype&gt;0&lt;/valuetype&gt;&#10;                &lt;/answer&gt;&#10;                &lt;answer&gt;&#10;                    &lt;guid&gt;FDF3547D318142648B711833530CE6E3&lt;/guid&gt;&#10;                    &lt;answertext&gt;Both use light to produce ATP and electron carriers.&lt;/answertext&gt;&#10;                    &lt;valuetype&gt;0&lt;/valuetype&gt;&#10;                &lt;/answer&gt;&#10;                &lt;answer&gt;&#10;                    &lt;guid&gt;51DB73C43A9E47D3BC115C37C0A1874D&lt;/guid&gt;&#10;                    &lt;answertext&gt;Both produce a proton gradient for ATP production.&lt;/answertext&gt;&#10;                    &lt;valuetype&gt;0&lt;/valuetype&gt;&#10;                &lt;/answer&gt;&#10;                &lt;answer&gt;&#10;                    &lt;guid&gt;E16B995D58094B61B583BCB70E6BA40C&lt;/guid&gt;&#10;                    &lt;answertext&gt;Both use oxygen as a final electron acceptor.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ABE93688ACCA4F589743845C6DACA959&lt;/guid&gt;&#10;        &lt;description /&gt;&#10;        &lt;date&gt;12/22/2014 5:26:3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DB987B31F9E4E99B5AAD5FFB3DCCF8B&lt;/guid&gt;&#10;            &lt;repollguid&gt;7B06669BC699430FBA2CD7BFE5D0E67E&lt;/repollguid&gt;&#10;            &lt;sourceid&gt;9F2091AD1A864A5EAF2790F09DADF5D7&lt;/sourceid&gt;&#10;            &lt;questiontext&gt;This cell alerts the specific immune system by presenting pieces of the pathogen on its cell membran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8D59A2BC3D84DE7A09EC8B85AF63245&lt;/guid&gt;&#10;                    &lt;answertext&gt;Neutrophil&lt;/answertext&gt;&#10;                    &lt;valuetype&gt;0&lt;/valuetype&gt;&#10;                &lt;/answer&gt;&#10;                &lt;answer&gt;&#10;                    &lt;guid&gt;C70122539FA148B596E8D574B196DA26&lt;/guid&gt;&#10;                    &lt;answertext&gt;Macrophage&lt;/answertext&gt;&#10;                    &lt;valuetype&gt;0&lt;/valuetype&gt;&#10;                &lt;/answer&gt;&#10;                &lt;answer&gt;&#10;                    &lt;guid&gt;89A943BA319644388E0D3A9B956DBE72&lt;/guid&gt;&#10;                    &lt;answertext&gt;Dendritic cells&lt;/answertext&gt;&#10;                    &lt;valuetype&gt;0&lt;/valuetype&gt;&#10;                &lt;/answer&gt;&#10;                &lt;answer&gt;&#10;                    &lt;guid&gt;E3DDA9382D874D53957C54FA8E067BF6&lt;/guid&gt;&#10;                    &lt;answertext&gt;Natural Killer cells&lt;/answertext&gt;&#10;                    &lt;valuetype&gt;0&lt;/valuetype&gt;&#10;                &lt;/answer&gt;&#10;                &lt;answer&gt;&#10;                    &lt;guid&gt;2486373CA36543C4AA96DA1FA6CEC169&lt;/guid&gt;&#10;                    &lt;answertext&gt;2 and 3&lt;/answertext&gt;&#10;                    &lt;valuetype&gt;0&lt;/valuetype&gt;&#10;                &lt;/answer&gt;&#10;                &lt;answer&gt;&#10;                    &lt;guid&gt;7D4B084D1F974EFD85A3D031094812CE&lt;/guid&gt;&#10;                    &lt;answertext&gt;All of the above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4DF1E9076C194017AAF33C3DE719A263&lt;/guid&gt;&#10;        &lt;description /&gt;&#10;        &lt;date&gt;12/16/2014 9:42:5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27BCCCC388349148D06F4E511E83901&lt;/guid&gt;&#10;            &lt;repollguid&gt;BE1813A1FF82450786FDBE7FCB6D54E0&lt;/repollguid&gt;&#10;            &lt;sourceid&gt;3F849DBDFB86460C81B62763AD99B687&lt;/sourceid&gt;&#10;            &lt;questiontext&gt;Ouch!  My coffee is too hot!  The ________ of your ________ receive this stimulus.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8C3566C527D40C98EA7FBFFBF2556C2&lt;/guid&gt;&#10;                    &lt;answertext&gt;axons…….motor neurons&lt;/answertext&gt;&#10;                    &lt;valuetype&gt;0&lt;/valuetype&gt;&#10;                &lt;/answer&gt;&#10;                &lt;answer&gt;&#10;                    &lt;guid&gt;5712F148327E45038A70BA06C6006A54&lt;/guid&gt;&#10;                    &lt;answertext&gt;dendrites….motor neurons&lt;/answertext&gt;&#10;                    &lt;valuetype&gt;0&lt;/valuetype&gt;&#10;                &lt;/answer&gt;&#10;                &lt;answer&gt;&#10;                    &lt;guid&gt;9543E77E5DB7478D9520A5F355739739&lt;/guid&gt;&#10;                    &lt;answertext&gt;axons……sensory neurons&lt;/answertext&gt;&#10;                    &lt;valuetype&gt;0&lt;/valuetype&gt;&#10;                &lt;/answer&gt;&#10;                &lt;answer&gt;&#10;                    &lt;guid&gt;390259EF39E042D3AAC7E51AB460B837&lt;/guid&gt;&#10;                    &lt;answertext&gt;dendrites…sensory neurons&lt;/answertext&gt;&#10;                    &lt;valuetype&gt;0&lt;/valuetype&gt;&#10;                &lt;/answer&gt;&#10;                &lt;answer&gt;&#10;                    &lt;guid&gt;B70A9F95AA7042F4834EB5BBDB08E82F&lt;/guid&gt;&#10;                    &lt;answertext&gt;axons……interneurons&lt;/answertext&gt;&#10;                    &lt;valuetype&gt;0&lt;/valuetype&gt;&#10;                &lt;/answer&gt;&#10;                &lt;answer&gt;&#10;                    &lt;guid&gt;B2941E415DF84626B50A7174C02AF017&lt;/guid&gt;&#10;                    &lt;answertext&gt;dendrites….interneurons&lt;/answertext&gt;&#10;                    &lt;valuetype&gt;0&lt;/valuetype&gt;&#10;                &lt;/answer&gt;&#10;            &lt;/answers&gt;&#10;        &lt;/multichoice&gt;&#10;    &lt;/questions&gt;&#10;&lt;/questionlist&gt;"/>
  <p:tag name="AUTOOPENPOLL" val="True"/>
  <p:tag name="AUTOFORMAT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Widescreen</PresentationFormat>
  <Paragraphs>136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Yu Gothic Light</vt:lpstr>
      <vt:lpstr>Arial</vt:lpstr>
      <vt:lpstr>Calibri</vt:lpstr>
      <vt:lpstr>Calibri Light</vt:lpstr>
      <vt:lpstr>Comic Sans MS</vt:lpstr>
      <vt:lpstr>Tahoma</vt:lpstr>
      <vt:lpstr>Office Theme</vt:lpstr>
      <vt:lpstr>Exam 4 Clicker Questions</vt:lpstr>
      <vt:lpstr>Glycolysis occurs in ___</vt:lpstr>
      <vt:lpstr>Which process is similar between cellular respiration and photosynthesis?</vt:lpstr>
      <vt:lpstr>What makes your muscles sore and stiff the following day after intense exercise?</vt:lpstr>
      <vt:lpstr>Which describes the second line of defense?</vt:lpstr>
      <vt:lpstr>“Complement protein” is part of a non-specific defense.  What does it do?</vt:lpstr>
      <vt:lpstr>An antigen is ___</vt:lpstr>
      <vt:lpstr>What do B cells do?</vt:lpstr>
      <vt:lpstr>The cowpox virus is an effective vaccine for smallpox because the ____ it elicits also recognizes smallpox virus  </vt:lpstr>
      <vt:lpstr>Antivenom given to patients of snake bites is a passive type of immunity</vt:lpstr>
      <vt:lpstr>This cell alerts the specific immune system by presenting pieces of the pathogen on its cell membrane.</vt:lpstr>
      <vt:lpstr>You take a sip of coffee, and it’s too hot.  The ___ of your __ receive this stimulus </vt:lpstr>
      <vt:lpstr>PowerPoint Presentation</vt:lpstr>
      <vt:lpstr>The presence of myelin allows  an axon to ___</vt:lpstr>
      <vt:lpstr>Pick the term that describes the membrane potential changes from -80mV to -70mV</vt:lpstr>
      <vt:lpstr>PowerPoint Presentation</vt:lpstr>
      <vt:lpstr>Alcohol interferes with many different neurotransmitters.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4 Clicker Questions</dc:title>
  <dc:creator>Rebecca Merritt</dc:creator>
  <cp:lastModifiedBy>Rebecca Merritt</cp:lastModifiedBy>
  <cp:revision>1</cp:revision>
  <dcterms:created xsi:type="dcterms:W3CDTF">2020-04-23T20:51:46Z</dcterms:created>
  <dcterms:modified xsi:type="dcterms:W3CDTF">2020-04-23T20:52:21Z</dcterms:modified>
</cp:coreProperties>
</file>