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14" r:id="rId15"/>
    <p:sldId id="269" r:id="rId16"/>
    <p:sldId id="271" r:id="rId17"/>
    <p:sldId id="273" r:id="rId18"/>
    <p:sldId id="276" r:id="rId19"/>
    <p:sldId id="313" r:id="rId20"/>
    <p:sldId id="312" r:id="rId21"/>
    <p:sldId id="274" r:id="rId22"/>
    <p:sldId id="275"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315"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6" r:id="rId58"/>
    <p:sldId id="310" r:id="rId59"/>
    <p:sldId id="311" r:id="rId60"/>
  </p:sldIdLst>
  <p:sldSz cx="9144000" cy="6858000" type="screen4x3"/>
  <p:notesSz cx="9309100" cy="7023100"/>
  <p:embeddedFontLst>
    <p:embeddedFont>
      <p:font typeface="Corbel" panose="020B0503020204020204" pitchFamily="34" charset="0"/>
      <p:regular r:id="rId62"/>
      <p:bold r:id="rId63"/>
      <p:italic r:id="rId64"/>
      <p:boldItalic r:id="rId65"/>
    </p:embeddedFont>
    <p:embeddedFont>
      <p:font typeface="Impact" panose="020B0806030902050204" pitchFamily="34" charset="0"/>
      <p:regular r:id="rId66"/>
    </p:embeddedFont>
    <p:embeddedFont>
      <p:font typeface="Arial Black" panose="020B0A04020102020204" pitchFamily="34" charset="0"/>
      <p:regular r:id="rId67"/>
      <p:bold r:id="rId68"/>
    </p:embeddedFont>
    <p:embeddedFont>
      <p:font typeface="Gill Sans" panose="020B0604020202020204" charset="0"/>
      <p:regular r:id="rId69"/>
      <p:bold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212">
          <p15:clr>
            <a:srgbClr val="000000"/>
          </p15:clr>
        </p15:guide>
        <p15:guide id="2" pos="2932">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1" roundtripDataSignature="AMtx7mg6iTLcSfkIhh/jk1d0fb4QAn2h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0C89-CB8D-4E76-B651-B76B756672B6}">
  <a:tblStyle styleId="{D0340C89-CB8D-4E76-B651-B76B756672B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0" y="534987"/>
            <a:ext cx="0" cy="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30275" y="3335337"/>
            <a:ext cx="7445375" cy="315912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1" name="Google Shape;101;p1: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72" name="Google Shape;172;p9: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80" name="Google Shape;180;p10: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85" name="Google Shape;185;p11: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99" name="Google Shape;199;p12: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089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9" name="Google Shape;209;p13: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21" name="Google Shape;221;p15: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34" name="Google Shape;234;p17: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8: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41" name="Google Shape;241;p18: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50" name="Google Shape;250;p19: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65" name="Google Shape;265;p21: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2: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76" name="Google Shape;276;p22: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3: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83" name="Google Shape;283;p23: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4: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90" name="Google Shape;290;p24: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5: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99" name="Google Shape;299;p25: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6: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06" name="Google Shape;306;p26: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7: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13" name="Google Shape;313;p27: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8: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25" name="Google Shape;325;p28: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9: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40" name="Google Shape;340;p29: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0: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46" name="Google Shape;346;p30: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1: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55" name="Google Shape;355;p31: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62" name="Google Shape;362;p32: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3: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9" name="Google Shape;369;p33: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4: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77" name="Google Shape;377;p34: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5: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89" name="Google Shape;389;p35: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6: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95" name="Google Shape;395;p36: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7: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02" name="Google Shape;402;p37: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8: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13" name="Google Shape;413;p38: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9: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20" name="Google Shape;420;p39: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2d0597141_1_0: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2d0597141_1_0:notes"/>
          <p:cNvSpPr txBox="1">
            <a:spLocks noGrp="1"/>
          </p:cNvSpPr>
          <p:nvPr>
            <p:ph type="body" idx="1"/>
          </p:nvPr>
        </p:nvSpPr>
        <p:spPr>
          <a:xfrm>
            <a:off x="930275" y="3335337"/>
            <a:ext cx="7445400" cy="3159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0: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8" name="Google Shape;428;p40: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1: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34" name="Google Shape;434;p41: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2: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42" name="Google Shape;442;p42: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3: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50" name="Google Shape;450;p43: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4: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57" name="Google Shape;457;p44: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5: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63" name="Google Shape;463;p45: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6: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68" name="Google Shape;468;p46: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7: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75" name="Google Shape;475;p47: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8: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82" name="Google Shape;482;p48: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9: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91" name="Google Shape;491;p49: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1" name="Google Shape;131;p4: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0: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98" name="Google Shape;498;p50: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51: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05" name="Google Shape;505;p51: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2: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11" name="Google Shape;511;p52: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53: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20" name="Google Shape;520;p53: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54: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27" name="Google Shape;527;p54: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55: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34" name="Google Shape;534;p55: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8" name="Google Shape;138;p5: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930275" y="3335337"/>
            <a:ext cx="7445375" cy="315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51" name="Google Shape;151;p6:notes"/>
          <p:cNvSpPr>
            <a:spLocks noGrp="1" noRot="1" noChangeAspect="1"/>
          </p:cNvSpPr>
          <p:nvPr>
            <p:ph type="sldImg" idx="2"/>
          </p:nvPr>
        </p:nvSpPr>
        <p:spPr>
          <a:xfrm>
            <a:off x="0" y="534988"/>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58" name="Google Shape;158;p7: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2900363" y="534988"/>
            <a:ext cx="3509962" cy="26336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64" name="Google Shape;164;p8:notes"/>
          <p:cNvSpPr txBox="1">
            <a:spLocks noGrp="1"/>
          </p:cNvSpPr>
          <p:nvPr>
            <p:ph type="body" idx="1"/>
          </p:nvPr>
        </p:nvSpPr>
        <p:spPr>
          <a:xfrm>
            <a:off x="930275" y="3335337"/>
            <a:ext cx="7448550" cy="3160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57"/>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7"/>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7"/>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66"/>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66"/>
          <p:cNvSpPr txBox="1">
            <a:spLocks noGrp="1"/>
          </p:cNvSpPr>
          <p:nvPr>
            <p:ph type="body" idx="1"/>
          </p:nvPr>
        </p:nvSpPr>
        <p:spPr>
          <a:xfrm rot="5400000">
            <a:off x="2514600" y="152400"/>
            <a:ext cx="4113212" cy="7770812"/>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67" name="Google Shape;67;p66"/>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6"/>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6"/>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67"/>
          <p:cNvSpPr txBox="1">
            <a:spLocks noGrp="1"/>
          </p:cNvSpPr>
          <p:nvPr>
            <p:ph type="title"/>
          </p:nvPr>
        </p:nvSpPr>
        <p:spPr>
          <a:xfrm>
            <a:off x="1792288" y="4800600"/>
            <a:ext cx="5486400" cy="566738"/>
          </a:xfrm>
          <a:prstGeom prst="rect">
            <a:avLst/>
          </a:prstGeom>
          <a:noFill/>
          <a:ln>
            <a:noFill/>
          </a:ln>
        </p:spPr>
        <p:txBody>
          <a:bodyPr spcFirstLastPara="1" wrap="square" lIns="90000" tIns="46800" rIns="90000" bIns="468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67"/>
          <p:cNvSpPr>
            <a:spLocks noGrp="1"/>
          </p:cNvSpPr>
          <p:nvPr>
            <p:ph type="pic" idx="2"/>
          </p:nvPr>
        </p:nvSpPr>
        <p:spPr>
          <a:xfrm>
            <a:off x="1792288" y="612775"/>
            <a:ext cx="5486400" cy="4114800"/>
          </a:xfrm>
          <a:prstGeom prst="rect">
            <a:avLst/>
          </a:prstGeom>
          <a:noFill/>
          <a:ln>
            <a:noFill/>
          </a:ln>
        </p:spPr>
      </p:sp>
      <p:sp>
        <p:nvSpPr>
          <p:cNvPr id="73" name="Google Shape;73;p67"/>
          <p:cNvSpPr txBox="1">
            <a:spLocks noGrp="1"/>
          </p:cNvSpPr>
          <p:nvPr>
            <p:ph type="body" idx="1"/>
          </p:nvPr>
        </p:nvSpPr>
        <p:spPr>
          <a:xfrm>
            <a:off x="1792288" y="5367338"/>
            <a:ext cx="5486400" cy="804862"/>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sz="1400"/>
            </a:lvl1pPr>
            <a:lvl2pPr marL="914400" lvl="1" indent="-228600" algn="l">
              <a:spcBef>
                <a:spcPts val="7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74" name="Google Shape;74;p67"/>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7"/>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7"/>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68"/>
          <p:cNvSpPr txBox="1">
            <a:spLocks noGrp="1"/>
          </p:cNvSpPr>
          <p:nvPr>
            <p:ph type="title"/>
          </p:nvPr>
        </p:nvSpPr>
        <p:spPr>
          <a:xfrm>
            <a:off x="457200" y="273050"/>
            <a:ext cx="3008313" cy="1162050"/>
          </a:xfrm>
          <a:prstGeom prst="rect">
            <a:avLst/>
          </a:prstGeom>
          <a:noFill/>
          <a:ln>
            <a:noFill/>
          </a:ln>
        </p:spPr>
        <p:txBody>
          <a:bodyPr spcFirstLastPara="1" wrap="square" lIns="90000" tIns="46800" rIns="90000" bIns="468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68"/>
          <p:cNvSpPr txBox="1">
            <a:spLocks noGrp="1"/>
          </p:cNvSpPr>
          <p:nvPr>
            <p:ph type="body" idx="1"/>
          </p:nvPr>
        </p:nvSpPr>
        <p:spPr>
          <a:xfrm>
            <a:off x="3575050" y="273050"/>
            <a:ext cx="5111750" cy="5853113"/>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sz="3200"/>
            </a:lvl1pPr>
            <a:lvl2pPr marL="914400" lvl="1" indent="-228600" algn="l">
              <a:spcBef>
                <a:spcPts val="700"/>
              </a:spcBef>
              <a:spcAft>
                <a:spcPts val="0"/>
              </a:spcAft>
              <a:buSzPts val="1400"/>
              <a:buNone/>
              <a:defRPr sz="2800"/>
            </a:lvl2pPr>
            <a:lvl3pPr marL="1371600" lvl="2" indent="-228600" algn="l">
              <a:spcBef>
                <a:spcPts val="600"/>
              </a:spcBef>
              <a:spcAft>
                <a:spcPts val="0"/>
              </a:spcAft>
              <a:buSzPts val="1400"/>
              <a:buNone/>
              <a:defRPr sz="2400"/>
            </a:lvl3pPr>
            <a:lvl4pPr marL="1828800" lvl="3" indent="-228600" algn="l">
              <a:spcBef>
                <a:spcPts val="500"/>
              </a:spcBef>
              <a:spcAft>
                <a:spcPts val="0"/>
              </a:spcAft>
              <a:buSzPts val="1400"/>
              <a:buNone/>
              <a:defRPr sz="2000"/>
            </a:lvl4pPr>
            <a:lvl5pPr marL="2286000" lvl="4" indent="-228600" algn="l">
              <a:spcBef>
                <a:spcPts val="500"/>
              </a:spcBef>
              <a:spcAft>
                <a:spcPts val="0"/>
              </a:spcAft>
              <a:buSzPts val="1400"/>
              <a:buNone/>
              <a:defRPr sz="2000"/>
            </a:lvl5pPr>
            <a:lvl6pPr marL="2743200" lvl="5" indent="-228600" algn="l">
              <a:spcBef>
                <a:spcPts val="500"/>
              </a:spcBef>
              <a:spcAft>
                <a:spcPts val="0"/>
              </a:spcAft>
              <a:buSzPts val="1400"/>
              <a:buNone/>
              <a:defRPr sz="2000"/>
            </a:lvl6pPr>
            <a:lvl7pPr marL="3200400" lvl="6" indent="-228600" algn="l">
              <a:spcBef>
                <a:spcPts val="500"/>
              </a:spcBef>
              <a:spcAft>
                <a:spcPts val="0"/>
              </a:spcAft>
              <a:buSzPts val="1400"/>
              <a:buNone/>
              <a:defRPr sz="2000"/>
            </a:lvl7pPr>
            <a:lvl8pPr marL="3657600" lvl="7" indent="-228600" algn="l">
              <a:spcBef>
                <a:spcPts val="500"/>
              </a:spcBef>
              <a:spcAft>
                <a:spcPts val="0"/>
              </a:spcAft>
              <a:buSzPts val="1400"/>
              <a:buNone/>
              <a:defRPr sz="2000"/>
            </a:lvl8pPr>
            <a:lvl9pPr marL="4114800" lvl="8" indent="-228600" algn="l">
              <a:spcBef>
                <a:spcPts val="500"/>
              </a:spcBef>
              <a:spcAft>
                <a:spcPts val="0"/>
              </a:spcAft>
              <a:buSzPts val="1400"/>
              <a:buNone/>
              <a:defRPr sz="2000"/>
            </a:lvl9pPr>
          </a:lstStyle>
          <a:p>
            <a:endParaRPr/>
          </a:p>
        </p:txBody>
      </p:sp>
      <p:sp>
        <p:nvSpPr>
          <p:cNvPr id="80" name="Google Shape;80;p68"/>
          <p:cNvSpPr txBox="1">
            <a:spLocks noGrp="1"/>
          </p:cNvSpPr>
          <p:nvPr>
            <p:ph type="body" idx="2"/>
          </p:nvPr>
        </p:nvSpPr>
        <p:spPr>
          <a:xfrm>
            <a:off x="457200" y="1435100"/>
            <a:ext cx="3008313" cy="4691063"/>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sz="1400"/>
            </a:lvl1pPr>
            <a:lvl2pPr marL="914400" lvl="1" indent="-228600" algn="l">
              <a:spcBef>
                <a:spcPts val="7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81" name="Google Shape;81;p68"/>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8"/>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8"/>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69"/>
          <p:cNvSpPr txBox="1">
            <a:spLocks noGrp="1"/>
          </p:cNvSpPr>
          <p:nvPr>
            <p:ph type="title"/>
          </p:nvPr>
        </p:nvSpPr>
        <p:spPr>
          <a:xfrm>
            <a:off x="457200" y="274638"/>
            <a:ext cx="8229600" cy="1143000"/>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69"/>
          <p:cNvSpPr txBox="1">
            <a:spLocks noGrp="1"/>
          </p:cNvSpPr>
          <p:nvPr>
            <p:ph type="body" idx="1"/>
          </p:nvPr>
        </p:nvSpPr>
        <p:spPr>
          <a:xfrm>
            <a:off x="457200" y="1535113"/>
            <a:ext cx="4040188" cy="639762"/>
          </a:xfrm>
          <a:prstGeom prst="rect">
            <a:avLst/>
          </a:prstGeom>
          <a:noFill/>
          <a:ln>
            <a:noFill/>
          </a:ln>
        </p:spPr>
        <p:txBody>
          <a:bodyPr spcFirstLastPara="1" wrap="square" lIns="90000" tIns="46800" rIns="90000" bIns="46800" anchor="b" anchorCtr="0">
            <a:noAutofit/>
          </a:bodyPr>
          <a:lstStyle>
            <a:lvl1pPr marL="457200" lvl="0" indent="-228600" algn="l">
              <a:spcBef>
                <a:spcPts val="800"/>
              </a:spcBef>
              <a:spcAft>
                <a:spcPts val="0"/>
              </a:spcAft>
              <a:buSzPts val="2400"/>
              <a:buNone/>
              <a:defRPr sz="2400" b="1"/>
            </a:lvl1pPr>
            <a:lvl2pPr marL="914400" lvl="1" indent="-228600" algn="l">
              <a:spcBef>
                <a:spcPts val="7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87" name="Google Shape;87;p69"/>
          <p:cNvSpPr txBox="1">
            <a:spLocks noGrp="1"/>
          </p:cNvSpPr>
          <p:nvPr>
            <p:ph type="body" idx="2"/>
          </p:nvPr>
        </p:nvSpPr>
        <p:spPr>
          <a:xfrm>
            <a:off x="457200" y="2174875"/>
            <a:ext cx="4040188" cy="3951288"/>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sz="2400"/>
            </a:lvl1pPr>
            <a:lvl2pPr marL="914400" lvl="1" indent="-228600" algn="l">
              <a:spcBef>
                <a:spcPts val="700"/>
              </a:spcBef>
              <a:spcAft>
                <a:spcPts val="0"/>
              </a:spcAft>
              <a:buSzPts val="1400"/>
              <a:buNone/>
              <a:defRPr sz="2000"/>
            </a:lvl2pPr>
            <a:lvl3pPr marL="1371600" lvl="2" indent="-228600" algn="l">
              <a:spcBef>
                <a:spcPts val="600"/>
              </a:spcBef>
              <a:spcAft>
                <a:spcPts val="0"/>
              </a:spcAft>
              <a:buSzPts val="1400"/>
              <a:buNone/>
              <a:defRPr sz="1800"/>
            </a:lvl3pPr>
            <a:lvl4pPr marL="1828800" lvl="3" indent="-228600" algn="l">
              <a:spcBef>
                <a:spcPts val="500"/>
              </a:spcBef>
              <a:spcAft>
                <a:spcPts val="0"/>
              </a:spcAft>
              <a:buSzPts val="1400"/>
              <a:buNone/>
              <a:defRPr sz="1600"/>
            </a:lvl4pPr>
            <a:lvl5pPr marL="2286000" lvl="4" indent="-228600" algn="l">
              <a:spcBef>
                <a:spcPts val="500"/>
              </a:spcBef>
              <a:spcAft>
                <a:spcPts val="0"/>
              </a:spcAft>
              <a:buSzPts val="1400"/>
              <a:buNone/>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88" name="Google Shape;88;p69"/>
          <p:cNvSpPr txBox="1">
            <a:spLocks noGrp="1"/>
          </p:cNvSpPr>
          <p:nvPr>
            <p:ph type="body" idx="3"/>
          </p:nvPr>
        </p:nvSpPr>
        <p:spPr>
          <a:xfrm>
            <a:off x="4645025" y="1535113"/>
            <a:ext cx="4041775" cy="639762"/>
          </a:xfrm>
          <a:prstGeom prst="rect">
            <a:avLst/>
          </a:prstGeom>
          <a:noFill/>
          <a:ln>
            <a:noFill/>
          </a:ln>
        </p:spPr>
        <p:txBody>
          <a:bodyPr spcFirstLastPara="1" wrap="square" lIns="90000" tIns="46800" rIns="90000" bIns="46800" anchor="b" anchorCtr="0">
            <a:noAutofit/>
          </a:bodyPr>
          <a:lstStyle>
            <a:lvl1pPr marL="457200" lvl="0" indent="-228600" algn="l">
              <a:spcBef>
                <a:spcPts val="800"/>
              </a:spcBef>
              <a:spcAft>
                <a:spcPts val="0"/>
              </a:spcAft>
              <a:buSzPts val="2400"/>
              <a:buNone/>
              <a:defRPr sz="2400" b="1"/>
            </a:lvl1pPr>
            <a:lvl2pPr marL="914400" lvl="1" indent="-228600" algn="l">
              <a:spcBef>
                <a:spcPts val="7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89" name="Google Shape;89;p69"/>
          <p:cNvSpPr txBox="1">
            <a:spLocks noGrp="1"/>
          </p:cNvSpPr>
          <p:nvPr>
            <p:ph type="body" idx="4"/>
          </p:nvPr>
        </p:nvSpPr>
        <p:spPr>
          <a:xfrm>
            <a:off x="4645025" y="2174875"/>
            <a:ext cx="4041775" cy="3951288"/>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sz="2400"/>
            </a:lvl1pPr>
            <a:lvl2pPr marL="914400" lvl="1" indent="-228600" algn="l">
              <a:spcBef>
                <a:spcPts val="700"/>
              </a:spcBef>
              <a:spcAft>
                <a:spcPts val="0"/>
              </a:spcAft>
              <a:buSzPts val="1400"/>
              <a:buNone/>
              <a:defRPr sz="2000"/>
            </a:lvl2pPr>
            <a:lvl3pPr marL="1371600" lvl="2" indent="-228600" algn="l">
              <a:spcBef>
                <a:spcPts val="600"/>
              </a:spcBef>
              <a:spcAft>
                <a:spcPts val="0"/>
              </a:spcAft>
              <a:buSzPts val="1400"/>
              <a:buNone/>
              <a:defRPr sz="1800"/>
            </a:lvl3pPr>
            <a:lvl4pPr marL="1828800" lvl="3" indent="-228600" algn="l">
              <a:spcBef>
                <a:spcPts val="500"/>
              </a:spcBef>
              <a:spcAft>
                <a:spcPts val="0"/>
              </a:spcAft>
              <a:buSzPts val="1400"/>
              <a:buNone/>
              <a:defRPr sz="1600"/>
            </a:lvl4pPr>
            <a:lvl5pPr marL="2286000" lvl="4" indent="-228600" algn="l">
              <a:spcBef>
                <a:spcPts val="500"/>
              </a:spcBef>
              <a:spcAft>
                <a:spcPts val="0"/>
              </a:spcAft>
              <a:buSzPts val="1400"/>
              <a:buNone/>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90" name="Google Shape;90;p69"/>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9"/>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9"/>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p70"/>
          <p:cNvSpPr txBox="1">
            <a:spLocks noGrp="1"/>
          </p:cNvSpPr>
          <p:nvPr>
            <p:ph type="title"/>
          </p:nvPr>
        </p:nvSpPr>
        <p:spPr>
          <a:xfrm>
            <a:off x="722313" y="4406900"/>
            <a:ext cx="7772400" cy="1362075"/>
          </a:xfrm>
          <a:prstGeom prst="rect">
            <a:avLst/>
          </a:prstGeom>
          <a:noFill/>
          <a:ln>
            <a:noFill/>
          </a:ln>
        </p:spPr>
        <p:txBody>
          <a:bodyPr spcFirstLastPara="1" wrap="square" lIns="90000" tIns="46800" rIns="90000" bIns="468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5" name="Google Shape;95;p70"/>
          <p:cNvSpPr txBox="1">
            <a:spLocks noGrp="1"/>
          </p:cNvSpPr>
          <p:nvPr>
            <p:ph type="body" idx="1"/>
          </p:nvPr>
        </p:nvSpPr>
        <p:spPr>
          <a:xfrm>
            <a:off x="722313" y="2906713"/>
            <a:ext cx="7772400" cy="1500187"/>
          </a:xfrm>
          <a:prstGeom prst="rect">
            <a:avLst/>
          </a:prstGeom>
          <a:noFill/>
          <a:ln>
            <a:noFill/>
          </a:ln>
        </p:spPr>
        <p:txBody>
          <a:bodyPr spcFirstLastPara="1" wrap="square" lIns="90000" tIns="46800" rIns="90000" bIns="46800" anchor="b" anchorCtr="0">
            <a:noAutofit/>
          </a:bodyPr>
          <a:lstStyle>
            <a:lvl1pPr marL="457200" lvl="0" indent="-228600" algn="l">
              <a:spcBef>
                <a:spcPts val="800"/>
              </a:spcBef>
              <a:spcAft>
                <a:spcPts val="0"/>
              </a:spcAft>
              <a:buSzPts val="2000"/>
              <a:buNone/>
              <a:defRPr sz="2000"/>
            </a:lvl1pPr>
            <a:lvl2pPr marL="914400" lvl="1" indent="-228600" algn="l">
              <a:spcBef>
                <a:spcPts val="700"/>
              </a:spcBef>
              <a:spcAft>
                <a:spcPts val="0"/>
              </a:spcAft>
              <a:buSzPts val="1800"/>
              <a:buNone/>
              <a:defRPr sz="1800"/>
            </a:lvl2pPr>
            <a:lvl3pPr marL="1371600" lvl="2" indent="-228600" algn="l">
              <a:spcBef>
                <a:spcPts val="600"/>
              </a:spcBef>
              <a:spcAft>
                <a:spcPts val="0"/>
              </a:spcAft>
              <a:buSzPts val="1600"/>
              <a:buNone/>
              <a:defRPr sz="1600"/>
            </a:lvl3pPr>
            <a:lvl4pPr marL="1828800" lvl="3" indent="-228600" algn="l">
              <a:spcBef>
                <a:spcPts val="500"/>
              </a:spcBef>
              <a:spcAft>
                <a:spcPts val="0"/>
              </a:spcAft>
              <a:buSzPts val="1400"/>
              <a:buNone/>
              <a:defRPr sz="1400"/>
            </a:lvl4pPr>
            <a:lvl5pPr marL="2286000" lvl="4" indent="-228600" algn="l">
              <a:spcBef>
                <a:spcPts val="500"/>
              </a:spcBef>
              <a:spcAft>
                <a:spcPts val="0"/>
              </a:spcAft>
              <a:buSzPts val="1400"/>
              <a:buNone/>
              <a:defRPr sz="1400"/>
            </a:lvl5pPr>
            <a:lvl6pPr marL="2743200" lvl="5" indent="-228600" algn="l">
              <a:spcBef>
                <a:spcPts val="500"/>
              </a:spcBef>
              <a:spcAft>
                <a:spcPts val="0"/>
              </a:spcAft>
              <a:buSzPts val="1400"/>
              <a:buNone/>
              <a:defRPr sz="1400"/>
            </a:lvl6pPr>
            <a:lvl7pPr marL="3200400" lvl="6" indent="-228600" algn="l">
              <a:spcBef>
                <a:spcPts val="500"/>
              </a:spcBef>
              <a:spcAft>
                <a:spcPts val="0"/>
              </a:spcAft>
              <a:buSzPts val="1400"/>
              <a:buNone/>
              <a:defRPr sz="1400"/>
            </a:lvl7pPr>
            <a:lvl8pPr marL="3657600" lvl="7" indent="-228600" algn="l">
              <a:spcBef>
                <a:spcPts val="500"/>
              </a:spcBef>
              <a:spcAft>
                <a:spcPts val="0"/>
              </a:spcAft>
              <a:buSzPts val="1400"/>
              <a:buNone/>
              <a:defRPr sz="1400"/>
            </a:lvl8pPr>
            <a:lvl9pPr marL="4114800" lvl="8" indent="-228600" algn="l">
              <a:spcBef>
                <a:spcPts val="500"/>
              </a:spcBef>
              <a:spcAft>
                <a:spcPts val="0"/>
              </a:spcAft>
              <a:buSzPts val="1400"/>
              <a:buNone/>
              <a:defRPr sz="1400"/>
            </a:lvl9pPr>
          </a:lstStyle>
          <a:p>
            <a:endParaRPr/>
          </a:p>
        </p:txBody>
      </p:sp>
      <p:sp>
        <p:nvSpPr>
          <p:cNvPr id="96" name="Google Shape;96;p70"/>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0"/>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70"/>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58"/>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58"/>
          <p:cNvSpPr txBox="1">
            <a:spLocks noGrp="1"/>
          </p:cNvSpPr>
          <p:nvPr>
            <p:ph type="body" idx="1"/>
          </p:nvPr>
        </p:nvSpPr>
        <p:spPr>
          <a:xfrm>
            <a:off x="685800" y="1981200"/>
            <a:ext cx="7770812" cy="4113212"/>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18" name="Google Shape;18;p58"/>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8"/>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8"/>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59"/>
          <p:cNvSpPr txBox="1">
            <a:spLocks noGrp="1"/>
          </p:cNvSpPr>
          <p:nvPr>
            <p:ph type="body" idx="1"/>
          </p:nvPr>
        </p:nvSpPr>
        <p:spPr>
          <a:xfrm>
            <a:off x="685800" y="1981200"/>
            <a:ext cx="3808413" cy="4113213"/>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sz="2800"/>
            </a:lvl1pPr>
            <a:lvl2pPr marL="914400" lvl="1" indent="-228600" algn="l">
              <a:spcBef>
                <a:spcPts val="700"/>
              </a:spcBef>
              <a:spcAft>
                <a:spcPts val="0"/>
              </a:spcAft>
              <a:buSzPts val="1400"/>
              <a:buNone/>
              <a:defRPr sz="2400"/>
            </a:lvl2pPr>
            <a:lvl3pPr marL="1371600" lvl="2" indent="-228600" algn="l">
              <a:spcBef>
                <a:spcPts val="600"/>
              </a:spcBef>
              <a:spcAft>
                <a:spcPts val="0"/>
              </a:spcAft>
              <a:buSzPts val="1400"/>
              <a:buNone/>
              <a:defRPr sz="2000"/>
            </a:lvl3pPr>
            <a:lvl4pPr marL="1828800" lvl="3" indent="-228600" algn="l">
              <a:spcBef>
                <a:spcPts val="500"/>
              </a:spcBef>
              <a:spcAft>
                <a:spcPts val="0"/>
              </a:spcAft>
              <a:buSzPts val="1400"/>
              <a:buNone/>
              <a:defRPr sz="1800"/>
            </a:lvl4pPr>
            <a:lvl5pPr marL="2286000" lvl="4" indent="-228600" algn="l">
              <a:spcBef>
                <a:spcPts val="500"/>
              </a:spcBef>
              <a:spcAft>
                <a:spcPts val="0"/>
              </a:spcAft>
              <a:buSzPts val="1400"/>
              <a:buNone/>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24" name="Google Shape;24;p59"/>
          <p:cNvSpPr txBox="1">
            <a:spLocks noGrp="1"/>
          </p:cNvSpPr>
          <p:nvPr>
            <p:ph type="body" idx="2"/>
          </p:nvPr>
        </p:nvSpPr>
        <p:spPr>
          <a:xfrm>
            <a:off x="4646613" y="1981200"/>
            <a:ext cx="3810000" cy="4113213"/>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sz="2800"/>
            </a:lvl1pPr>
            <a:lvl2pPr marL="914400" lvl="1" indent="-228600" algn="l">
              <a:spcBef>
                <a:spcPts val="700"/>
              </a:spcBef>
              <a:spcAft>
                <a:spcPts val="0"/>
              </a:spcAft>
              <a:buSzPts val="1400"/>
              <a:buNone/>
              <a:defRPr sz="2400"/>
            </a:lvl2pPr>
            <a:lvl3pPr marL="1371600" lvl="2" indent="-228600" algn="l">
              <a:spcBef>
                <a:spcPts val="600"/>
              </a:spcBef>
              <a:spcAft>
                <a:spcPts val="0"/>
              </a:spcAft>
              <a:buSzPts val="1400"/>
              <a:buNone/>
              <a:defRPr sz="2000"/>
            </a:lvl3pPr>
            <a:lvl4pPr marL="1828800" lvl="3" indent="-228600" algn="l">
              <a:spcBef>
                <a:spcPts val="500"/>
              </a:spcBef>
              <a:spcAft>
                <a:spcPts val="0"/>
              </a:spcAft>
              <a:buSzPts val="1400"/>
              <a:buNone/>
              <a:defRPr sz="1800"/>
            </a:lvl4pPr>
            <a:lvl5pPr marL="2286000" lvl="4" indent="-228600" algn="l">
              <a:spcBef>
                <a:spcPts val="500"/>
              </a:spcBef>
              <a:spcAft>
                <a:spcPts val="0"/>
              </a:spcAft>
              <a:buSzPts val="1400"/>
              <a:buNone/>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25" name="Google Shape;25;p59"/>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9"/>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9"/>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28"/>
        <p:cNvGrpSpPr/>
        <p:nvPr/>
      </p:nvGrpSpPr>
      <p:grpSpPr>
        <a:xfrm>
          <a:off x="0" y="0"/>
          <a:ext cx="0" cy="0"/>
          <a:chOff x="0" y="0"/>
          <a:chExt cx="0" cy="0"/>
        </a:xfrm>
      </p:grpSpPr>
      <p:sp>
        <p:nvSpPr>
          <p:cNvPr id="29" name="Google Shape;29;p60"/>
          <p:cNvSpPr txBox="1">
            <a:spLocks noGrp="1"/>
          </p:cNvSpPr>
          <p:nvPr>
            <p:ph type="title"/>
          </p:nvPr>
        </p:nvSpPr>
        <p:spPr>
          <a:xfrm>
            <a:off x="685800" y="609600"/>
            <a:ext cx="7770813" cy="1141413"/>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60"/>
          <p:cNvSpPr txBox="1">
            <a:spLocks noGrp="1"/>
          </p:cNvSpPr>
          <p:nvPr>
            <p:ph type="body" idx="1"/>
          </p:nvPr>
        </p:nvSpPr>
        <p:spPr>
          <a:xfrm>
            <a:off x="685800" y="1981200"/>
            <a:ext cx="3808413" cy="4113213"/>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31" name="Google Shape;31;p60"/>
          <p:cNvSpPr>
            <a:spLocks noGrp="1"/>
          </p:cNvSpPr>
          <p:nvPr>
            <p:ph type="clipArt" idx="2"/>
          </p:nvPr>
        </p:nvSpPr>
        <p:spPr>
          <a:xfrm>
            <a:off x="4646613" y="1981200"/>
            <a:ext cx="3810000" cy="4113213"/>
          </a:xfrm>
          <a:prstGeom prst="rect">
            <a:avLst/>
          </a:prstGeom>
          <a:noFill/>
          <a:ln>
            <a:noFill/>
          </a:ln>
        </p:spPr>
      </p:sp>
      <p:sp>
        <p:nvSpPr>
          <p:cNvPr id="32" name="Google Shape;32;p60"/>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0"/>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0"/>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5"/>
        <p:cNvGrpSpPr/>
        <p:nvPr/>
      </p:nvGrpSpPr>
      <p:grpSpPr>
        <a:xfrm>
          <a:off x="0" y="0"/>
          <a:ext cx="0" cy="0"/>
          <a:chOff x="0" y="0"/>
          <a:chExt cx="0" cy="0"/>
        </a:xfrm>
      </p:grpSpPr>
      <p:sp>
        <p:nvSpPr>
          <p:cNvPr id="36" name="Google Shape;36;p61"/>
          <p:cNvSpPr txBox="1">
            <a:spLocks noGrp="1"/>
          </p:cNvSpPr>
          <p:nvPr>
            <p:ph type="title"/>
          </p:nvPr>
        </p:nvSpPr>
        <p:spPr>
          <a:xfrm>
            <a:off x="685800" y="609600"/>
            <a:ext cx="7770813" cy="1141413"/>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61"/>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1"/>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1"/>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
        <p:cNvGrpSpPr/>
        <p:nvPr/>
      </p:nvGrpSpPr>
      <p:grpSpPr>
        <a:xfrm>
          <a:off x="0" y="0"/>
          <a:ext cx="0" cy="0"/>
          <a:chOff x="0" y="0"/>
          <a:chExt cx="0" cy="0"/>
        </a:xfrm>
      </p:grpSpPr>
      <p:sp>
        <p:nvSpPr>
          <p:cNvPr id="41" name="Google Shape;41;p62"/>
          <p:cNvSpPr txBox="1">
            <a:spLocks noGrp="1"/>
          </p:cNvSpPr>
          <p:nvPr>
            <p:ph type="ctrTitle"/>
          </p:nvPr>
        </p:nvSpPr>
        <p:spPr>
          <a:xfrm>
            <a:off x="685800" y="2130425"/>
            <a:ext cx="7772400" cy="1470025"/>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2"/>
          <p:cNvSpPr txBox="1">
            <a:spLocks noGrp="1"/>
          </p:cNvSpPr>
          <p:nvPr>
            <p:ph type="subTitle" idx="1"/>
          </p:nvPr>
        </p:nvSpPr>
        <p:spPr>
          <a:xfrm>
            <a:off x="1371600" y="3886200"/>
            <a:ext cx="6400800" cy="1752600"/>
          </a:xfrm>
          <a:prstGeom prst="rect">
            <a:avLst/>
          </a:prstGeom>
          <a:noFill/>
          <a:ln>
            <a:noFill/>
          </a:ln>
        </p:spPr>
        <p:txBody>
          <a:bodyPr spcFirstLastPara="1" wrap="square" lIns="90000" tIns="46800" rIns="90000" bIns="46800" anchor="t" anchorCtr="0">
            <a:noAutofit/>
          </a:bodyPr>
          <a:lstStyle>
            <a:lvl1pPr lvl="0" algn="ctr">
              <a:spcBef>
                <a:spcPts val="800"/>
              </a:spcBef>
              <a:spcAft>
                <a:spcPts val="0"/>
              </a:spcAft>
              <a:buSzPts val="3200"/>
              <a:buNone/>
              <a:defRPr/>
            </a:lvl1pPr>
            <a:lvl2pPr lvl="1" algn="ctr">
              <a:spcBef>
                <a:spcPts val="700"/>
              </a:spcBef>
              <a:spcAft>
                <a:spcPts val="0"/>
              </a:spcAft>
              <a:buSzPts val="2800"/>
              <a:buNone/>
              <a:defRPr/>
            </a:lvl2pPr>
            <a:lvl3pPr lvl="2" algn="ctr">
              <a:spcBef>
                <a:spcPts val="600"/>
              </a:spcBef>
              <a:spcAft>
                <a:spcPts val="0"/>
              </a:spcAft>
              <a:buSzPts val="2400"/>
              <a:buNone/>
              <a:defRPr/>
            </a:lvl3pPr>
            <a:lvl4pPr lvl="3" algn="ctr">
              <a:spcBef>
                <a:spcPts val="500"/>
              </a:spcBef>
              <a:spcAft>
                <a:spcPts val="0"/>
              </a:spcAft>
              <a:buSzPts val="2000"/>
              <a:buNone/>
              <a:defRPr/>
            </a:lvl4pPr>
            <a:lvl5pPr lvl="4" algn="ctr">
              <a:spcBef>
                <a:spcPts val="500"/>
              </a:spcBef>
              <a:spcAft>
                <a:spcPts val="0"/>
              </a:spcAft>
              <a:buSzPts val="2000"/>
              <a:buNone/>
              <a:defRPr/>
            </a:lvl5pPr>
            <a:lvl6pPr lvl="5" algn="ctr">
              <a:spcBef>
                <a:spcPts val="500"/>
              </a:spcBef>
              <a:spcAft>
                <a:spcPts val="0"/>
              </a:spcAft>
              <a:buSzPts val="2000"/>
              <a:buNone/>
              <a:defRPr/>
            </a:lvl6pPr>
            <a:lvl7pPr lvl="6" algn="ctr">
              <a:spcBef>
                <a:spcPts val="500"/>
              </a:spcBef>
              <a:spcAft>
                <a:spcPts val="0"/>
              </a:spcAft>
              <a:buSzPts val="2000"/>
              <a:buNone/>
              <a:defRPr/>
            </a:lvl7pPr>
            <a:lvl8pPr lvl="7" algn="ctr">
              <a:spcBef>
                <a:spcPts val="500"/>
              </a:spcBef>
              <a:spcAft>
                <a:spcPts val="0"/>
              </a:spcAft>
              <a:buSzPts val="2000"/>
              <a:buNone/>
              <a:defRPr/>
            </a:lvl8pPr>
            <a:lvl9pPr lvl="8" algn="ctr">
              <a:spcBef>
                <a:spcPts val="500"/>
              </a:spcBef>
              <a:spcAft>
                <a:spcPts val="0"/>
              </a:spcAft>
              <a:buSzPts val="2000"/>
              <a:buNone/>
              <a:defRPr/>
            </a:lvl9pPr>
          </a:lstStyle>
          <a:p>
            <a:endParaRPr/>
          </a:p>
        </p:txBody>
      </p:sp>
      <p:sp>
        <p:nvSpPr>
          <p:cNvPr id="43" name="Google Shape;43;p62"/>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2"/>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2"/>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63"/>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63"/>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3"/>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3"/>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51"/>
        <p:cNvGrpSpPr/>
        <p:nvPr/>
      </p:nvGrpSpPr>
      <p:grpSpPr>
        <a:xfrm>
          <a:off x="0" y="0"/>
          <a:ext cx="0" cy="0"/>
          <a:chOff x="0" y="0"/>
          <a:chExt cx="0" cy="0"/>
        </a:xfrm>
      </p:grpSpPr>
      <p:sp>
        <p:nvSpPr>
          <p:cNvPr id="52" name="Google Shape;52;p64"/>
          <p:cNvSpPr txBox="1">
            <a:spLocks noGrp="1"/>
          </p:cNvSpPr>
          <p:nvPr>
            <p:ph type="title"/>
          </p:nvPr>
        </p:nvSpPr>
        <p:spPr>
          <a:xfrm>
            <a:off x="685800" y="609600"/>
            <a:ext cx="7772400" cy="1143000"/>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64"/>
          <p:cNvSpPr txBox="1">
            <a:spLocks noGrp="1"/>
          </p:cNvSpPr>
          <p:nvPr>
            <p:ph type="body" idx="1"/>
          </p:nvPr>
        </p:nvSpPr>
        <p:spPr>
          <a:xfrm>
            <a:off x="685800" y="1981200"/>
            <a:ext cx="3810000" cy="4114800"/>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54" name="Google Shape;54;p64"/>
          <p:cNvSpPr txBox="1">
            <a:spLocks noGrp="1"/>
          </p:cNvSpPr>
          <p:nvPr>
            <p:ph type="body" idx="2"/>
          </p:nvPr>
        </p:nvSpPr>
        <p:spPr>
          <a:xfrm>
            <a:off x="4648200" y="1981200"/>
            <a:ext cx="3810000" cy="4114800"/>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55" name="Google Shape;55;p64"/>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4"/>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4"/>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65"/>
          <p:cNvSpPr txBox="1">
            <a:spLocks noGrp="1"/>
          </p:cNvSpPr>
          <p:nvPr>
            <p:ph type="title"/>
          </p:nvPr>
        </p:nvSpPr>
        <p:spPr>
          <a:xfrm rot="5400000">
            <a:off x="4743450" y="2381250"/>
            <a:ext cx="5484813" cy="1941513"/>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65"/>
          <p:cNvSpPr txBox="1">
            <a:spLocks noGrp="1"/>
          </p:cNvSpPr>
          <p:nvPr>
            <p:ph type="body" idx="1"/>
          </p:nvPr>
        </p:nvSpPr>
        <p:spPr>
          <a:xfrm rot="5400000">
            <a:off x="781843" y="513557"/>
            <a:ext cx="5484813" cy="5676900"/>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61" name="Google Shape;61;p65"/>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5"/>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5"/>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A73"/>
        </a:solidFill>
        <a:effectLst/>
      </p:bgPr>
    </p:bg>
    <p:spTree>
      <p:nvGrpSpPr>
        <p:cNvPr id="1" name="Shape 5"/>
        <p:cNvGrpSpPr/>
        <p:nvPr/>
      </p:nvGrpSpPr>
      <p:grpSpPr>
        <a:xfrm>
          <a:off x="0" y="0"/>
          <a:ext cx="0" cy="0"/>
          <a:chOff x="0" y="0"/>
          <a:chExt cx="0" cy="0"/>
        </a:xfrm>
      </p:grpSpPr>
      <p:sp>
        <p:nvSpPr>
          <p:cNvPr id="6" name="Google Shape;6;p56"/>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lvl1pPr marR="0" lvl="0" algn="ctr"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9pPr>
          </a:lstStyle>
          <a:p>
            <a:endParaRPr/>
          </a:p>
        </p:txBody>
      </p:sp>
      <p:sp>
        <p:nvSpPr>
          <p:cNvPr id="7" name="Google Shape;7;p56"/>
          <p:cNvSpPr txBox="1">
            <a:spLocks noGrp="1"/>
          </p:cNvSpPr>
          <p:nvPr>
            <p:ph type="body" idx="1"/>
          </p:nvPr>
        </p:nvSpPr>
        <p:spPr>
          <a:xfrm>
            <a:off x="685800" y="1981200"/>
            <a:ext cx="7770812" cy="4113212"/>
          </a:xfrm>
          <a:prstGeom prst="rect">
            <a:avLst/>
          </a:prstGeom>
          <a:noFill/>
          <a:ln>
            <a:noFill/>
          </a:ln>
        </p:spPr>
        <p:txBody>
          <a:bodyPr spcFirstLastPara="1" wrap="square" lIns="90000" tIns="46800" rIns="90000" bIns="46800" anchor="t" anchorCtr="0">
            <a:noAutofit/>
          </a:bodyPr>
          <a:lstStyle>
            <a:lvl1pPr marL="457200" marR="0" lvl="0" indent="-228600" algn="l" rtl="0">
              <a:spcBef>
                <a:spcPts val="800"/>
              </a:spcBef>
              <a:spcAft>
                <a:spcPts val="0"/>
              </a:spcAft>
              <a:buSzPts val="1400"/>
              <a:buNone/>
              <a:defRPr sz="3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70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60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p56"/>
          <p:cNvSpPr txBox="1">
            <a:spLocks noGrp="1"/>
          </p:cNvSpPr>
          <p:nvPr>
            <p:ph type="dt" idx="10"/>
          </p:nvPr>
        </p:nvSpPr>
        <p:spPr>
          <a:xfrm>
            <a:off x="685800" y="6248400"/>
            <a:ext cx="1903412" cy="455612"/>
          </a:xfrm>
          <a:prstGeom prst="rect">
            <a:avLst/>
          </a:prstGeom>
          <a:noFill/>
          <a:ln>
            <a:noFill/>
          </a:ln>
        </p:spPr>
        <p:txBody>
          <a:bodyPr spcFirstLastPara="1" wrap="square" lIns="90000" tIns="46800" rIns="90000" bIns="46800" anchor="t" anchorCtr="0">
            <a:noAutofit/>
          </a:bodyPr>
          <a:lstStyle>
            <a:lvl1pPr marR="0" lvl="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9" name="Google Shape;9;p56"/>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marR="0" lvl="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0" name="Google Shape;10;p56"/>
          <p:cNvSpPr txBox="1">
            <a:spLocks noGrp="1"/>
          </p:cNvSpPr>
          <p:nvPr>
            <p:ph type="sldNum" idx="12"/>
          </p:nvPr>
        </p:nvSpPr>
        <p:spPr>
          <a:xfrm>
            <a:off x="6553200" y="6248400"/>
            <a:ext cx="1903412" cy="455612"/>
          </a:xfrm>
          <a:prstGeom prst="rect">
            <a:avLst/>
          </a:prstGeom>
          <a:noFill/>
          <a:ln>
            <a:noFill/>
          </a:ln>
        </p:spPr>
        <p:txBody>
          <a:bodyPr spcFirstLastPara="1" wrap="square" lIns="90000" tIns="46800" rIns="90000" bIns="46800" anchor="t" anchorCtr="0">
            <a:noAutofit/>
          </a:bodyPr>
          <a:lstStyle>
            <a:lvl1pPr marL="0" marR="0" lvl="0"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g"/><Relationship Id="rId7" Type="http://schemas.openxmlformats.org/officeDocument/2006/relationships/image" Target="../media/image56.jp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hyperlink" Target="http://www.lew-port.com/10712041113402793/lib/10712041113402793/animations/enzyme%20lecture.html" TargetMode="External"/><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
          <p:cNvSpPr/>
          <p:nvPr/>
        </p:nvSpPr>
        <p:spPr>
          <a:xfrm>
            <a:off x="1447800" y="76200"/>
            <a:ext cx="6330950" cy="1181100"/>
          </a:xfrm>
          <a:prstGeom prst="rect">
            <a:avLst/>
          </a:prstGeom>
        </p:spPr>
        <p:txBody>
          <a:bodyPr>
            <a:prstTxWarp prst="textPlain">
              <a:avLst/>
            </a:prstTxWarp>
          </a:bodyPr>
          <a:lstStyle/>
          <a:p>
            <a:pPr lvl="0" algn="l"/>
            <a:r>
              <a:rPr b="0" i="0">
                <a:ln w="12600" cap="flat" cmpd="sng">
                  <a:solidFill>
                    <a:srgbClr val="EAEAEA"/>
                  </a:solidFill>
                  <a:prstDash val="solid"/>
                  <a:miter lim="800000"/>
                  <a:headEnd type="none" w="sm" len="sm"/>
                  <a:tailEnd type="none" w="sm" len="sm"/>
                </a:ln>
                <a:gradFill>
                  <a:gsLst>
                    <a:gs pos="0">
                      <a:srgbClr val="9400ED"/>
                    </a:gs>
                    <a:gs pos="100000">
                      <a:srgbClr val="0000FF"/>
                    </a:gs>
                  </a:gsLst>
                  <a:lin ang="10800000" scaled="0"/>
                </a:gradFill>
                <a:latin typeface="Arial Black"/>
              </a:rPr>
              <a:t>MACROMOLECULES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A800"/>
            </a:gs>
            <a:gs pos="100000">
              <a:srgbClr val="825600"/>
            </a:gs>
          </a:gsLst>
          <a:lin ang="13500000" scaled="0"/>
        </a:gradFill>
        <a:effectLst/>
      </p:bgPr>
    </p:bg>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2320925" y="509587"/>
            <a:ext cx="4495800" cy="1190625"/>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7200"/>
              <a:buNone/>
            </a:pPr>
            <a:r>
              <a:rPr lang="en-US" sz="7200" b="0" i="0" u="none">
                <a:solidFill>
                  <a:srgbClr val="CCCCFF"/>
                </a:solidFill>
                <a:latin typeface="Times New Roman"/>
                <a:ea typeface="Times New Roman"/>
                <a:cs typeface="Times New Roman"/>
                <a:sym typeface="Times New Roman"/>
              </a:rPr>
              <a:t>A Polymer</a:t>
            </a:r>
            <a:endParaRPr/>
          </a:p>
        </p:txBody>
      </p:sp>
      <p:sp>
        <p:nvSpPr>
          <p:cNvPr id="175" name="Google Shape;175;p9"/>
          <p:cNvSpPr txBox="1"/>
          <p:nvPr/>
        </p:nvSpPr>
        <p:spPr>
          <a:xfrm>
            <a:off x="1627187" y="1676400"/>
            <a:ext cx="5884862" cy="1190625"/>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CCCCFF"/>
              </a:buClr>
              <a:buSzPts val="2400"/>
              <a:buFont typeface="Arial"/>
              <a:buNone/>
            </a:pPr>
            <a:r>
              <a:rPr lang="en-US" sz="2400" b="0" i="0" u="none" strike="noStrike" cap="none">
                <a:solidFill>
                  <a:srgbClr val="CCCCFF"/>
                </a:solidFill>
                <a:latin typeface="Arial"/>
                <a:ea typeface="Arial"/>
                <a:cs typeface="Arial"/>
                <a:sym typeface="Arial"/>
              </a:rPr>
              <a:t>Here are some analogies to better understand what polymers and monomers are….</a:t>
            </a:r>
            <a:endParaRPr/>
          </a:p>
        </p:txBody>
      </p:sp>
      <p:graphicFrame>
        <p:nvGraphicFramePr>
          <p:cNvPr id="176" name="Google Shape;176;p9"/>
          <p:cNvGraphicFramePr/>
          <p:nvPr/>
        </p:nvGraphicFramePr>
        <p:xfrm>
          <a:off x="838200" y="2895600"/>
          <a:ext cx="7697775" cy="2466950"/>
        </p:xfrm>
        <a:graphic>
          <a:graphicData uri="http://schemas.openxmlformats.org/drawingml/2006/table">
            <a:tbl>
              <a:tblPr>
                <a:noFill/>
                <a:tableStyleId>{D0340C89-CB8D-4E76-B651-B76B756672B6}</a:tableStyleId>
              </a:tblPr>
              <a:tblGrid>
                <a:gridCol w="4022725">
                  <a:extLst>
                    <a:ext uri="{9D8B030D-6E8A-4147-A177-3AD203B41FA5}">
                      <a16:colId xmlns:a16="http://schemas.microsoft.com/office/drawing/2014/main" val="20000"/>
                    </a:ext>
                  </a:extLst>
                </a:gridCol>
                <a:gridCol w="3675050">
                  <a:extLst>
                    <a:ext uri="{9D8B030D-6E8A-4147-A177-3AD203B41FA5}">
                      <a16:colId xmlns:a16="http://schemas.microsoft.com/office/drawing/2014/main" val="20001"/>
                    </a:ext>
                  </a:extLst>
                </a:gridCol>
              </a:tblGrid>
              <a:tr h="962025">
                <a:tc>
                  <a:txBody>
                    <a:bodyPr/>
                    <a:lstStyle/>
                    <a:p>
                      <a:pPr marL="0" marR="0" lvl="0" indent="0" algn="l" rtl="0">
                        <a:lnSpc>
                          <a:spcPct val="102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EXAMPLE of POLYMER</a:t>
                      </a:r>
                      <a:endParaRPr/>
                    </a:p>
                  </a:txBody>
                  <a:tcPr marL="91450" marR="91450" marT="45725" marB="45725" anchor="ctr">
                    <a:lnL w="28425"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28425"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tc>
                  <a:txBody>
                    <a:bodyPr/>
                    <a:lstStyle/>
                    <a:p>
                      <a:pPr marL="0" marR="0" lvl="0" indent="0" algn="l" rtl="0">
                        <a:lnSpc>
                          <a:spcPct val="102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MONOMER</a:t>
                      </a:r>
                      <a:endParaRPr/>
                    </a:p>
                  </a:txBody>
                  <a:tcPr marL="91450" marR="91450" marT="45725" marB="45725" anchor="ctr">
                    <a:lnL w="12600"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28425"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54050">
                <a:tc>
                  <a:txBody>
                    <a:bodyPr/>
                    <a:lstStyle/>
                    <a:p>
                      <a:pPr marL="0" marR="0" lvl="0" indent="0" algn="ctr" rtl="0">
                        <a:lnSpc>
                          <a:spcPct val="102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A TRAIN</a:t>
                      </a:r>
                      <a:endParaRPr/>
                    </a:p>
                  </a:txBody>
                  <a:tcPr marL="91450" marR="91450" marT="45725" marB="45725" anchor="ctr">
                    <a:lnL w="28425"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12600"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tc>
                  <a:txBody>
                    <a:bodyPr/>
                    <a:lstStyle/>
                    <a:p>
                      <a:pPr marL="0" marR="0" lvl="0" indent="0" algn="ctr" rtl="0">
                        <a:lnSpc>
                          <a:spcPct val="102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THE CARS</a:t>
                      </a:r>
                      <a:endParaRPr/>
                    </a:p>
                  </a:txBody>
                  <a:tcPr marL="91450" marR="91450" marT="45725" marB="45725" anchor="ctr">
                    <a:lnL w="12600" cap="flat" cmpd="sng">
                      <a:solidFill>
                        <a:srgbClr val="000000"/>
                      </a:solidFill>
                      <a:prstDash val="solid"/>
                      <a:round/>
                      <a:headEnd type="none" w="sm" len="sm"/>
                      <a:tailEnd type="none" w="sm" len="sm"/>
                    </a:lnL>
                    <a:lnR w="28425" cap="flat" cmpd="sng">
                      <a:solidFill>
                        <a:srgbClr val="000000"/>
                      </a:solidFill>
                      <a:prstDash val="solid"/>
                      <a:round/>
                      <a:headEnd type="none" w="sm" len="sm"/>
                      <a:tailEnd type="none" w="sm" len="sm"/>
                    </a:lnR>
                    <a:lnT w="12600"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50875">
                <a:tc>
                  <a:txBody>
                    <a:bodyPr/>
                    <a:lstStyle/>
                    <a:p>
                      <a:pPr marL="0" marR="0" lvl="0" indent="0" algn="ctr" rtl="0">
                        <a:lnSpc>
                          <a:spcPct val="102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A NECKLACE</a:t>
                      </a:r>
                      <a:endParaRPr/>
                    </a:p>
                  </a:txBody>
                  <a:tcPr marL="91450" marR="91450" marT="45725" marB="45725" anchor="ctr">
                    <a:lnL w="28425"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12600" cap="flat" cmpd="sng">
                      <a:solidFill>
                        <a:srgbClr val="000000"/>
                      </a:solidFill>
                      <a:prstDash val="solid"/>
                      <a:round/>
                      <a:headEnd type="none" w="sm" len="sm"/>
                      <a:tailEnd type="none" w="sm" len="sm"/>
                    </a:lnT>
                    <a:lnB w="28425" cap="flat" cmpd="sng">
                      <a:solidFill>
                        <a:srgbClr val="000000"/>
                      </a:solidFill>
                      <a:prstDash val="solid"/>
                      <a:round/>
                      <a:headEnd type="none" w="sm" len="sm"/>
                      <a:tailEnd type="none" w="sm" len="sm"/>
                    </a:lnB>
                  </a:tcPr>
                </a:tc>
                <a:tc>
                  <a:txBody>
                    <a:bodyPr/>
                    <a:lstStyle/>
                    <a:p>
                      <a:pPr marL="0" marR="0" lvl="0" indent="0" algn="ctr" rtl="0">
                        <a:lnSpc>
                          <a:spcPct val="102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EACH PEARL</a:t>
                      </a:r>
                      <a:endParaRPr/>
                    </a:p>
                  </a:txBody>
                  <a:tcPr marL="91450" marR="91450" marT="45725" marB="45725" anchor="ctr">
                    <a:lnL w="12600" cap="flat" cmpd="sng">
                      <a:solidFill>
                        <a:srgbClr val="000000"/>
                      </a:solidFill>
                      <a:prstDash val="solid"/>
                      <a:round/>
                      <a:headEnd type="none" w="sm" len="sm"/>
                      <a:tailEnd type="none" w="sm" len="sm"/>
                    </a:lnL>
                    <a:lnR w="28425" cap="flat" cmpd="sng">
                      <a:solidFill>
                        <a:srgbClr val="000000"/>
                      </a:solidFill>
                      <a:prstDash val="solid"/>
                      <a:round/>
                      <a:headEnd type="none" w="sm" len="sm"/>
                      <a:tailEnd type="none" w="sm" len="sm"/>
                    </a:lnR>
                    <a:lnT w="12600" cap="flat" cmpd="sng">
                      <a:solidFill>
                        <a:srgbClr val="000000"/>
                      </a:solidFill>
                      <a:prstDash val="solid"/>
                      <a:round/>
                      <a:headEnd type="none" w="sm" len="sm"/>
                      <a:tailEnd type="none" w="sm" len="sm"/>
                    </a:lnT>
                    <a:lnB w="284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7" name="Google Shape;177;p9"/>
          <p:cNvSpPr txBox="1"/>
          <p:nvPr/>
        </p:nvSpPr>
        <p:spPr>
          <a:xfrm>
            <a:off x="0" y="5715000"/>
            <a:ext cx="9144000" cy="1557337"/>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If the train is the whole polymer, what would be the small groups that make up the train?  If the necklace is the polymer, what are the monomers that make up the necklace?</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A73"/>
            </a:gs>
            <a:gs pos="100000">
              <a:srgbClr val="99CCFF"/>
            </a:gs>
          </a:gsLst>
          <a:lin ang="5400000" scaled="0"/>
        </a:gradFill>
        <a:effectLst/>
      </p:bgPr>
    </p:bg>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685800" y="2044700"/>
            <a:ext cx="7772400" cy="277495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Three out of the 4 types of biochemical macromolecules </a:t>
            </a:r>
            <a:br>
              <a:rPr lang="en-US" sz="4400" b="0" i="0" u="none">
                <a:solidFill>
                  <a:srgbClr val="000000"/>
                </a:solidFill>
                <a:latin typeface="Times New Roman"/>
                <a:ea typeface="Times New Roman"/>
                <a:cs typeface="Times New Roman"/>
                <a:sym typeface="Times New Roman"/>
              </a:rPr>
            </a:br>
            <a:r>
              <a:rPr lang="en-US" sz="4400" b="0" i="0" u="none">
                <a:solidFill>
                  <a:srgbClr val="000000"/>
                </a:solidFill>
                <a:latin typeface="Times New Roman"/>
                <a:ea typeface="Times New Roman"/>
                <a:cs typeface="Times New Roman"/>
                <a:sym typeface="Times New Roman"/>
              </a:rPr>
              <a:t>can be found on food </a:t>
            </a:r>
            <a:br>
              <a:rPr lang="en-US" sz="4400" b="0" i="0" u="none">
                <a:solidFill>
                  <a:srgbClr val="000000"/>
                </a:solidFill>
                <a:latin typeface="Times New Roman"/>
                <a:ea typeface="Times New Roman"/>
                <a:cs typeface="Times New Roman"/>
                <a:sym typeface="Times New Roman"/>
              </a:rPr>
            </a:br>
            <a:r>
              <a:rPr lang="en-US" sz="4400" b="0" i="0" u="none">
                <a:solidFill>
                  <a:srgbClr val="000000"/>
                </a:solidFill>
                <a:latin typeface="Times New Roman"/>
                <a:ea typeface="Times New Roman"/>
                <a:cs typeface="Times New Roman"/>
                <a:sym typeface="Times New Roman"/>
              </a:rPr>
              <a:t>nutrition labels…</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FF8"/>
        </a:solidFill>
        <a:effectLst/>
      </p:bgPr>
    </p:bg>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3962400" y="-609600"/>
            <a:ext cx="5181600" cy="38100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3200"/>
              <a:buNone/>
            </a:pPr>
            <a:r>
              <a:rPr lang="en-US" sz="3200" b="0" i="0" u="none">
                <a:solidFill>
                  <a:srgbClr val="000000"/>
                </a:solidFill>
                <a:latin typeface="Times New Roman"/>
                <a:ea typeface="Times New Roman"/>
                <a:cs typeface="Times New Roman"/>
                <a:sym typeface="Times New Roman"/>
              </a:rPr>
              <a:t>Look at the label to the left.  3 of the 4 macromolecules can be found in foods.  </a:t>
            </a:r>
            <a:endParaRPr/>
          </a:p>
        </p:txBody>
      </p:sp>
      <p:sp>
        <p:nvSpPr>
          <p:cNvPr id="188" name="Google Shape;188;p11"/>
          <p:cNvSpPr txBox="1">
            <a:spLocks noGrp="1"/>
          </p:cNvSpPr>
          <p:nvPr>
            <p:ph type="body" idx="1"/>
          </p:nvPr>
        </p:nvSpPr>
        <p:spPr>
          <a:xfrm>
            <a:off x="4038600" y="1905000"/>
            <a:ext cx="5029200" cy="1752600"/>
          </a:xfrm>
          <a:prstGeom prst="rect">
            <a:avLst/>
          </a:prstGeom>
          <a:noFill/>
          <a:ln>
            <a:noFill/>
          </a:ln>
        </p:spPr>
        <p:txBody>
          <a:bodyPr spcFirstLastPara="1" wrap="square" lIns="90000" tIns="46800" rIns="90000" bIns="46800" anchor="t" anchorCtr="0">
            <a:noAutofit/>
          </a:bodyPr>
          <a:lstStyle/>
          <a:p>
            <a:pPr marL="342900" lvl="0" indent="-342900" algn="l" rtl="0">
              <a:lnSpc>
                <a:spcPct val="100000"/>
              </a:lnSpc>
              <a:spcBef>
                <a:spcPts val="0"/>
              </a:spcBef>
              <a:spcAft>
                <a:spcPts val="0"/>
              </a:spcAft>
              <a:buSzPts val="3200"/>
              <a:buNone/>
            </a:pPr>
            <a:r>
              <a:rPr lang="en-US" sz="3200" b="0" i="0" u="none">
                <a:solidFill>
                  <a:srgbClr val="000000"/>
                </a:solidFill>
                <a:latin typeface="Times New Roman"/>
                <a:ea typeface="Times New Roman"/>
                <a:cs typeface="Times New Roman"/>
                <a:sym typeface="Times New Roman"/>
              </a:rPr>
              <a:t>The 3 biochemical molecules</a:t>
            </a:r>
            <a:endParaRPr/>
          </a:p>
          <a:p>
            <a:pPr marL="342900" lvl="0" indent="-342900" algn="l" rtl="0">
              <a:lnSpc>
                <a:spcPct val="100000"/>
              </a:lnSpc>
              <a:spcBef>
                <a:spcPts val="800"/>
              </a:spcBef>
              <a:spcAft>
                <a:spcPts val="0"/>
              </a:spcAft>
              <a:buSzPts val="3200"/>
              <a:buNone/>
            </a:pPr>
            <a:r>
              <a:rPr lang="en-US" sz="3200" b="0" i="0" u="none">
                <a:solidFill>
                  <a:srgbClr val="000000"/>
                </a:solidFill>
                <a:latin typeface="Times New Roman"/>
                <a:ea typeface="Times New Roman"/>
                <a:cs typeface="Times New Roman"/>
                <a:sym typeface="Times New Roman"/>
              </a:rPr>
              <a:t>found on a nutrition label are:</a:t>
            </a:r>
            <a:endParaRPr/>
          </a:p>
          <a:p>
            <a:pPr marL="342900" lvl="0" indent="-342900" algn="l" rtl="0">
              <a:spcBef>
                <a:spcPts val="800"/>
              </a:spcBef>
              <a:spcAft>
                <a:spcPts val="0"/>
              </a:spcAft>
              <a:buNone/>
            </a:pPr>
            <a:endParaRPr sz="3200" b="0" i="0" u="none">
              <a:solidFill>
                <a:srgbClr val="000000"/>
              </a:solidFill>
              <a:latin typeface="Times New Roman"/>
              <a:ea typeface="Times New Roman"/>
              <a:cs typeface="Times New Roman"/>
              <a:sym typeface="Times New Roman"/>
            </a:endParaRPr>
          </a:p>
        </p:txBody>
      </p:sp>
      <p:pic>
        <p:nvPicPr>
          <p:cNvPr id="189" name="Google Shape;189;p11"/>
          <p:cNvPicPr preferRelativeResize="0"/>
          <p:nvPr/>
        </p:nvPicPr>
        <p:blipFill rotWithShape="1">
          <a:blip r:embed="rId3">
            <a:alphaModFix/>
          </a:blip>
          <a:srcRect/>
          <a:stretch/>
        </p:blipFill>
        <p:spPr>
          <a:xfrm>
            <a:off x="0" y="0"/>
            <a:ext cx="3609975" cy="6705600"/>
          </a:xfrm>
          <a:prstGeom prst="rect">
            <a:avLst/>
          </a:prstGeom>
          <a:noFill/>
          <a:ln>
            <a:noFill/>
          </a:ln>
        </p:spPr>
      </p:pic>
      <p:sp>
        <p:nvSpPr>
          <p:cNvPr id="190" name="Google Shape;190;p11"/>
          <p:cNvSpPr txBox="1"/>
          <p:nvPr/>
        </p:nvSpPr>
        <p:spPr>
          <a:xfrm>
            <a:off x="3800475" y="3332162"/>
            <a:ext cx="4926012" cy="2936875"/>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3200"/>
              <a:buFont typeface="Times New Roman"/>
              <a:buNone/>
            </a:pPr>
            <a:r>
              <a:rPr lang="en-US" sz="3200" b="0" i="0" u="none" strike="noStrike" cap="none">
                <a:solidFill>
                  <a:srgbClr val="000000"/>
                </a:solidFill>
                <a:latin typeface="Times New Roman"/>
                <a:ea typeface="Times New Roman"/>
                <a:cs typeface="Times New Roman"/>
                <a:sym typeface="Times New Roman"/>
              </a:rPr>
              <a:t>1____________________</a:t>
            </a:r>
            <a:endParaRPr/>
          </a:p>
          <a:p>
            <a:pPr marL="0" marR="0" lvl="0" indent="0" algn="l" rtl="0">
              <a:lnSpc>
                <a:spcPct val="100000"/>
              </a:lnSpc>
              <a:spcBef>
                <a:spcPts val="800"/>
              </a:spcBef>
              <a:spcAft>
                <a:spcPts val="0"/>
              </a:spcAft>
              <a:buClr>
                <a:schemeClr val="lt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800"/>
              </a:spcBef>
              <a:spcAft>
                <a:spcPts val="0"/>
              </a:spcAft>
              <a:buClr>
                <a:srgbClr val="000000"/>
              </a:buClr>
              <a:buSzPts val="3200"/>
              <a:buFont typeface="Times New Roman"/>
              <a:buNone/>
            </a:pPr>
            <a:r>
              <a:rPr lang="en-US" sz="3200" b="0" i="0" u="none" strike="noStrike" cap="none">
                <a:solidFill>
                  <a:srgbClr val="000000"/>
                </a:solidFill>
                <a:latin typeface="Times New Roman"/>
                <a:ea typeface="Times New Roman"/>
                <a:cs typeface="Times New Roman"/>
                <a:sym typeface="Times New Roman"/>
              </a:rPr>
              <a:t>2____________________</a:t>
            </a:r>
            <a:endParaRPr/>
          </a:p>
          <a:p>
            <a:pPr marL="0" marR="0" lvl="0" indent="0" algn="l" rtl="0">
              <a:lnSpc>
                <a:spcPct val="100000"/>
              </a:lnSpc>
              <a:spcBef>
                <a:spcPts val="800"/>
              </a:spcBef>
              <a:spcAft>
                <a:spcPts val="0"/>
              </a:spcAft>
              <a:buClr>
                <a:schemeClr val="lt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800"/>
              </a:spcBef>
              <a:spcAft>
                <a:spcPts val="0"/>
              </a:spcAft>
              <a:buClr>
                <a:srgbClr val="000000"/>
              </a:buClr>
              <a:buSzPts val="3200"/>
              <a:buFont typeface="Times New Roman"/>
              <a:buNone/>
            </a:pPr>
            <a:r>
              <a:rPr lang="en-US" sz="3200" b="0" i="0" u="none" strike="noStrike" cap="none">
                <a:solidFill>
                  <a:srgbClr val="000000"/>
                </a:solidFill>
                <a:latin typeface="Times New Roman"/>
                <a:ea typeface="Times New Roman"/>
                <a:cs typeface="Times New Roman"/>
                <a:sym typeface="Times New Roman"/>
              </a:rPr>
              <a:t>3____________________</a:t>
            </a:r>
            <a:endParaRPr/>
          </a:p>
        </p:txBody>
      </p:sp>
      <p:sp>
        <p:nvSpPr>
          <p:cNvPr id="191" name="Google Shape;191;p11"/>
          <p:cNvSpPr txBox="1"/>
          <p:nvPr/>
        </p:nvSpPr>
        <p:spPr>
          <a:xfrm>
            <a:off x="6548437" y="3352800"/>
            <a:ext cx="2076450" cy="306387"/>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Times New Roman"/>
                <a:ea typeface="Times New Roman"/>
                <a:cs typeface="Times New Roman"/>
                <a:sym typeface="Times New Roman"/>
              </a:rPr>
              <a:t>(0 grams in this product)</a:t>
            </a:r>
            <a:endParaRPr/>
          </a:p>
        </p:txBody>
      </p:sp>
      <p:sp>
        <p:nvSpPr>
          <p:cNvPr id="192" name="Google Shape;192;p11"/>
          <p:cNvSpPr txBox="1"/>
          <p:nvPr/>
        </p:nvSpPr>
        <p:spPr>
          <a:xfrm>
            <a:off x="6524625" y="4610100"/>
            <a:ext cx="2166937" cy="5207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Times New Roman"/>
                <a:ea typeface="Times New Roman"/>
                <a:cs typeface="Times New Roman"/>
                <a:sym typeface="Times New Roman"/>
              </a:rPr>
              <a:t>(13 grams in this product)</a:t>
            </a:r>
            <a:endParaRPr/>
          </a:p>
          <a:p>
            <a:pPr marL="0" marR="0" lvl="0" indent="0" algn="l" rtl="0">
              <a:lnSpc>
                <a:spcPct val="100000"/>
              </a:lnSpc>
              <a:spcBef>
                <a:spcPts val="0"/>
              </a:spcBef>
              <a:spcAft>
                <a:spcPts val="0"/>
              </a:spcAft>
              <a:buNone/>
            </a:pPr>
            <a:endParaRPr sz="1400" b="1" i="0" u="none">
              <a:solidFill>
                <a:srgbClr val="000000"/>
              </a:solidFill>
              <a:latin typeface="Times New Roman"/>
              <a:ea typeface="Times New Roman"/>
              <a:cs typeface="Times New Roman"/>
              <a:sym typeface="Times New Roman"/>
            </a:endParaRPr>
          </a:p>
        </p:txBody>
      </p:sp>
      <p:sp>
        <p:nvSpPr>
          <p:cNvPr id="193" name="Google Shape;193;p11"/>
          <p:cNvSpPr txBox="1"/>
          <p:nvPr/>
        </p:nvSpPr>
        <p:spPr>
          <a:xfrm>
            <a:off x="6613525" y="5753100"/>
            <a:ext cx="2076450" cy="5207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1" i="0" u="none">
                <a:solidFill>
                  <a:srgbClr val="000000"/>
                </a:solidFill>
                <a:latin typeface="Times New Roman"/>
                <a:ea typeface="Times New Roman"/>
                <a:cs typeface="Times New Roman"/>
                <a:sym typeface="Times New Roman"/>
              </a:rPr>
              <a:t>(9 grams in this product)</a:t>
            </a:r>
            <a:endParaRPr/>
          </a:p>
          <a:p>
            <a:pPr marL="0" marR="0" lvl="0" indent="0" algn="l" rtl="0">
              <a:lnSpc>
                <a:spcPct val="100000"/>
              </a:lnSpc>
              <a:spcBef>
                <a:spcPts val="0"/>
              </a:spcBef>
              <a:spcAft>
                <a:spcPts val="0"/>
              </a:spcAft>
              <a:buNone/>
            </a:pPr>
            <a:endParaRPr sz="1400" b="1" i="0" u="none">
              <a:solidFill>
                <a:srgbClr val="000000"/>
              </a:solidFill>
              <a:latin typeface="Times New Roman"/>
              <a:ea typeface="Times New Roman"/>
              <a:cs typeface="Times New Roman"/>
              <a:sym typeface="Times New Roman"/>
            </a:endParaRPr>
          </a:p>
        </p:txBody>
      </p:sp>
      <p:sp>
        <p:nvSpPr>
          <p:cNvPr id="194" name="Google Shape;194;p11"/>
          <p:cNvSpPr/>
          <p:nvPr/>
        </p:nvSpPr>
        <p:spPr>
          <a:xfrm>
            <a:off x="4876800" y="3124200"/>
            <a:ext cx="914400" cy="685800"/>
          </a:xfrm>
          <a:prstGeom prst="rect">
            <a:avLst/>
          </a:prstGeom>
        </p:spPr>
        <p:txBody>
          <a:bodyPr>
            <a:prstTxWarp prst="textPlain">
              <a:avLst/>
            </a:prstTxWarp>
          </a:bodyPr>
          <a:lstStyle/>
          <a:p>
            <a:pPr lvl="0" algn="l"/>
            <a:r>
              <a:rPr b="0" i="0">
                <a:ln w="9525" cap="flat" cmpd="sng">
                  <a:solidFill>
                    <a:srgbClr val="CC99FF"/>
                  </a:solidFill>
                  <a:prstDash val="solid"/>
                  <a:miter lim="800000"/>
                  <a:headEnd type="none" w="sm" len="sm"/>
                  <a:tailEnd type="none" w="sm" len="sm"/>
                </a:ln>
                <a:gradFill>
                  <a:gsLst>
                    <a:gs pos="0">
                      <a:srgbClr val="6600CC"/>
                    </a:gs>
                    <a:gs pos="100000">
                      <a:srgbClr val="CC00CC"/>
                    </a:gs>
                  </a:gsLst>
                  <a:lin ang="5400000" scaled="0"/>
                </a:gradFill>
                <a:latin typeface="Impact"/>
              </a:rPr>
              <a:t>FAT </a:t>
            </a:r>
          </a:p>
        </p:txBody>
      </p:sp>
      <p:sp>
        <p:nvSpPr>
          <p:cNvPr id="195" name="Google Shape;195;p11"/>
          <p:cNvSpPr/>
          <p:nvPr/>
        </p:nvSpPr>
        <p:spPr>
          <a:xfrm>
            <a:off x="4648200" y="4114800"/>
            <a:ext cx="1838325" cy="762000"/>
          </a:xfrm>
          <a:prstGeom prst="rect">
            <a:avLst/>
          </a:prstGeom>
        </p:spPr>
        <p:txBody>
          <a:bodyPr>
            <a:prstTxWarp prst="textPlain">
              <a:avLst/>
            </a:prstTxWarp>
          </a:bodyPr>
          <a:lstStyle/>
          <a:p>
            <a:pPr lvl="0" algn="l"/>
            <a:r>
              <a:rPr b="0" i="0">
                <a:ln w="9525" cap="flat" cmpd="sng">
                  <a:solidFill>
                    <a:srgbClr val="CC99FF"/>
                  </a:solidFill>
                  <a:prstDash val="solid"/>
                  <a:miter lim="800000"/>
                  <a:headEnd type="none" w="sm" len="sm"/>
                  <a:tailEnd type="none" w="sm" len="sm"/>
                </a:ln>
                <a:gradFill>
                  <a:gsLst>
                    <a:gs pos="0">
                      <a:srgbClr val="6600CC"/>
                    </a:gs>
                    <a:gs pos="100000">
                      <a:srgbClr val="CC00CC"/>
                    </a:gs>
                  </a:gsLst>
                  <a:lin ang="5400000" scaled="0"/>
                </a:gradFill>
                <a:latin typeface="Impact"/>
              </a:rPr>
              <a:t>Carbohydrates </a:t>
            </a:r>
          </a:p>
        </p:txBody>
      </p:sp>
      <p:sp>
        <p:nvSpPr>
          <p:cNvPr id="196" name="Google Shape;196;p11"/>
          <p:cNvSpPr/>
          <p:nvPr/>
        </p:nvSpPr>
        <p:spPr>
          <a:xfrm>
            <a:off x="4724400" y="5257800"/>
            <a:ext cx="1295400" cy="762000"/>
          </a:xfrm>
          <a:prstGeom prst="rect">
            <a:avLst/>
          </a:prstGeom>
        </p:spPr>
        <p:txBody>
          <a:bodyPr>
            <a:prstTxWarp prst="textPlain">
              <a:avLst/>
            </a:prstTxWarp>
          </a:bodyPr>
          <a:lstStyle/>
          <a:p>
            <a:pPr lvl="0" algn="l"/>
            <a:r>
              <a:rPr b="0" i="0">
                <a:ln w="9525" cap="flat" cmpd="sng">
                  <a:solidFill>
                    <a:srgbClr val="CC99FF"/>
                  </a:solidFill>
                  <a:prstDash val="solid"/>
                  <a:miter lim="800000"/>
                  <a:headEnd type="none" w="sm" len="sm"/>
                  <a:tailEnd type="none" w="sm" len="sm"/>
                </a:ln>
                <a:gradFill>
                  <a:gsLst>
                    <a:gs pos="0">
                      <a:srgbClr val="6600CC"/>
                    </a:gs>
                    <a:gs pos="100000">
                      <a:srgbClr val="CC00CC"/>
                    </a:gs>
                  </a:gsLst>
                  <a:lin ang="5400000" scaled="0"/>
                </a:gradFill>
                <a:latin typeface="Impact"/>
              </a:rPr>
              <a:t>Protein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p:tgtEl>
                                          <p:spTgt spid="19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5"/>
                                        </p:tgtEl>
                                        <p:attrNameLst>
                                          <p:attrName>style.visibility</p:attrName>
                                        </p:attrNameLst>
                                      </p:cBhvr>
                                      <p:to>
                                        <p:strVal val="visible"/>
                                      </p:to>
                                    </p:set>
                                    <p:anim calcmode="lin" valueType="num">
                                      <p:cBhvr additive="base">
                                        <p:cTn id="12" dur="500"/>
                                        <p:tgtEl>
                                          <p:spTgt spid="19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anim calcmode="lin" valueType="num">
                                      <p:cBhvr additive="base">
                                        <p:cTn id="17" dur="500"/>
                                        <p:tgtEl>
                                          <p:spTgt spid="1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FF8"/>
        </a:solidFill>
        <a:effectLst/>
      </p:bgPr>
    </p:bg>
    <p:spTree>
      <p:nvGrpSpPr>
        <p:cNvPr id="1" name="Shape 200"/>
        <p:cNvGrpSpPr/>
        <p:nvPr/>
      </p:nvGrpSpPr>
      <p:grpSpPr>
        <a:xfrm>
          <a:off x="0" y="0"/>
          <a:ext cx="0" cy="0"/>
          <a:chOff x="0" y="0"/>
          <a:chExt cx="0" cy="0"/>
        </a:xfrm>
      </p:grpSpPr>
      <p:sp>
        <p:nvSpPr>
          <p:cNvPr id="201" name="Google Shape;201;p12"/>
          <p:cNvSpPr txBox="1">
            <a:spLocks noGrp="1"/>
          </p:cNvSpPr>
          <p:nvPr>
            <p:ph type="title"/>
          </p:nvPr>
        </p:nvSpPr>
        <p:spPr>
          <a:xfrm>
            <a:off x="685800" y="-503237"/>
            <a:ext cx="7772400" cy="3444875"/>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
            </a:r>
            <a:br>
              <a:rPr lang="en-US" sz="4400" b="0" i="0" u="none">
                <a:solidFill>
                  <a:srgbClr val="000000"/>
                </a:solidFill>
                <a:latin typeface="Times New Roman"/>
                <a:ea typeface="Times New Roman"/>
                <a:cs typeface="Times New Roman"/>
                <a:sym typeface="Times New Roman"/>
              </a:rPr>
            </a:br>
            <a:r>
              <a:rPr lang="en-US" sz="4400" b="0" i="0" u="none">
                <a:solidFill>
                  <a:srgbClr val="000000"/>
                </a:solidFill>
                <a:latin typeface="Times New Roman"/>
                <a:ea typeface="Times New Roman"/>
                <a:cs typeface="Times New Roman"/>
                <a:sym typeface="Times New Roman"/>
              </a:rPr>
              <a:t>When studying these biochemical molecules, we are interested in finding out…..</a:t>
            </a:r>
            <a:br>
              <a:rPr lang="en-US" sz="4400" b="0" i="0" u="none">
                <a:solidFill>
                  <a:srgbClr val="000000"/>
                </a:solidFill>
                <a:latin typeface="Times New Roman"/>
                <a:ea typeface="Times New Roman"/>
                <a:cs typeface="Times New Roman"/>
                <a:sym typeface="Times New Roman"/>
              </a:rPr>
            </a:br>
            <a:endParaRPr/>
          </a:p>
        </p:txBody>
      </p:sp>
      <p:sp>
        <p:nvSpPr>
          <p:cNvPr id="202" name="Google Shape;202;p12"/>
          <p:cNvSpPr txBox="1">
            <a:spLocks noGrp="1"/>
          </p:cNvSpPr>
          <p:nvPr>
            <p:ph type="body" idx="1"/>
          </p:nvPr>
        </p:nvSpPr>
        <p:spPr>
          <a:xfrm>
            <a:off x="685800" y="2362200"/>
            <a:ext cx="7772400" cy="4495800"/>
          </a:xfrm>
          <a:prstGeom prst="rect">
            <a:avLst/>
          </a:prstGeom>
          <a:noFill/>
          <a:ln>
            <a:noFill/>
          </a:ln>
        </p:spPr>
        <p:txBody>
          <a:bodyPr spcFirstLastPara="1" wrap="square" lIns="90000" tIns="46800" rIns="90000" bIns="46800" anchor="t" anchorCtr="0">
            <a:noAutofit/>
          </a:bodyPr>
          <a:lstStyle/>
          <a:p>
            <a:pPr marL="341312" lvl="0" indent="-341312" algn="l" rtl="0">
              <a:lnSpc>
                <a:spcPct val="100000"/>
              </a:lnSpc>
              <a:spcBef>
                <a:spcPts val="0"/>
              </a:spcBef>
              <a:spcAft>
                <a:spcPts val="0"/>
              </a:spcAft>
              <a:buClr>
                <a:srgbClr val="000000"/>
              </a:buClr>
              <a:buSzPts val="3200"/>
              <a:buFont typeface="Times New Roman"/>
              <a:buChar char="•"/>
            </a:pPr>
            <a:r>
              <a:rPr lang="en-US" sz="3200" b="0" i="0" u="none">
                <a:solidFill>
                  <a:srgbClr val="000000"/>
                </a:solidFill>
                <a:latin typeface="Times New Roman"/>
                <a:ea typeface="Times New Roman"/>
                <a:cs typeface="Times New Roman"/>
                <a:sym typeface="Times New Roman"/>
              </a:rPr>
              <a:t>What types of atoms they have</a:t>
            </a:r>
            <a:endParaRPr/>
          </a:p>
          <a:p>
            <a:pPr marL="341312" lvl="0" indent="-138111" algn="l" rtl="0">
              <a:lnSpc>
                <a:spcPct val="100000"/>
              </a:lnSpc>
              <a:spcBef>
                <a:spcPts val="800"/>
              </a:spcBef>
              <a:spcAft>
                <a:spcPts val="0"/>
              </a:spcAft>
              <a:buClr>
                <a:srgbClr val="000000"/>
              </a:buClr>
              <a:buSzPts val="3200"/>
              <a:buFont typeface="Times New Roman"/>
              <a:buNone/>
            </a:pPr>
            <a:endParaRPr sz="3200" b="0" i="0" u="none">
              <a:solidFill>
                <a:srgbClr val="000000"/>
              </a:solidFill>
              <a:latin typeface="Times New Roman"/>
              <a:ea typeface="Times New Roman"/>
              <a:cs typeface="Times New Roman"/>
              <a:sym typeface="Times New Roman"/>
            </a:endParaRPr>
          </a:p>
          <a:p>
            <a:pPr marL="341312" lvl="0" indent="-341312" algn="l" rtl="0">
              <a:lnSpc>
                <a:spcPct val="100000"/>
              </a:lnSpc>
              <a:spcBef>
                <a:spcPts val="800"/>
              </a:spcBef>
              <a:spcAft>
                <a:spcPts val="0"/>
              </a:spcAft>
              <a:buClr>
                <a:srgbClr val="000000"/>
              </a:buClr>
              <a:buSzPts val="3200"/>
              <a:buFont typeface="Times New Roman"/>
              <a:buChar char="•"/>
            </a:pPr>
            <a:r>
              <a:rPr lang="en-US" sz="3200" b="0" i="0" u="none">
                <a:solidFill>
                  <a:srgbClr val="000000"/>
                </a:solidFill>
                <a:latin typeface="Times New Roman"/>
                <a:ea typeface="Times New Roman"/>
                <a:cs typeface="Times New Roman"/>
                <a:sym typeface="Times New Roman"/>
              </a:rPr>
              <a:t>what their monomers are.</a:t>
            </a:r>
            <a:endParaRPr/>
          </a:p>
          <a:p>
            <a:pPr marL="341312" lvl="0" indent="-138111" algn="l" rtl="0">
              <a:lnSpc>
                <a:spcPct val="100000"/>
              </a:lnSpc>
              <a:spcBef>
                <a:spcPts val="800"/>
              </a:spcBef>
              <a:spcAft>
                <a:spcPts val="0"/>
              </a:spcAft>
              <a:buClr>
                <a:srgbClr val="000000"/>
              </a:buClr>
              <a:buSzPts val="3200"/>
              <a:buFont typeface="Times New Roman"/>
              <a:buNone/>
            </a:pPr>
            <a:endParaRPr sz="3200" b="0" i="0" u="none">
              <a:solidFill>
                <a:srgbClr val="000000"/>
              </a:solidFill>
              <a:latin typeface="Times New Roman"/>
              <a:ea typeface="Times New Roman"/>
              <a:cs typeface="Times New Roman"/>
              <a:sym typeface="Times New Roman"/>
            </a:endParaRPr>
          </a:p>
          <a:p>
            <a:pPr marL="341312" lvl="0" indent="-341312" algn="l" rtl="0">
              <a:lnSpc>
                <a:spcPct val="100000"/>
              </a:lnSpc>
              <a:spcBef>
                <a:spcPts val="800"/>
              </a:spcBef>
              <a:spcAft>
                <a:spcPts val="0"/>
              </a:spcAft>
              <a:buClr>
                <a:srgbClr val="000000"/>
              </a:buClr>
              <a:buSzPts val="3200"/>
              <a:buFont typeface="Times New Roman"/>
              <a:buChar char="•"/>
            </a:pPr>
            <a:r>
              <a:rPr lang="en-US" sz="3200" b="0" i="0" u="none">
                <a:solidFill>
                  <a:srgbClr val="000000"/>
                </a:solidFill>
                <a:latin typeface="Times New Roman"/>
                <a:ea typeface="Times New Roman"/>
                <a:cs typeface="Times New Roman"/>
                <a:sym typeface="Times New Roman"/>
              </a:rPr>
              <a:t>what they do for living things.</a:t>
            </a:r>
            <a:endParaRPr/>
          </a:p>
          <a:p>
            <a:pPr marL="341312" lvl="0" indent="-138111" algn="l" rtl="0">
              <a:lnSpc>
                <a:spcPct val="100000"/>
              </a:lnSpc>
              <a:spcBef>
                <a:spcPts val="800"/>
              </a:spcBef>
              <a:spcAft>
                <a:spcPts val="0"/>
              </a:spcAft>
              <a:buClr>
                <a:srgbClr val="000000"/>
              </a:buClr>
              <a:buSzPts val="3200"/>
              <a:buFont typeface="Times New Roman"/>
              <a:buNone/>
            </a:pPr>
            <a:endParaRPr sz="3200" b="0" i="0" u="none">
              <a:solidFill>
                <a:srgbClr val="000000"/>
              </a:solidFill>
              <a:latin typeface="Times New Roman"/>
              <a:ea typeface="Times New Roman"/>
              <a:cs typeface="Times New Roman"/>
              <a:sym typeface="Times New Roman"/>
            </a:endParaRPr>
          </a:p>
          <a:p>
            <a:pPr marL="341312" lvl="0" indent="-341312" algn="l" rtl="0">
              <a:lnSpc>
                <a:spcPct val="100000"/>
              </a:lnSpc>
              <a:spcBef>
                <a:spcPts val="800"/>
              </a:spcBef>
              <a:spcAft>
                <a:spcPts val="0"/>
              </a:spcAft>
              <a:buClr>
                <a:srgbClr val="000000"/>
              </a:buClr>
              <a:buSzPts val="3200"/>
              <a:buFont typeface="Times New Roman"/>
              <a:buChar char="•"/>
            </a:pPr>
            <a:r>
              <a:rPr lang="en-US" sz="3200" b="0" i="0" u="none">
                <a:solidFill>
                  <a:srgbClr val="000000"/>
                </a:solidFill>
                <a:latin typeface="Times New Roman"/>
                <a:ea typeface="Times New Roman"/>
                <a:cs typeface="Times New Roman"/>
                <a:sym typeface="Times New Roman"/>
              </a:rPr>
              <a:t>and how they may help the body gain energy to sustain life. </a:t>
            </a:r>
            <a:endParaRPr/>
          </a:p>
          <a:p>
            <a:pPr marL="341312" lvl="0" indent="-341312" algn="l" rtl="0">
              <a:lnSpc>
                <a:spcPct val="100000"/>
              </a:lnSpc>
              <a:spcBef>
                <a:spcPts val="700"/>
              </a:spcBef>
              <a:spcAft>
                <a:spcPts val="0"/>
              </a:spcAft>
              <a:buSzPts val="2800"/>
              <a:buNone/>
            </a:pPr>
            <a:endParaRPr sz="2800" b="0" i="0" u="none">
              <a:solidFill>
                <a:srgbClr val="000000"/>
              </a:solidFill>
              <a:latin typeface="Times New Roman"/>
              <a:ea typeface="Times New Roman"/>
              <a:cs typeface="Times New Roman"/>
              <a:sym typeface="Times New Roman"/>
            </a:endParaRPr>
          </a:p>
          <a:p>
            <a:pPr marL="342900" lvl="0" indent="-342900" algn="l" rtl="0">
              <a:spcBef>
                <a:spcPts val="800"/>
              </a:spcBef>
              <a:spcAft>
                <a:spcPts val="0"/>
              </a:spcAft>
              <a:buNone/>
            </a:pPr>
            <a:endParaRPr sz="2800" b="0" i="0" u="none">
              <a:solidFill>
                <a:srgbClr val="000000"/>
              </a:solidFill>
              <a:latin typeface="Times New Roman"/>
              <a:ea typeface="Times New Roman"/>
              <a:cs typeface="Times New Roman"/>
              <a:sym typeface="Times New Roman"/>
            </a:endParaRPr>
          </a:p>
        </p:txBody>
      </p:sp>
      <p:pic>
        <p:nvPicPr>
          <p:cNvPr id="203" name="Google Shape;203;p12"/>
          <p:cNvPicPr preferRelativeResize="0"/>
          <p:nvPr/>
        </p:nvPicPr>
        <p:blipFill rotWithShape="1">
          <a:blip r:embed="rId3">
            <a:alphaModFix/>
          </a:blip>
          <a:srcRect/>
          <a:stretch/>
        </p:blipFill>
        <p:spPr>
          <a:xfrm>
            <a:off x="6400800" y="2103437"/>
            <a:ext cx="1905000" cy="762000"/>
          </a:xfrm>
          <a:prstGeom prst="rect">
            <a:avLst/>
          </a:prstGeom>
          <a:noFill/>
          <a:ln>
            <a:noFill/>
          </a:ln>
        </p:spPr>
      </p:pic>
      <p:pic>
        <p:nvPicPr>
          <p:cNvPr id="204" name="Google Shape;204;p12"/>
          <p:cNvPicPr preferRelativeResize="0"/>
          <p:nvPr/>
        </p:nvPicPr>
        <p:blipFill rotWithShape="1">
          <a:blip r:embed="rId4">
            <a:alphaModFix/>
          </a:blip>
          <a:srcRect/>
          <a:stretch/>
        </p:blipFill>
        <p:spPr>
          <a:xfrm>
            <a:off x="7105650" y="3657600"/>
            <a:ext cx="2073275" cy="3200400"/>
          </a:xfrm>
          <a:prstGeom prst="rect">
            <a:avLst/>
          </a:prstGeom>
          <a:noFill/>
          <a:ln>
            <a:noFill/>
          </a:ln>
        </p:spPr>
      </p:pic>
      <p:pic>
        <p:nvPicPr>
          <p:cNvPr id="205" name="Google Shape;205;p12"/>
          <p:cNvPicPr preferRelativeResize="0"/>
          <p:nvPr/>
        </p:nvPicPr>
        <p:blipFill rotWithShape="1">
          <a:blip r:embed="rId5">
            <a:alphaModFix/>
          </a:blip>
          <a:srcRect/>
          <a:stretch/>
        </p:blipFill>
        <p:spPr>
          <a:xfrm>
            <a:off x="6400800" y="2971800"/>
            <a:ext cx="796925" cy="990600"/>
          </a:xfrm>
          <a:prstGeom prst="rect">
            <a:avLst/>
          </a:prstGeom>
          <a:noFill/>
          <a:ln>
            <a:noFill/>
          </a:ln>
        </p:spPr>
      </p:pic>
      <p:pic>
        <p:nvPicPr>
          <p:cNvPr id="206" name="Google Shape;206;p12"/>
          <p:cNvPicPr preferRelativeResize="0"/>
          <p:nvPr/>
        </p:nvPicPr>
        <p:blipFill rotWithShape="1">
          <a:blip r:embed="rId6">
            <a:alphaModFix/>
          </a:blip>
          <a:srcRect/>
          <a:stretch/>
        </p:blipFill>
        <p:spPr>
          <a:xfrm>
            <a:off x="6299200" y="4114800"/>
            <a:ext cx="1295400" cy="10271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 calcmode="lin" valueType="num">
                                      <p:cBhvr additive="base">
                                        <p:cTn id="7" dur="500"/>
                                        <p:tgtEl>
                                          <p:spTgt spid="20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 calcmode="lin" valueType="num">
                                      <p:cBhvr additive="base">
                                        <p:cTn id="12" dur="500"/>
                                        <p:tgtEl>
                                          <p:spTgt spid="20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2">
                                            <p:txEl>
                                              <p:pRg st="2" end="2"/>
                                            </p:txEl>
                                          </p:spTgt>
                                        </p:tgtEl>
                                        <p:attrNameLst>
                                          <p:attrName>style.visibility</p:attrName>
                                        </p:attrNameLst>
                                      </p:cBhvr>
                                      <p:to>
                                        <p:strVal val="visible"/>
                                      </p:to>
                                    </p:set>
                                    <p:anim calcmode="lin" valueType="num">
                                      <p:cBhvr additive="base">
                                        <p:cTn id="17" dur="500"/>
                                        <p:tgtEl>
                                          <p:spTgt spid="20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02">
                                            <p:txEl>
                                              <p:pRg st="3" end="3"/>
                                            </p:txEl>
                                          </p:spTgt>
                                        </p:tgtEl>
                                        <p:attrNameLst>
                                          <p:attrName>style.visibility</p:attrName>
                                        </p:attrNameLst>
                                      </p:cBhvr>
                                      <p:to>
                                        <p:strVal val="visible"/>
                                      </p:to>
                                    </p:set>
                                    <p:anim calcmode="lin" valueType="num">
                                      <p:cBhvr additive="base">
                                        <p:cTn id="22" dur="500"/>
                                        <p:tgtEl>
                                          <p:spTgt spid="202">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02">
                                            <p:txEl>
                                              <p:pRg st="4" end="4"/>
                                            </p:txEl>
                                          </p:spTgt>
                                        </p:tgtEl>
                                        <p:attrNameLst>
                                          <p:attrName>style.visibility</p:attrName>
                                        </p:attrNameLst>
                                      </p:cBhvr>
                                      <p:to>
                                        <p:strVal val="visible"/>
                                      </p:to>
                                    </p:set>
                                    <p:anim calcmode="lin" valueType="num">
                                      <p:cBhvr additive="base">
                                        <p:cTn id="27" dur="500"/>
                                        <p:tgtEl>
                                          <p:spTgt spid="202">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02">
                                            <p:txEl>
                                              <p:pRg st="5" end="5"/>
                                            </p:txEl>
                                          </p:spTgt>
                                        </p:tgtEl>
                                        <p:attrNameLst>
                                          <p:attrName>style.visibility</p:attrName>
                                        </p:attrNameLst>
                                      </p:cBhvr>
                                      <p:to>
                                        <p:strVal val="visible"/>
                                      </p:to>
                                    </p:set>
                                    <p:anim calcmode="lin" valueType="num">
                                      <p:cBhvr additive="base">
                                        <p:cTn id="32" dur="500"/>
                                        <p:tgtEl>
                                          <p:spTgt spid="202">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02">
                                            <p:txEl>
                                              <p:pRg st="6" end="6"/>
                                            </p:txEl>
                                          </p:spTgt>
                                        </p:tgtEl>
                                        <p:attrNameLst>
                                          <p:attrName>style.visibility</p:attrName>
                                        </p:attrNameLst>
                                      </p:cBhvr>
                                      <p:to>
                                        <p:strVal val="visible"/>
                                      </p:to>
                                    </p:set>
                                    <p:anim calcmode="lin" valueType="num">
                                      <p:cBhvr additive="base">
                                        <p:cTn id="37" dur="500"/>
                                        <p:tgtEl>
                                          <p:spTgt spid="202">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02">
                                            <p:txEl>
                                              <p:pRg st="7" end="7"/>
                                            </p:txEl>
                                          </p:spTgt>
                                        </p:tgtEl>
                                        <p:attrNameLst>
                                          <p:attrName>style.visibility</p:attrName>
                                        </p:attrNameLst>
                                      </p:cBhvr>
                                      <p:to>
                                        <p:strVal val="visible"/>
                                      </p:to>
                                    </p:set>
                                    <p:anim calcmode="lin" valueType="num">
                                      <p:cBhvr additive="base">
                                        <p:cTn id="42" dur="500"/>
                                        <p:tgtEl>
                                          <p:spTgt spid="202">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02">
                                            <p:txEl>
                                              <p:pRg st="8" end="8"/>
                                            </p:txEl>
                                          </p:spTgt>
                                        </p:tgtEl>
                                        <p:attrNameLst>
                                          <p:attrName>style.visibility</p:attrName>
                                        </p:attrNameLst>
                                      </p:cBhvr>
                                      <p:to>
                                        <p:strVal val="visible"/>
                                      </p:to>
                                    </p:set>
                                    <p:anim calcmode="lin" valueType="num">
                                      <p:cBhvr additive="base">
                                        <p:cTn id="47" dur="500"/>
                                        <p:tgtEl>
                                          <p:spTgt spid="202">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3" name="Title 2"/>
          <p:cNvSpPr>
            <a:spLocks noGrp="1"/>
          </p:cNvSpPr>
          <p:nvPr>
            <p:ph type="title"/>
          </p:nvPr>
        </p:nvSpPr>
        <p:spPr>
          <a:xfrm>
            <a:off x="816429" y="2764972"/>
            <a:ext cx="7770812" cy="1141412"/>
          </a:xfrm>
        </p:spPr>
        <p:txBody>
          <a:bodyPr/>
          <a:lstStyle/>
          <a:p>
            <a:r>
              <a:rPr lang="en-US" dirty="0" smtClean="0"/>
              <a:t>1) Polysaccharides</a:t>
            </a:r>
            <a:r>
              <a:rPr lang="en-US" dirty="0"/>
              <a:t/>
            </a:r>
            <a:br>
              <a:rPr lang="en-US" dirty="0"/>
            </a:br>
            <a:r>
              <a:rPr lang="en-US" dirty="0"/>
              <a:t>(Complex Carbohydrates)</a:t>
            </a:r>
            <a:br>
              <a:rPr lang="en-US" dirty="0"/>
            </a:br>
            <a:endParaRPr lang="en-US" dirty="0"/>
          </a:p>
        </p:txBody>
      </p:sp>
    </p:spTree>
    <p:extLst>
      <p:ext uri="{BB962C8B-B14F-4D97-AF65-F5344CB8AC3E}">
        <p14:creationId xmlns:p14="http://schemas.microsoft.com/office/powerpoint/2010/main" val="4069176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210"/>
        <p:cNvGrpSpPr/>
        <p:nvPr/>
      </p:nvGrpSpPr>
      <p:grpSpPr>
        <a:xfrm>
          <a:off x="0" y="0"/>
          <a:ext cx="0" cy="0"/>
          <a:chOff x="0" y="0"/>
          <a:chExt cx="0" cy="0"/>
        </a:xfrm>
      </p:grpSpPr>
      <p:sp>
        <p:nvSpPr>
          <p:cNvPr id="211" name="Google Shape;211;p13"/>
          <p:cNvSpPr txBox="1">
            <a:spLocks noGrp="1"/>
          </p:cNvSpPr>
          <p:nvPr>
            <p:ph type="ctrTitle"/>
          </p:nvPr>
        </p:nvSpPr>
        <p:spPr>
          <a:xfrm>
            <a:off x="779418" y="444137"/>
            <a:ext cx="7772400" cy="990600"/>
          </a:xfrm>
          <a:prstGeom prst="rect">
            <a:avLst/>
          </a:prstGeom>
          <a:noFill/>
          <a:ln>
            <a:noFill/>
          </a:ln>
        </p:spPr>
        <p:txBody>
          <a:bodyPr spcFirstLastPara="1" wrap="square" lIns="90000" tIns="46800" rIns="90000" bIns="46800" anchor="ctr" anchorCtr="0">
            <a:noAutofit/>
          </a:bodyPr>
          <a:lstStyle/>
          <a:p>
            <a:pPr lvl="0">
              <a:buSzPts val="4400"/>
            </a:pPr>
            <a:r>
              <a:rPr lang="en-US" sz="4400" b="0" i="0" u="none" dirty="0">
                <a:solidFill>
                  <a:srgbClr val="000000"/>
                </a:solidFill>
                <a:latin typeface="Times New Roman"/>
                <a:ea typeface="Times New Roman"/>
                <a:cs typeface="Times New Roman"/>
                <a:sym typeface="Times New Roman"/>
              </a:rPr>
              <a:t/>
            </a:r>
            <a:br>
              <a:rPr lang="en-US" sz="4400" b="0" i="0" u="none" dirty="0">
                <a:solidFill>
                  <a:srgbClr val="000000"/>
                </a:solidFill>
                <a:latin typeface="Times New Roman"/>
                <a:ea typeface="Times New Roman"/>
                <a:cs typeface="Times New Roman"/>
                <a:sym typeface="Times New Roman"/>
              </a:rPr>
            </a:br>
            <a:r>
              <a:rPr lang="en-US" dirty="0" smtClean="0"/>
              <a:t>Polysaccharides</a:t>
            </a:r>
            <a:r>
              <a:rPr lang="en-US" dirty="0"/>
              <a:t/>
            </a:r>
            <a:br>
              <a:rPr lang="en-US" dirty="0"/>
            </a:br>
            <a:r>
              <a:rPr lang="en-US" dirty="0"/>
              <a:t/>
            </a:r>
            <a:br>
              <a:rPr lang="en-US" dirty="0"/>
            </a:br>
            <a:endParaRPr dirty="0"/>
          </a:p>
        </p:txBody>
      </p:sp>
      <p:pic>
        <p:nvPicPr>
          <p:cNvPr id="3" name="Google Shape;218;p14" descr="2.5 Organic Compounds Essential to Human Functioning ..."/>
          <p:cNvPicPr preferRelativeResize="0"/>
          <p:nvPr/>
        </p:nvPicPr>
        <p:blipFill rotWithShape="1">
          <a:blip r:embed="rId4">
            <a:alphaModFix/>
          </a:blip>
          <a:srcRect/>
          <a:stretch/>
        </p:blipFill>
        <p:spPr>
          <a:xfrm>
            <a:off x="2769325" y="4624250"/>
            <a:ext cx="6319111" cy="2227399"/>
          </a:xfrm>
          <a:prstGeom prst="rect">
            <a:avLst/>
          </a:prstGeom>
          <a:noFill/>
          <a:ln>
            <a:noFill/>
          </a:ln>
        </p:spPr>
      </p:pic>
      <p:pic>
        <p:nvPicPr>
          <p:cNvPr id="2" name="Picture 1" descr="Scientists have found a sixth taste – and it clarifies why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88560"/>
            <a:ext cx="4582795" cy="2772591"/>
          </a:xfrm>
          <a:prstGeom prst="rect">
            <a:avLst/>
          </a:prstGeom>
        </p:spPr>
      </p:pic>
      <p:sp>
        <p:nvSpPr>
          <p:cNvPr id="4" name="TextBox 3"/>
          <p:cNvSpPr txBox="1"/>
          <p:nvPr/>
        </p:nvSpPr>
        <p:spPr>
          <a:xfrm>
            <a:off x="5630091" y="2444718"/>
            <a:ext cx="3122971" cy="584775"/>
          </a:xfrm>
          <a:prstGeom prst="rect">
            <a:avLst/>
          </a:prstGeom>
          <a:noFill/>
        </p:spPr>
        <p:txBody>
          <a:bodyPr wrap="none" rtlCol="0">
            <a:spAutoFit/>
          </a:bodyPr>
          <a:lstStyle/>
          <a:p>
            <a:r>
              <a:rPr lang="en-US" sz="3200" dirty="0" smtClean="0"/>
              <a:t>Yummy Carbs!!!</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sp>
        <p:nvSpPr>
          <p:cNvPr id="223" name="Google Shape;223;p15"/>
          <p:cNvSpPr/>
          <p:nvPr/>
        </p:nvSpPr>
        <p:spPr>
          <a:xfrm>
            <a:off x="360362" y="1266825"/>
            <a:ext cx="7766050" cy="1171575"/>
          </a:xfrm>
          <a:prstGeom prst="rect">
            <a:avLst/>
          </a:prstGeom>
        </p:spPr>
        <p:txBody>
          <a:bodyPr>
            <a:prstTxWarp prst="textPlain">
              <a:avLst/>
            </a:prstTxWarp>
          </a:bodyPr>
          <a:lstStyle/>
          <a:p>
            <a:pPr lvl="0" algn="l"/>
            <a:r>
              <a:rPr b="0" i="0">
                <a:ln w="12600" cap="flat" cmpd="sng">
                  <a:solidFill>
                    <a:srgbClr val="EAEAEA"/>
                  </a:solidFill>
                  <a:prstDash val="solid"/>
                  <a:miter lim="800000"/>
                  <a:headEnd type="none" w="sm" len="sm"/>
                  <a:tailEnd type="none" w="sm" len="sm"/>
                </a:ln>
                <a:gradFill>
                  <a:gsLst>
                    <a:gs pos="0">
                      <a:srgbClr val="9400ED"/>
                    </a:gs>
                    <a:gs pos="100000">
                      <a:srgbClr val="0000FF"/>
                    </a:gs>
                  </a:gsLst>
                  <a:lin ang="10800000" scaled="0"/>
                </a:gradFill>
                <a:latin typeface="Arial Black"/>
              </a:rPr>
              <a:t>Elements in Polysaccharides…. </a:t>
            </a:r>
          </a:p>
        </p:txBody>
      </p:sp>
      <p:sp>
        <p:nvSpPr>
          <p:cNvPr id="224" name="Google Shape;224;p15"/>
          <p:cNvSpPr/>
          <p:nvPr/>
        </p:nvSpPr>
        <p:spPr>
          <a:xfrm>
            <a:off x="952500" y="3048000"/>
            <a:ext cx="7239000" cy="838200"/>
          </a:xfrm>
          <a:prstGeom prst="rect">
            <a:avLst/>
          </a:prstGeom>
        </p:spPr>
        <p:txBody>
          <a:bodyPr>
            <a:prstTxWarp prst="textPlain">
              <a:avLst/>
            </a:prstTxWarp>
          </a:bodyPr>
          <a:lstStyle/>
          <a:p>
            <a:pPr lvl="0" algn="l"/>
            <a:r>
              <a:rPr b="0" i="0">
                <a:ln w="19075" cap="flat" cmpd="sng">
                  <a:solidFill>
                    <a:srgbClr val="99CCFF"/>
                  </a:solidFill>
                  <a:prstDash val="solid"/>
                  <a:miter lim="800000"/>
                  <a:headEnd type="none" w="sm" len="sm"/>
                  <a:tailEnd type="none" w="sm" len="sm"/>
                </a:ln>
                <a:solidFill>
                  <a:srgbClr val="0066CC"/>
                </a:solidFill>
                <a:latin typeface="Impact"/>
              </a:rPr>
              <a:t>Carbon, Hydrogen, and Oxygen </a:t>
            </a:r>
          </a:p>
        </p:txBody>
      </p:sp>
      <p:sp>
        <p:nvSpPr>
          <p:cNvPr id="225" name="Google Shape;225;p15"/>
          <p:cNvSpPr txBox="1"/>
          <p:nvPr/>
        </p:nvSpPr>
        <p:spPr>
          <a:xfrm>
            <a:off x="454025" y="4343400"/>
            <a:ext cx="7772400" cy="703262"/>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a:solidFill>
                  <a:srgbClr val="000000"/>
                </a:solidFill>
                <a:latin typeface="Arial"/>
                <a:ea typeface="Arial"/>
                <a:cs typeface="Arial"/>
                <a:sym typeface="Arial"/>
              </a:rPr>
              <a:t>THINK: “CHO”</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xfrm>
            <a:off x="609599" y="775854"/>
            <a:ext cx="10681855" cy="2348345"/>
          </a:xfrm>
          <a:prstGeom prst="rect">
            <a:avLst/>
          </a:prstGeom>
          <a:noFill/>
          <a:ln>
            <a:noFill/>
          </a:ln>
        </p:spPr>
        <p:txBody>
          <a:bodyPr spcFirstLastPara="1" wrap="square" lIns="90000" tIns="46800" rIns="90000" bIns="46800" anchor="ctr" anchorCtr="0">
            <a:noAutofit/>
          </a:bodyPr>
          <a:lstStyle/>
          <a:p>
            <a:pPr algn="l">
              <a:buSzPts val="6000"/>
            </a:pPr>
            <a:r>
              <a:rPr lang="en-US" sz="3600" dirty="0"/>
              <a:t>The monomers that make up </a:t>
            </a:r>
            <a:r>
              <a:rPr lang="en-US" sz="3600" dirty="0" smtClean="0"/>
              <a:t>Polysaccharides</a:t>
            </a:r>
            <a:br>
              <a:rPr lang="en-US" sz="3600" dirty="0" smtClean="0"/>
            </a:br>
            <a:r>
              <a:rPr lang="en-US" sz="3600" dirty="0" smtClean="0"/>
              <a:t> </a:t>
            </a:r>
            <a:r>
              <a:rPr lang="en-US" sz="3600" dirty="0"/>
              <a:t>are called </a:t>
            </a:r>
            <a:r>
              <a:rPr lang="en-US" sz="3600" u="sng" dirty="0"/>
              <a:t>Monosaccharides</a:t>
            </a:r>
            <a:r>
              <a:rPr lang="en-US" sz="3600" dirty="0"/>
              <a:t>.</a:t>
            </a:r>
            <a:r>
              <a:rPr lang="en-US" sz="6000" dirty="0"/>
              <a:t/>
            </a:r>
            <a:br>
              <a:rPr lang="en-US" sz="6000" dirty="0"/>
            </a:br>
            <a:r>
              <a:rPr lang="en-US" sz="3600" b="1" i="0" u="none" dirty="0">
                <a:solidFill>
                  <a:srgbClr val="000000"/>
                </a:solidFill>
                <a:latin typeface="Times New Roman"/>
                <a:ea typeface="Times New Roman"/>
                <a:cs typeface="Times New Roman"/>
                <a:sym typeface="Times New Roman"/>
              </a:rPr>
              <a:t/>
            </a:r>
            <a:br>
              <a:rPr lang="en-US" sz="3600" b="1" i="0" u="none" dirty="0">
                <a:solidFill>
                  <a:srgbClr val="000000"/>
                </a:solidFill>
                <a:latin typeface="Times New Roman"/>
                <a:ea typeface="Times New Roman"/>
                <a:cs typeface="Times New Roman"/>
                <a:sym typeface="Times New Roman"/>
              </a:rPr>
            </a:br>
            <a:r>
              <a:rPr lang="en-US" sz="3600" b="1" i="0" u="none" dirty="0">
                <a:solidFill>
                  <a:srgbClr val="000000"/>
                </a:solidFill>
                <a:latin typeface="Times New Roman"/>
                <a:ea typeface="Times New Roman"/>
                <a:cs typeface="Times New Roman"/>
                <a:sym typeface="Times New Roman"/>
              </a:rPr>
              <a:t>		-made up of 1 or 2 rings </a:t>
            </a:r>
            <a:br>
              <a:rPr lang="en-US" sz="3600" b="1" i="0" u="none" dirty="0">
                <a:solidFill>
                  <a:srgbClr val="000000"/>
                </a:solidFill>
                <a:latin typeface="Times New Roman"/>
                <a:ea typeface="Times New Roman"/>
                <a:cs typeface="Times New Roman"/>
                <a:sym typeface="Times New Roman"/>
              </a:rPr>
            </a:br>
            <a:r>
              <a:rPr lang="en-US" sz="3600" b="1" i="0" u="none" dirty="0">
                <a:solidFill>
                  <a:srgbClr val="000000"/>
                </a:solidFill>
                <a:latin typeface="Times New Roman"/>
                <a:ea typeface="Times New Roman"/>
                <a:cs typeface="Times New Roman"/>
                <a:sym typeface="Times New Roman"/>
              </a:rPr>
              <a:t>		-taste sweet.</a:t>
            </a:r>
            <a:br>
              <a:rPr lang="en-US" sz="3600" b="1" i="0" u="none" dirty="0">
                <a:solidFill>
                  <a:srgbClr val="000000"/>
                </a:solidFill>
                <a:latin typeface="Times New Roman"/>
                <a:ea typeface="Times New Roman"/>
                <a:cs typeface="Times New Roman"/>
                <a:sym typeface="Times New Roman"/>
              </a:rPr>
            </a:br>
            <a:r>
              <a:rPr lang="en-US" sz="3600" b="1" i="0" u="none" dirty="0" smtClean="0">
                <a:solidFill>
                  <a:srgbClr val="000000"/>
                </a:solidFill>
                <a:latin typeface="Times New Roman"/>
                <a:ea typeface="Times New Roman"/>
                <a:cs typeface="Times New Roman"/>
                <a:sym typeface="Times New Roman"/>
              </a:rPr>
              <a:t/>
            </a:r>
            <a:br>
              <a:rPr lang="en-US" sz="3600" b="1" i="0" u="none" dirty="0" smtClean="0">
                <a:solidFill>
                  <a:srgbClr val="000000"/>
                </a:solidFill>
                <a:latin typeface="Times New Roman"/>
                <a:ea typeface="Times New Roman"/>
                <a:cs typeface="Times New Roman"/>
                <a:sym typeface="Times New Roman"/>
              </a:rPr>
            </a:br>
            <a:r>
              <a:rPr lang="en-US" sz="3600" b="1" i="0" u="none" dirty="0" smtClean="0">
                <a:solidFill>
                  <a:srgbClr val="000000"/>
                </a:solidFill>
                <a:latin typeface="Times New Roman"/>
                <a:ea typeface="Times New Roman"/>
                <a:cs typeface="Times New Roman"/>
                <a:sym typeface="Times New Roman"/>
              </a:rPr>
              <a:t>Examples</a:t>
            </a:r>
            <a:r>
              <a:rPr lang="en-US" sz="3600" b="1" i="0" u="none" dirty="0">
                <a:solidFill>
                  <a:srgbClr val="000000"/>
                </a:solidFill>
                <a:latin typeface="Times New Roman"/>
                <a:ea typeface="Times New Roman"/>
                <a:cs typeface="Times New Roman"/>
                <a:sym typeface="Times New Roman"/>
              </a:rPr>
              <a:t>: glucose and fructose</a:t>
            </a:r>
            <a:r>
              <a:rPr lang="en-US" sz="4000" b="1" i="0" u="none" dirty="0">
                <a:solidFill>
                  <a:srgbClr val="000000"/>
                </a:solidFill>
                <a:latin typeface="Times New Roman"/>
                <a:ea typeface="Times New Roman"/>
                <a:cs typeface="Times New Roman"/>
                <a:sym typeface="Times New Roman"/>
              </a:rPr>
              <a:t>, </a:t>
            </a:r>
            <a:endParaRPr dirty="0"/>
          </a:p>
        </p:txBody>
      </p:sp>
      <p:pic>
        <p:nvPicPr>
          <p:cNvPr id="5" name="Google Shape;231;p16" descr="That Which Life is Made Of, Dude - Beatrice the Biologist"/>
          <p:cNvPicPr preferRelativeResize="0"/>
          <p:nvPr/>
        </p:nvPicPr>
        <p:blipFill rotWithShape="1">
          <a:blip r:embed="rId4">
            <a:alphaModFix/>
          </a:blip>
          <a:srcRect/>
          <a:stretch/>
        </p:blipFill>
        <p:spPr>
          <a:xfrm>
            <a:off x="180109" y="4349894"/>
            <a:ext cx="8824912" cy="22733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a:spLocks noGrp="1"/>
          </p:cNvSpPr>
          <p:nvPr>
            <p:ph type="body" idx="1"/>
          </p:nvPr>
        </p:nvSpPr>
        <p:spPr>
          <a:xfrm>
            <a:off x="457200" y="457200"/>
            <a:ext cx="7770812" cy="4113212"/>
          </a:xfrm>
          <a:prstGeom prst="rect">
            <a:avLst/>
          </a:prstGeom>
          <a:noFill/>
          <a:ln>
            <a:noFill/>
          </a:ln>
        </p:spPr>
        <p:txBody>
          <a:bodyPr spcFirstLastPara="1" wrap="square" lIns="90000" tIns="46800" rIns="90000" bIns="46800" anchor="t" anchorCtr="0">
            <a:noAutofit/>
          </a:bodyPr>
          <a:lstStyle/>
          <a:p>
            <a:pPr marL="342900" marR="0" lvl="0" indent="-342900" algn="l" rtl="0">
              <a:lnSpc>
                <a:spcPct val="100000"/>
              </a:lnSpc>
              <a:spcBef>
                <a:spcPts val="0"/>
              </a:spcBef>
              <a:spcAft>
                <a:spcPts val="0"/>
              </a:spcAft>
              <a:buClr>
                <a:srgbClr val="000000"/>
              </a:buClr>
              <a:buSzPts val="4400"/>
              <a:buFont typeface="Times New Roman"/>
              <a:buNone/>
            </a:pPr>
            <a:r>
              <a:rPr lang="en-US" sz="4400" b="0" i="0" u="none">
                <a:solidFill>
                  <a:srgbClr val="000000"/>
                </a:solidFill>
                <a:latin typeface="Times New Roman"/>
                <a:ea typeface="Times New Roman"/>
                <a:cs typeface="Times New Roman"/>
                <a:sym typeface="Times New Roman"/>
              </a:rPr>
              <a:t>The function of monosaccharides is to give the cell quick energy</a:t>
            </a:r>
            <a:endParaRPr/>
          </a:p>
        </p:txBody>
      </p:sp>
      <p:pic>
        <p:nvPicPr>
          <p:cNvPr id="261" name="Google Shape;261;p20" descr="Miel : du sucre prédigéré mais pas seulement | | Le Monde ..."/>
          <p:cNvPicPr preferRelativeResize="0"/>
          <p:nvPr/>
        </p:nvPicPr>
        <p:blipFill rotWithShape="1">
          <a:blip r:embed="rId3">
            <a:alphaModFix/>
          </a:blip>
          <a:srcRect/>
          <a:stretch/>
        </p:blipFill>
        <p:spPr>
          <a:xfrm>
            <a:off x="5284787" y="3581400"/>
            <a:ext cx="3859212" cy="3290887"/>
          </a:xfrm>
          <a:prstGeom prst="rect">
            <a:avLst/>
          </a:prstGeom>
          <a:noFill/>
          <a:ln>
            <a:noFill/>
          </a:ln>
        </p:spPr>
      </p:pic>
      <p:pic>
        <p:nvPicPr>
          <p:cNvPr id="262" name="Google Shape;262;p20" descr="Girly Edition - Wikipedia"/>
          <p:cNvPicPr preferRelativeResize="0"/>
          <p:nvPr/>
        </p:nvPicPr>
        <p:blipFill rotWithShape="1">
          <a:blip r:embed="rId4">
            <a:alphaModFix/>
          </a:blip>
          <a:srcRect/>
          <a:stretch/>
        </p:blipFill>
        <p:spPr>
          <a:xfrm>
            <a:off x="0" y="3640137"/>
            <a:ext cx="4343400" cy="3217862"/>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Glucose</a:t>
            </a:r>
            <a:endParaRPr lang="en-US" dirty="0"/>
          </a:p>
        </p:txBody>
      </p:sp>
      <p:pic>
        <p:nvPicPr>
          <p:cNvPr id="1026" name="Picture 2" descr="D+Glucose Anhydrous (Alpha-D-(+)-Glucose, Dextrose) | CAS 50-99-7 | United  States Biological | Biomo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02" y="2883799"/>
            <a:ext cx="3315114" cy="37488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lucose | Podcast | Chemistry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1" y="3709851"/>
            <a:ext cx="5080000" cy="2659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9818" y="1742386"/>
            <a:ext cx="5939446" cy="830997"/>
          </a:xfrm>
          <a:prstGeom prst="rect">
            <a:avLst/>
          </a:prstGeom>
          <a:noFill/>
        </p:spPr>
        <p:txBody>
          <a:bodyPr wrap="none" rtlCol="0">
            <a:spAutoFit/>
          </a:bodyPr>
          <a:lstStyle/>
          <a:p>
            <a:r>
              <a:rPr lang="en-US" sz="2400" dirty="0" smtClean="0"/>
              <a:t>-Makes up polysaccharides in living things</a:t>
            </a:r>
          </a:p>
          <a:p>
            <a:r>
              <a:rPr lang="en-US" sz="2400" dirty="0" smtClean="0"/>
              <a:t>- Quick energy</a:t>
            </a:r>
            <a:endParaRPr lang="en-US" sz="2400" dirty="0"/>
          </a:p>
        </p:txBody>
      </p:sp>
    </p:spTree>
    <p:extLst>
      <p:ext uri="{BB962C8B-B14F-4D97-AF65-F5344CB8AC3E}">
        <p14:creationId xmlns:p14="http://schemas.microsoft.com/office/powerpoint/2010/main" val="889564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Types of Macromolecules</a:t>
            </a:r>
            <a:endParaRPr/>
          </a:p>
        </p:txBody>
      </p:sp>
      <p:sp>
        <p:nvSpPr>
          <p:cNvPr id="109" name="Google Shape;109;p2"/>
          <p:cNvSpPr txBox="1">
            <a:spLocks noGrp="1"/>
          </p:cNvSpPr>
          <p:nvPr>
            <p:ph type="body" idx="1"/>
          </p:nvPr>
        </p:nvSpPr>
        <p:spPr>
          <a:xfrm>
            <a:off x="685800" y="1981200"/>
            <a:ext cx="7770812" cy="4113212"/>
          </a:xfrm>
          <a:prstGeom prst="rect">
            <a:avLst/>
          </a:prstGeom>
          <a:noFill/>
          <a:ln>
            <a:noFill/>
          </a:ln>
        </p:spPr>
        <p:txBody>
          <a:bodyPr spcFirstLastPara="1" wrap="square" lIns="90000" tIns="46800" rIns="90000" bIns="46800" anchor="t" anchorCtr="0">
            <a:noAutofit/>
          </a:bodyPr>
          <a:lstStyle/>
          <a:p>
            <a:pPr marL="514350" marR="0" lvl="0" indent="-514350" algn="l" rtl="0">
              <a:lnSpc>
                <a:spcPct val="100000"/>
              </a:lnSpc>
              <a:spcBef>
                <a:spcPts val="0"/>
              </a:spcBef>
              <a:spcAft>
                <a:spcPts val="0"/>
              </a:spcAft>
              <a:buClr>
                <a:srgbClr val="000000"/>
              </a:buClr>
              <a:buSzPts val="3200"/>
              <a:buFont typeface="Times New Roman"/>
              <a:buAutoNum type="arabicParenR"/>
            </a:pPr>
            <a:r>
              <a:rPr lang="en-US" sz="3200" b="0" i="0" u="none" strike="noStrike" cap="none">
                <a:solidFill>
                  <a:srgbClr val="000000"/>
                </a:solidFill>
                <a:latin typeface="Times New Roman"/>
                <a:ea typeface="Times New Roman"/>
                <a:cs typeface="Times New Roman"/>
                <a:sym typeface="Times New Roman"/>
              </a:rPr>
              <a:t>Carbohydrates (Polysaccharides)</a:t>
            </a:r>
            <a:endParaRPr/>
          </a:p>
          <a:p>
            <a:pPr marL="514350" marR="0" lvl="0" indent="-514350" algn="l" rtl="0">
              <a:lnSpc>
                <a:spcPct val="100000"/>
              </a:lnSpc>
              <a:spcBef>
                <a:spcPts val="800"/>
              </a:spcBef>
              <a:spcAft>
                <a:spcPts val="0"/>
              </a:spcAft>
              <a:buClr>
                <a:srgbClr val="000000"/>
              </a:buClr>
              <a:buSzPts val="3200"/>
              <a:buFont typeface="Times New Roman"/>
              <a:buAutoNum type="arabicParenR"/>
            </a:pPr>
            <a:r>
              <a:rPr lang="en-US" sz="3200" b="0" i="0" u="none" strike="noStrike" cap="none">
                <a:solidFill>
                  <a:srgbClr val="000000"/>
                </a:solidFill>
                <a:latin typeface="Times New Roman"/>
                <a:ea typeface="Times New Roman"/>
                <a:cs typeface="Times New Roman"/>
                <a:sym typeface="Times New Roman"/>
              </a:rPr>
              <a:t>Lipids</a:t>
            </a:r>
            <a:endParaRPr/>
          </a:p>
          <a:p>
            <a:pPr marL="514350" marR="0" lvl="0" indent="-514350" algn="l" rtl="0">
              <a:lnSpc>
                <a:spcPct val="100000"/>
              </a:lnSpc>
              <a:spcBef>
                <a:spcPts val="800"/>
              </a:spcBef>
              <a:spcAft>
                <a:spcPts val="0"/>
              </a:spcAft>
              <a:buClr>
                <a:srgbClr val="000000"/>
              </a:buClr>
              <a:buSzPts val="3200"/>
              <a:buFont typeface="Times New Roman"/>
              <a:buAutoNum type="arabicParenR"/>
            </a:pPr>
            <a:r>
              <a:rPr lang="en-US" sz="3200" b="0" i="0" u="none" strike="noStrike" cap="none">
                <a:solidFill>
                  <a:srgbClr val="000000"/>
                </a:solidFill>
                <a:latin typeface="Times New Roman"/>
                <a:ea typeface="Times New Roman"/>
                <a:cs typeface="Times New Roman"/>
                <a:sym typeface="Times New Roman"/>
              </a:rPr>
              <a:t>Nucleic Acids</a:t>
            </a:r>
            <a:endParaRPr/>
          </a:p>
          <a:p>
            <a:pPr marL="514350" marR="0" lvl="0" indent="-514350" algn="l" rtl="0">
              <a:lnSpc>
                <a:spcPct val="100000"/>
              </a:lnSpc>
              <a:spcBef>
                <a:spcPts val="800"/>
              </a:spcBef>
              <a:spcAft>
                <a:spcPts val="0"/>
              </a:spcAft>
              <a:buClr>
                <a:srgbClr val="000000"/>
              </a:buClr>
              <a:buSzPts val="3200"/>
              <a:buFont typeface="Times New Roman"/>
              <a:buAutoNum type="arabicParenR"/>
            </a:pPr>
            <a:r>
              <a:rPr lang="en-US" sz="3200" b="0" i="0" u="none" strike="noStrike" cap="none">
                <a:solidFill>
                  <a:srgbClr val="000000"/>
                </a:solidFill>
                <a:latin typeface="Times New Roman"/>
                <a:ea typeface="Times New Roman"/>
                <a:cs typeface="Times New Roman"/>
                <a:sym typeface="Times New Roman"/>
              </a:rPr>
              <a:t>Proteins</a:t>
            </a:r>
            <a:endParaRPr/>
          </a:p>
        </p:txBody>
      </p:sp>
      <p:pic>
        <p:nvPicPr>
          <p:cNvPr id="110" name="Google Shape;110;p2" descr="YR 9 Topic 4: Organic Molecules - AMAZING WORLD OF SCIENCE ..."/>
          <p:cNvPicPr preferRelativeResize="0"/>
          <p:nvPr/>
        </p:nvPicPr>
        <p:blipFill rotWithShape="1">
          <a:blip r:embed="rId4">
            <a:alphaModFix/>
          </a:blip>
          <a:srcRect/>
          <a:stretch/>
        </p:blipFill>
        <p:spPr>
          <a:xfrm>
            <a:off x="4291012" y="2863850"/>
            <a:ext cx="4846637" cy="4056062"/>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Fructose Corn Syrup</a:t>
            </a:r>
            <a:endParaRPr lang="en-US" dirty="0"/>
          </a:p>
        </p:txBody>
      </p:sp>
      <p:pic>
        <p:nvPicPr>
          <p:cNvPr id="3" name="Google Shape;238;p17" descr="toxic food additives | Cheers to Food"/>
          <p:cNvPicPr preferRelativeResize="0"/>
          <p:nvPr/>
        </p:nvPicPr>
        <p:blipFill rotWithShape="1">
          <a:blip r:embed="rId2">
            <a:alphaModFix/>
          </a:blip>
          <a:srcRect/>
          <a:stretch/>
        </p:blipFill>
        <p:spPr>
          <a:xfrm>
            <a:off x="1072717" y="2563091"/>
            <a:ext cx="6996978" cy="3442855"/>
          </a:xfrm>
          <a:prstGeom prst="rect">
            <a:avLst/>
          </a:prstGeom>
          <a:noFill/>
          <a:ln>
            <a:noFill/>
          </a:ln>
        </p:spPr>
      </p:pic>
    </p:spTree>
    <p:extLst>
      <p:ext uri="{BB962C8B-B14F-4D97-AF65-F5344CB8AC3E}">
        <p14:creationId xmlns:p14="http://schemas.microsoft.com/office/powerpoint/2010/main" val="3499886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18"/>
          <p:cNvSpPr txBox="1">
            <a:spLocks noGrp="1"/>
          </p:cNvSpPr>
          <p:nvPr>
            <p:ph type="title"/>
          </p:nvPr>
        </p:nvSpPr>
        <p:spPr>
          <a:xfrm>
            <a:off x="209550" y="90487"/>
            <a:ext cx="8312150" cy="29718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5400"/>
              <a:buNone/>
            </a:pPr>
            <a:r>
              <a:rPr lang="en-US" sz="5400" b="1" i="0" u="none">
                <a:solidFill>
                  <a:srgbClr val="000000"/>
                </a:solidFill>
                <a:latin typeface="Times New Roman"/>
                <a:ea typeface="Times New Roman"/>
                <a:cs typeface="Times New Roman"/>
                <a:sym typeface="Times New Roman"/>
              </a:rPr>
              <a:t>Polysaccharide Structure…</a:t>
            </a:r>
            <a:br>
              <a:rPr lang="en-US" sz="5400" b="1" i="0" u="none">
                <a:solidFill>
                  <a:srgbClr val="000000"/>
                </a:solidFill>
                <a:latin typeface="Times New Roman"/>
                <a:ea typeface="Times New Roman"/>
                <a:cs typeface="Times New Roman"/>
                <a:sym typeface="Times New Roman"/>
              </a:rPr>
            </a:br>
            <a:endParaRPr/>
          </a:p>
        </p:txBody>
      </p:sp>
      <p:sp>
        <p:nvSpPr>
          <p:cNvPr id="244" name="Google Shape;244;p18"/>
          <p:cNvSpPr txBox="1"/>
          <p:nvPr/>
        </p:nvSpPr>
        <p:spPr>
          <a:xfrm>
            <a:off x="1905000" y="1998662"/>
            <a:ext cx="5621337"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800"/>
              <a:buFont typeface="Times New Roman"/>
              <a:buNone/>
            </a:pPr>
            <a:r>
              <a:rPr lang="en-US" sz="4800" b="1" i="0" u="none">
                <a:solidFill>
                  <a:schemeClr val="dk1"/>
                </a:solidFill>
                <a:latin typeface="Times New Roman"/>
                <a:ea typeface="Times New Roman"/>
                <a:cs typeface="Times New Roman"/>
                <a:sym typeface="Times New Roman"/>
              </a:rPr>
              <a:t>Strings of glucose!!!!</a:t>
            </a:r>
            <a:endParaRPr/>
          </a:p>
        </p:txBody>
      </p:sp>
      <p:pic>
        <p:nvPicPr>
          <p:cNvPr id="245" name="Google Shape;245;p18" descr="Organic Chemistry and Biochemistry - Biology LibreTexts"/>
          <p:cNvPicPr preferRelativeResize="0"/>
          <p:nvPr/>
        </p:nvPicPr>
        <p:blipFill rotWithShape="1">
          <a:blip r:embed="rId4">
            <a:alphaModFix/>
          </a:blip>
          <a:srcRect/>
          <a:stretch/>
        </p:blipFill>
        <p:spPr>
          <a:xfrm>
            <a:off x="457200" y="3514725"/>
            <a:ext cx="7800975" cy="1809750"/>
          </a:xfrm>
          <a:prstGeom prst="rect">
            <a:avLst/>
          </a:prstGeom>
          <a:noFill/>
          <a:ln>
            <a:noFill/>
          </a:ln>
        </p:spPr>
      </p:pic>
      <p:cxnSp>
        <p:nvCxnSpPr>
          <p:cNvPr id="246" name="Google Shape;246;p18"/>
          <p:cNvCxnSpPr/>
          <p:nvPr/>
        </p:nvCxnSpPr>
        <p:spPr>
          <a:xfrm rot="10800000" flipH="1">
            <a:off x="838200" y="4953000"/>
            <a:ext cx="228600" cy="385762"/>
          </a:xfrm>
          <a:prstGeom prst="straightConnector1">
            <a:avLst/>
          </a:prstGeom>
          <a:noFill/>
          <a:ln w="25400" cap="flat" cmpd="sng">
            <a:solidFill>
              <a:schemeClr val="dk1"/>
            </a:solidFill>
            <a:prstDash val="solid"/>
            <a:miter lim="800000"/>
            <a:headEnd type="none" w="med" len="med"/>
            <a:tailEnd type="triangle" w="med" len="med"/>
          </a:ln>
          <a:effectLst>
            <a:outerShdw blurRad="63500" dist="20000" dir="5400000">
              <a:srgbClr val="000000">
                <a:alpha val="37647"/>
              </a:srgbClr>
            </a:outerShdw>
          </a:effectLst>
        </p:spPr>
      </p:cxnSp>
      <p:sp>
        <p:nvSpPr>
          <p:cNvPr id="247" name="Google Shape;247;p18"/>
          <p:cNvSpPr txBox="1"/>
          <p:nvPr/>
        </p:nvSpPr>
        <p:spPr>
          <a:xfrm>
            <a:off x="-157162" y="5314950"/>
            <a:ext cx="244792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Glucose monomer</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Google Shape;252;p19"/>
          <p:cNvSpPr txBox="1">
            <a:spLocks noGrp="1"/>
          </p:cNvSpPr>
          <p:nvPr>
            <p:ph type="title"/>
          </p:nvPr>
        </p:nvSpPr>
        <p:spPr>
          <a:xfrm>
            <a:off x="457200" y="98425"/>
            <a:ext cx="8153400" cy="155575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800"/>
              <a:buNone/>
            </a:pPr>
            <a:r>
              <a:rPr lang="en-US" sz="4800" b="0" i="0" u="none">
                <a:solidFill>
                  <a:srgbClr val="000000"/>
                </a:solidFill>
                <a:latin typeface="Times New Roman"/>
                <a:ea typeface="Times New Roman"/>
                <a:cs typeface="Times New Roman"/>
                <a:sym typeface="Times New Roman"/>
              </a:rPr>
              <a:t>Polysaccharide Function</a:t>
            </a:r>
            <a:endParaRPr/>
          </a:p>
        </p:txBody>
      </p:sp>
      <p:sp>
        <p:nvSpPr>
          <p:cNvPr id="253" name="Google Shape;253;p19"/>
          <p:cNvSpPr txBox="1"/>
          <p:nvPr/>
        </p:nvSpPr>
        <p:spPr>
          <a:xfrm>
            <a:off x="457200" y="2895600"/>
            <a:ext cx="8305800" cy="2325894"/>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dirty="0" smtClean="0">
                <a:solidFill>
                  <a:srgbClr val="000000"/>
                </a:solidFill>
                <a:latin typeface="Arial"/>
                <a:ea typeface="Arial"/>
                <a:cs typeface="Arial"/>
                <a:sym typeface="Arial"/>
              </a:rPr>
              <a:t>Polysaccharides</a:t>
            </a:r>
            <a:endParaRPr lang="en-US" dirty="0"/>
          </a:p>
          <a:p>
            <a:pPr marL="0" marR="0" lvl="0" indent="0" algn="l" rtl="0">
              <a:lnSpc>
                <a:spcPct val="100000"/>
              </a:lnSpc>
              <a:spcBef>
                <a:spcPts val="0"/>
              </a:spcBef>
              <a:spcAft>
                <a:spcPts val="0"/>
              </a:spcAft>
              <a:buClr>
                <a:srgbClr val="000000"/>
              </a:buClr>
              <a:buSzPts val="2400"/>
              <a:buFont typeface="Arial"/>
              <a:buNone/>
            </a:pPr>
            <a:endParaRPr lang="en-US" sz="2400" b="1" i="0" u="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dirty="0"/>
              <a:t> </a:t>
            </a:r>
            <a:r>
              <a:rPr lang="en-US" sz="2400" b="1" dirty="0" smtClean="0"/>
              <a:t>     </a:t>
            </a:r>
            <a:r>
              <a:rPr lang="en-US" sz="2400" b="1" i="0" u="none" dirty="0" smtClean="0">
                <a:solidFill>
                  <a:srgbClr val="000000"/>
                </a:solidFill>
                <a:latin typeface="Arial"/>
                <a:ea typeface="Arial"/>
                <a:cs typeface="Arial"/>
                <a:sym typeface="Arial"/>
              </a:rPr>
              <a:t>Starch-  </a:t>
            </a:r>
            <a:r>
              <a:rPr lang="en-US" sz="2400" b="1" i="0" u="none" dirty="0">
                <a:solidFill>
                  <a:srgbClr val="000000"/>
                </a:solidFill>
                <a:latin typeface="Arial"/>
                <a:ea typeface="Arial"/>
                <a:cs typeface="Arial"/>
                <a:sym typeface="Arial"/>
              </a:rPr>
              <a:t>glucose storage in plants</a:t>
            </a:r>
            <a:endParaRPr dirty="0"/>
          </a:p>
          <a:p>
            <a:pPr marL="0" marR="0" lvl="0" indent="0" algn="l" rtl="0">
              <a:lnSpc>
                <a:spcPct val="100000"/>
              </a:lnSpc>
              <a:spcBef>
                <a:spcPts val="1500"/>
              </a:spcBef>
              <a:spcAft>
                <a:spcPts val="0"/>
              </a:spcAft>
              <a:buClr>
                <a:srgbClr val="000000"/>
              </a:buClr>
              <a:buSzPts val="2400"/>
              <a:buFont typeface="Arial"/>
              <a:buNone/>
            </a:pPr>
            <a:r>
              <a:rPr lang="en-US" sz="2400" b="1" i="0" u="none" dirty="0">
                <a:solidFill>
                  <a:srgbClr val="000000"/>
                </a:solidFill>
                <a:latin typeface="Arial"/>
                <a:ea typeface="Arial"/>
                <a:cs typeface="Arial"/>
                <a:sym typeface="Arial"/>
              </a:rPr>
              <a:t>      Cellulose- forms plant structure</a:t>
            </a:r>
            <a:endParaRPr dirty="0"/>
          </a:p>
          <a:p>
            <a:pPr marL="0" marR="0" lvl="0" indent="0" algn="l" rtl="0">
              <a:lnSpc>
                <a:spcPct val="100000"/>
              </a:lnSpc>
              <a:spcBef>
                <a:spcPts val="1500"/>
              </a:spcBef>
              <a:spcAft>
                <a:spcPts val="0"/>
              </a:spcAft>
              <a:buClr>
                <a:srgbClr val="000000"/>
              </a:buClr>
              <a:buSzPts val="2400"/>
              <a:buFont typeface="Arial"/>
              <a:buNone/>
            </a:pPr>
            <a:r>
              <a:rPr lang="en-US" sz="2400" b="1" i="0" u="none" dirty="0">
                <a:solidFill>
                  <a:srgbClr val="000000"/>
                </a:solidFill>
                <a:latin typeface="Arial"/>
                <a:ea typeface="Arial"/>
                <a:cs typeface="Arial"/>
                <a:sym typeface="Arial"/>
              </a:rPr>
              <a:t>      Glycogen- glucose storage in animals</a:t>
            </a:r>
            <a:endParaRPr dirty="0"/>
          </a:p>
        </p:txBody>
      </p:sp>
      <p:sp>
        <p:nvSpPr>
          <p:cNvPr id="254" name="Google Shape;254;p19"/>
          <p:cNvSpPr txBox="1"/>
          <p:nvPr/>
        </p:nvSpPr>
        <p:spPr>
          <a:xfrm>
            <a:off x="685800" y="4876800"/>
            <a:ext cx="7696200" cy="4730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5" name="Google Shape;255;p19"/>
          <p:cNvSpPr/>
          <p:nvPr/>
        </p:nvSpPr>
        <p:spPr>
          <a:xfrm>
            <a:off x="1066800" y="1676400"/>
            <a:ext cx="7010400" cy="762000"/>
          </a:xfrm>
          <a:prstGeom prst="rect">
            <a:avLst/>
          </a:prstGeom>
        </p:spPr>
        <p:txBody>
          <a:bodyPr>
            <a:prstTxWarp prst="textPlain">
              <a:avLst/>
            </a:prstTxWarp>
          </a:bodyPr>
          <a:lstStyle/>
          <a:p>
            <a:pPr lvl="0" algn="l"/>
            <a:r>
              <a:rPr b="0" i="0" dirty="0">
                <a:ln w="12600" cap="flat" cmpd="sng">
                  <a:solidFill>
                    <a:srgbClr val="EAEAEA"/>
                  </a:solidFill>
                  <a:prstDash val="solid"/>
                  <a:miter lim="800000"/>
                  <a:headEnd type="none" w="sm" len="sm"/>
                  <a:tailEnd type="none" w="sm" len="sm"/>
                </a:ln>
                <a:gradFill>
                  <a:gsLst>
                    <a:gs pos="0">
                      <a:srgbClr val="9400ED"/>
                    </a:gs>
                    <a:gs pos="100000">
                      <a:srgbClr val="0000FF"/>
                    </a:gs>
                  </a:gsLst>
                  <a:lin ang="10800000" scaled="0"/>
                </a:gradFill>
                <a:latin typeface="Arial Black"/>
              </a:rPr>
              <a:t>WHAT DO THEY DO?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6"/>
        <p:cNvGrpSpPr/>
        <p:nvPr/>
      </p:nvGrpSpPr>
      <p:grpSpPr>
        <a:xfrm>
          <a:off x="0" y="0"/>
          <a:ext cx="0" cy="0"/>
          <a:chOff x="0" y="0"/>
          <a:chExt cx="0" cy="0"/>
        </a:xfrm>
      </p:grpSpPr>
      <p:sp>
        <p:nvSpPr>
          <p:cNvPr id="267" name="Google Shape;267;p21"/>
          <p:cNvSpPr txBox="1">
            <a:spLocks noGrp="1"/>
          </p:cNvSpPr>
          <p:nvPr>
            <p:ph type="title"/>
          </p:nvPr>
        </p:nvSpPr>
        <p:spPr>
          <a:xfrm>
            <a:off x="339725" y="76200"/>
            <a:ext cx="8458200" cy="11430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6600"/>
              <a:buNone/>
            </a:pPr>
            <a:r>
              <a:rPr lang="en-US" sz="6600" b="0" i="0" u="none" dirty="0" smtClean="0">
                <a:solidFill>
                  <a:srgbClr val="074AD9"/>
                </a:solidFill>
                <a:latin typeface="Times New Roman"/>
                <a:ea typeface="Times New Roman"/>
                <a:cs typeface="Times New Roman"/>
                <a:sym typeface="Times New Roman"/>
              </a:rPr>
              <a:t>2) LIPIDS</a:t>
            </a:r>
            <a:endParaRPr dirty="0"/>
          </a:p>
        </p:txBody>
      </p:sp>
      <p:pic>
        <p:nvPicPr>
          <p:cNvPr id="272" name="Google Shape;272;p21"/>
          <p:cNvPicPr preferRelativeResize="0"/>
          <p:nvPr/>
        </p:nvPicPr>
        <p:blipFill rotWithShape="1">
          <a:blip r:embed="rId4">
            <a:alphaModFix/>
          </a:blip>
          <a:srcRect/>
          <a:stretch/>
        </p:blipFill>
        <p:spPr>
          <a:xfrm>
            <a:off x="0" y="3962400"/>
            <a:ext cx="2652712" cy="2665412"/>
          </a:xfrm>
          <a:prstGeom prst="rect">
            <a:avLst/>
          </a:prstGeom>
          <a:noFill/>
          <a:ln>
            <a:noFill/>
          </a:ln>
        </p:spPr>
      </p:pic>
      <p:pic>
        <p:nvPicPr>
          <p:cNvPr id="273" name="Google Shape;273;p21"/>
          <p:cNvPicPr preferRelativeResize="0"/>
          <p:nvPr/>
        </p:nvPicPr>
        <p:blipFill rotWithShape="1">
          <a:blip r:embed="rId5">
            <a:alphaModFix/>
          </a:blip>
          <a:srcRect/>
          <a:stretch/>
        </p:blipFill>
        <p:spPr>
          <a:xfrm>
            <a:off x="3500846" y="3962400"/>
            <a:ext cx="5643154" cy="2895600"/>
          </a:xfrm>
          <a:prstGeom prst="rect">
            <a:avLst/>
          </a:prstGeom>
          <a:noFill/>
          <a:ln>
            <a:noFill/>
          </a:ln>
        </p:spPr>
      </p:pic>
      <p:sp>
        <p:nvSpPr>
          <p:cNvPr id="2" name="TextBox 1"/>
          <p:cNvSpPr txBox="1"/>
          <p:nvPr/>
        </p:nvSpPr>
        <p:spPr>
          <a:xfrm>
            <a:off x="444137" y="2248674"/>
            <a:ext cx="5487400" cy="707886"/>
          </a:xfrm>
          <a:prstGeom prst="rect">
            <a:avLst/>
          </a:prstGeom>
          <a:noFill/>
        </p:spPr>
        <p:txBody>
          <a:bodyPr wrap="none" rtlCol="0">
            <a:spAutoFit/>
          </a:bodyPr>
          <a:lstStyle/>
          <a:p>
            <a:r>
              <a:rPr lang="en-US" sz="4000" dirty="0" smtClean="0"/>
              <a:t>Fats, Oils, and Waxes!!</a:t>
            </a:r>
            <a:endParaRPr lang="en-US"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7"/>
        <p:cNvGrpSpPr/>
        <p:nvPr/>
      </p:nvGrpSpPr>
      <p:grpSpPr>
        <a:xfrm>
          <a:off x="0" y="0"/>
          <a:ext cx="0" cy="0"/>
          <a:chOff x="0" y="0"/>
          <a:chExt cx="0" cy="0"/>
        </a:xfrm>
      </p:grpSpPr>
      <p:sp>
        <p:nvSpPr>
          <p:cNvPr id="278" name="Google Shape;278;p22"/>
          <p:cNvSpPr/>
          <p:nvPr/>
        </p:nvSpPr>
        <p:spPr>
          <a:xfrm>
            <a:off x="457200" y="1409700"/>
            <a:ext cx="7010400" cy="762000"/>
          </a:xfrm>
          <a:prstGeom prst="rect">
            <a:avLst/>
          </a:prstGeom>
        </p:spPr>
        <p:txBody>
          <a:bodyPr>
            <a:prstTxWarp prst="textPlain">
              <a:avLst/>
            </a:prstTxWarp>
          </a:bodyPr>
          <a:lstStyle/>
          <a:p>
            <a:pPr lvl="0" algn="l"/>
            <a:r>
              <a:rPr b="0" i="0">
                <a:ln w="12600" cap="flat" cmpd="sng">
                  <a:solidFill>
                    <a:srgbClr val="EAEAEA"/>
                  </a:solidFill>
                  <a:prstDash val="solid"/>
                  <a:miter lim="800000"/>
                  <a:headEnd type="none" w="sm" len="sm"/>
                  <a:tailEnd type="none" w="sm" len="sm"/>
                </a:ln>
                <a:gradFill>
                  <a:gsLst>
                    <a:gs pos="0">
                      <a:srgbClr val="9400ED"/>
                    </a:gs>
                    <a:gs pos="100000">
                      <a:srgbClr val="0000FF"/>
                    </a:gs>
                  </a:gsLst>
                  <a:lin ang="10800000" scaled="0"/>
                </a:gradFill>
                <a:latin typeface="Arial Black"/>
              </a:rPr>
              <a:t>Elements found in lipids…. </a:t>
            </a:r>
          </a:p>
        </p:txBody>
      </p:sp>
      <p:sp>
        <p:nvSpPr>
          <p:cNvPr id="279" name="Google Shape;279;p22"/>
          <p:cNvSpPr/>
          <p:nvPr/>
        </p:nvSpPr>
        <p:spPr>
          <a:xfrm>
            <a:off x="1066800" y="2971800"/>
            <a:ext cx="7239000" cy="838200"/>
          </a:xfrm>
          <a:prstGeom prst="rect">
            <a:avLst/>
          </a:prstGeom>
        </p:spPr>
        <p:txBody>
          <a:bodyPr>
            <a:prstTxWarp prst="textPlain">
              <a:avLst/>
            </a:prstTxWarp>
          </a:bodyPr>
          <a:lstStyle/>
          <a:p>
            <a:pPr lvl="0" algn="l"/>
            <a:r>
              <a:rPr b="0" i="0">
                <a:ln w="19075" cap="flat" cmpd="sng">
                  <a:solidFill>
                    <a:srgbClr val="99CCFF"/>
                  </a:solidFill>
                  <a:prstDash val="solid"/>
                  <a:miter lim="800000"/>
                  <a:headEnd type="none" w="sm" len="sm"/>
                  <a:tailEnd type="none" w="sm" len="sm"/>
                </a:ln>
                <a:solidFill>
                  <a:srgbClr val="0066CC"/>
                </a:solidFill>
                <a:latin typeface="Impact"/>
              </a:rPr>
              <a:t>Carbon, Hydrogen, and Oxygen </a:t>
            </a:r>
          </a:p>
        </p:txBody>
      </p:sp>
      <p:sp>
        <p:nvSpPr>
          <p:cNvPr id="280" name="Google Shape;280;p22"/>
          <p:cNvSpPr txBox="1"/>
          <p:nvPr/>
        </p:nvSpPr>
        <p:spPr>
          <a:xfrm>
            <a:off x="685800" y="5105400"/>
            <a:ext cx="7772400" cy="703262"/>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a:solidFill>
                  <a:srgbClr val="000000"/>
                </a:solidFill>
                <a:latin typeface="Arial"/>
                <a:ea typeface="Arial"/>
                <a:cs typeface="Arial"/>
                <a:sym typeface="Arial"/>
              </a:rPr>
              <a:t>THINK: “CHO”</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3"/>
          <p:cNvSpPr txBox="1">
            <a:spLocks noGrp="1"/>
          </p:cNvSpPr>
          <p:nvPr>
            <p:ph type="title"/>
          </p:nvPr>
        </p:nvSpPr>
        <p:spPr>
          <a:xfrm>
            <a:off x="685800" y="381000"/>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Lipids are NOT Polymers so they do NOT have monomers!</a:t>
            </a:r>
            <a:endParaRPr/>
          </a:p>
        </p:txBody>
      </p:sp>
      <p:pic>
        <p:nvPicPr>
          <p:cNvPr id="286" name="Google Shape;286;p23"/>
          <p:cNvPicPr preferRelativeResize="0"/>
          <p:nvPr/>
        </p:nvPicPr>
        <p:blipFill rotWithShape="1">
          <a:blip r:embed="rId3">
            <a:alphaModFix/>
          </a:blip>
          <a:srcRect/>
          <a:stretch/>
        </p:blipFill>
        <p:spPr>
          <a:xfrm>
            <a:off x="76200" y="4038600"/>
            <a:ext cx="4848225" cy="3009900"/>
          </a:xfrm>
          <a:prstGeom prst="rect">
            <a:avLst/>
          </a:prstGeom>
          <a:noFill/>
          <a:ln>
            <a:noFill/>
          </a:ln>
        </p:spPr>
      </p:pic>
      <p:pic>
        <p:nvPicPr>
          <p:cNvPr id="287" name="Google Shape;287;p23" descr="Image result for lipid"/>
          <p:cNvPicPr preferRelativeResize="0"/>
          <p:nvPr/>
        </p:nvPicPr>
        <p:blipFill rotWithShape="1">
          <a:blip r:embed="rId4">
            <a:alphaModFix/>
          </a:blip>
          <a:srcRect/>
          <a:stretch/>
        </p:blipFill>
        <p:spPr>
          <a:xfrm>
            <a:off x="3657600" y="1828800"/>
            <a:ext cx="5189537" cy="2335212"/>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1"/>
        <p:cNvGrpSpPr/>
        <p:nvPr/>
      </p:nvGrpSpPr>
      <p:grpSpPr>
        <a:xfrm>
          <a:off x="0" y="0"/>
          <a:ext cx="0" cy="0"/>
          <a:chOff x="0" y="0"/>
          <a:chExt cx="0" cy="0"/>
        </a:xfrm>
      </p:grpSpPr>
      <p:sp>
        <p:nvSpPr>
          <p:cNvPr id="292" name="Google Shape;292;p24"/>
          <p:cNvSpPr txBox="1">
            <a:spLocks noGrp="1"/>
          </p:cNvSpPr>
          <p:nvPr>
            <p:ph type="title"/>
          </p:nvPr>
        </p:nvSpPr>
        <p:spPr>
          <a:xfrm>
            <a:off x="685800" y="463550"/>
            <a:ext cx="7772400" cy="14351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The Shape of a triglyceride is like the letter</a:t>
            </a:r>
            <a:endParaRPr/>
          </a:p>
        </p:txBody>
      </p:sp>
      <p:sp>
        <p:nvSpPr>
          <p:cNvPr id="293" name="Google Shape;293;p24"/>
          <p:cNvSpPr/>
          <p:nvPr/>
        </p:nvSpPr>
        <p:spPr>
          <a:xfrm>
            <a:off x="4191000" y="5867400"/>
            <a:ext cx="838200" cy="685800"/>
          </a:xfrm>
          <a:custGeom>
            <a:avLst/>
            <a:gdLst/>
            <a:ahLst/>
            <a:cxnLst/>
            <a:rect l="l" t="t" r="r" b="b"/>
            <a:pathLst>
              <a:path w="120000" h="120000" extrusionOk="0">
                <a:moveTo>
                  <a:pt x="0" y="0"/>
                </a:moveTo>
                <a:lnTo>
                  <a:pt x="120000" y="0"/>
                </a:lnTo>
                <a:lnTo>
                  <a:pt x="120000" y="120000"/>
                </a:lnTo>
                <a:lnTo>
                  <a:pt x="0" y="120000"/>
                </a:lnTo>
                <a:close/>
                <a:moveTo>
                  <a:pt x="23182" y="60000"/>
                </a:moveTo>
                <a:lnTo>
                  <a:pt x="96818" y="15000"/>
                </a:lnTo>
                <a:lnTo>
                  <a:pt x="96818" y="105000"/>
                </a:lnTo>
                <a:close/>
              </a:path>
              <a:path w="120000" h="120000" fill="darken" extrusionOk="0">
                <a:moveTo>
                  <a:pt x="23182" y="60000"/>
                </a:moveTo>
                <a:lnTo>
                  <a:pt x="96818" y="15000"/>
                </a:lnTo>
                <a:lnTo>
                  <a:pt x="96818" y="105000"/>
                </a:lnTo>
                <a:close/>
              </a:path>
              <a:path w="120000" h="120000" fill="none" extrusionOk="0">
                <a:moveTo>
                  <a:pt x="23182" y="60000"/>
                </a:moveTo>
                <a:lnTo>
                  <a:pt x="96818" y="15000"/>
                </a:lnTo>
                <a:lnTo>
                  <a:pt x="96818" y="105000"/>
                </a:lnTo>
                <a:close/>
              </a:path>
              <a:path w="120000" h="120000" fill="none" extrusionOk="0">
                <a:moveTo>
                  <a:pt x="0" y="0"/>
                </a:moveTo>
                <a:lnTo>
                  <a:pt x="120000" y="0"/>
                </a:lnTo>
                <a:lnTo>
                  <a:pt x="120000" y="120000"/>
                </a:lnTo>
                <a:lnTo>
                  <a:pt x="0" y="120000"/>
                </a:lnTo>
                <a:close/>
              </a:path>
            </a:pathLst>
          </a:custGeom>
          <a:solidFill>
            <a:srgbClr val="3333CC"/>
          </a:solidFill>
          <a:ln w="9525" cap="flat" cmpd="sng">
            <a:solidFill>
              <a:srgbClr val="00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94" name="Google Shape;294;p24"/>
          <p:cNvSpPr txBox="1"/>
          <p:nvPr/>
        </p:nvSpPr>
        <p:spPr>
          <a:xfrm>
            <a:off x="5867400" y="1143000"/>
            <a:ext cx="958850" cy="1557337"/>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9600"/>
              <a:buFont typeface="Times New Roman"/>
              <a:buNone/>
            </a:pPr>
            <a:r>
              <a:rPr lang="en-US" sz="9600" b="1" i="0" u="none">
                <a:solidFill>
                  <a:srgbClr val="000000"/>
                </a:solidFill>
                <a:latin typeface="Times New Roman"/>
                <a:ea typeface="Times New Roman"/>
                <a:cs typeface="Times New Roman"/>
                <a:sym typeface="Times New Roman"/>
              </a:rPr>
              <a:t>E</a:t>
            </a:r>
            <a:endParaRPr/>
          </a:p>
        </p:txBody>
      </p:sp>
      <p:pic>
        <p:nvPicPr>
          <p:cNvPr id="295" name="Google Shape;295;p24"/>
          <p:cNvPicPr preferRelativeResize="0"/>
          <p:nvPr/>
        </p:nvPicPr>
        <p:blipFill rotWithShape="1">
          <a:blip r:embed="rId4">
            <a:alphaModFix/>
          </a:blip>
          <a:srcRect/>
          <a:stretch/>
        </p:blipFill>
        <p:spPr>
          <a:xfrm>
            <a:off x="2466975" y="2667000"/>
            <a:ext cx="4206875" cy="2667000"/>
          </a:xfrm>
          <a:prstGeom prst="rect">
            <a:avLst/>
          </a:prstGeom>
          <a:noFill/>
          <a:ln>
            <a:noFill/>
          </a:ln>
        </p:spPr>
      </p:pic>
      <p:sp>
        <p:nvSpPr>
          <p:cNvPr id="296" name="Google Shape;296;p24"/>
          <p:cNvSpPr txBox="1"/>
          <p:nvPr/>
        </p:nvSpPr>
        <p:spPr>
          <a:xfrm>
            <a:off x="2930525" y="5287962"/>
            <a:ext cx="3278187" cy="398462"/>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2000"/>
              <a:buFont typeface="Times New Roman"/>
              <a:buNone/>
            </a:pPr>
            <a:r>
              <a:rPr lang="en-US" sz="2000" b="0" i="0" u="none">
                <a:solidFill>
                  <a:srgbClr val="000000"/>
                </a:solidFill>
                <a:latin typeface="Times New Roman"/>
                <a:ea typeface="Times New Roman"/>
                <a:cs typeface="Times New Roman"/>
                <a:sym typeface="Times New Roman"/>
              </a:rPr>
              <a:t>This is a triglyceride molecule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500"/>
                                        <p:tgtEl>
                                          <p:spTgt spid="2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gtEl>
                                        <p:attrNameLst>
                                          <p:attrName>style.visibility</p:attrName>
                                        </p:attrNameLst>
                                      </p:cBhvr>
                                      <p:to>
                                        <p:strVal val="visible"/>
                                      </p:to>
                                    </p:set>
                                    <p:animEffect transition="in" filter="fade">
                                      <p:cBhvr>
                                        <p:cTn id="12" dur="500"/>
                                        <p:tgtEl>
                                          <p:spTgt spid="2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
                                        </p:tgtEl>
                                        <p:attrNameLst>
                                          <p:attrName>style.visibility</p:attrName>
                                        </p:attrNameLst>
                                      </p:cBhvr>
                                      <p:to>
                                        <p:strVal val="visible"/>
                                      </p:to>
                                    </p:set>
                                    <p:animEffect transition="in" filter="fade">
                                      <p:cBhvr>
                                        <p:cTn id="17" dur="500"/>
                                        <p:tgtEl>
                                          <p:spTgt spid="2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3"/>
                                        </p:tgtEl>
                                        <p:attrNameLst>
                                          <p:attrName>style.visibility</p:attrName>
                                        </p:attrNameLst>
                                      </p:cBhvr>
                                      <p:to>
                                        <p:strVal val="visible"/>
                                      </p:to>
                                    </p:set>
                                    <p:animEffect transition="in" filter="fade">
                                      <p:cBhvr>
                                        <p:cTn id="22"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5"/>
          <p:cNvSpPr txBox="1">
            <a:spLocks noGrp="1"/>
          </p:cNvSpPr>
          <p:nvPr>
            <p:ph type="title"/>
          </p:nvPr>
        </p:nvSpPr>
        <p:spPr>
          <a:xfrm>
            <a:off x="685800" y="63500"/>
            <a:ext cx="7770812" cy="10033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Main Functions of Lipids</a:t>
            </a:r>
            <a:endParaRPr/>
          </a:p>
        </p:txBody>
      </p:sp>
      <p:sp>
        <p:nvSpPr>
          <p:cNvPr id="302" name="Google Shape;302;p25"/>
          <p:cNvSpPr txBox="1">
            <a:spLocks noGrp="1"/>
          </p:cNvSpPr>
          <p:nvPr>
            <p:ph type="body" idx="1"/>
          </p:nvPr>
        </p:nvSpPr>
        <p:spPr>
          <a:xfrm>
            <a:off x="617537" y="985837"/>
            <a:ext cx="7770812" cy="4113212"/>
          </a:xfrm>
          <a:prstGeom prst="rect">
            <a:avLst/>
          </a:prstGeom>
          <a:noFill/>
          <a:ln>
            <a:noFill/>
          </a:ln>
        </p:spPr>
        <p:txBody>
          <a:bodyPr spcFirstLastPara="1" wrap="square" lIns="90000" tIns="46800" rIns="90000" bIns="46800" anchor="t" anchorCtr="0">
            <a:noAutofit/>
          </a:bodyPr>
          <a:lstStyle/>
          <a:p>
            <a:pPr marL="514350" marR="0" lvl="0" indent="-514350" algn="l" rtl="0">
              <a:lnSpc>
                <a:spcPct val="100000"/>
              </a:lnSpc>
              <a:spcBef>
                <a:spcPts val="0"/>
              </a:spcBef>
              <a:spcAft>
                <a:spcPts val="0"/>
              </a:spcAft>
              <a:buClr>
                <a:srgbClr val="000000"/>
              </a:buClr>
              <a:buSzPts val="3200"/>
              <a:buFont typeface="Times New Roman"/>
              <a:buAutoNum type="arabicParenR"/>
            </a:pPr>
            <a:r>
              <a:rPr lang="en-US" sz="3200" b="0" i="0" u="none">
                <a:solidFill>
                  <a:srgbClr val="000000"/>
                </a:solidFill>
                <a:latin typeface="Times New Roman"/>
                <a:ea typeface="Times New Roman"/>
                <a:cs typeface="Times New Roman"/>
                <a:sym typeface="Times New Roman"/>
              </a:rPr>
              <a:t>Energy Storage- triglycerides</a:t>
            </a:r>
            <a:endParaRPr/>
          </a:p>
          <a:p>
            <a:pPr marL="514350" marR="0" lvl="0" indent="-514350" algn="l" rtl="0">
              <a:lnSpc>
                <a:spcPct val="100000"/>
              </a:lnSpc>
              <a:spcBef>
                <a:spcPts val="800"/>
              </a:spcBef>
              <a:spcAft>
                <a:spcPts val="0"/>
              </a:spcAft>
              <a:buClr>
                <a:srgbClr val="000000"/>
              </a:buClr>
              <a:buSzPts val="3200"/>
              <a:buFont typeface="Times New Roman"/>
              <a:buAutoNum type="arabicParenR"/>
            </a:pPr>
            <a:r>
              <a:rPr lang="en-US" sz="3200" b="0" i="0" u="none">
                <a:solidFill>
                  <a:srgbClr val="000000"/>
                </a:solidFill>
                <a:latin typeface="Times New Roman"/>
                <a:ea typeface="Times New Roman"/>
                <a:cs typeface="Times New Roman"/>
                <a:sym typeface="Times New Roman"/>
              </a:rPr>
              <a:t>Waterproofing</a:t>
            </a:r>
            <a:endParaRPr/>
          </a:p>
          <a:p>
            <a:pPr marL="514350" marR="0" lvl="0" indent="-514350" algn="l" rtl="0">
              <a:lnSpc>
                <a:spcPct val="100000"/>
              </a:lnSpc>
              <a:spcBef>
                <a:spcPts val="800"/>
              </a:spcBef>
              <a:spcAft>
                <a:spcPts val="0"/>
              </a:spcAft>
              <a:buClr>
                <a:srgbClr val="000000"/>
              </a:buClr>
              <a:buSzPts val="3200"/>
              <a:buFont typeface="Times New Roman"/>
              <a:buAutoNum type="arabicParenR"/>
            </a:pPr>
            <a:r>
              <a:rPr lang="en-US" sz="3200" b="0" i="0" u="none">
                <a:solidFill>
                  <a:srgbClr val="000000"/>
                </a:solidFill>
                <a:latin typeface="Times New Roman"/>
                <a:ea typeface="Times New Roman"/>
                <a:cs typeface="Times New Roman"/>
                <a:sym typeface="Times New Roman"/>
              </a:rPr>
              <a:t>Hormones- steroids</a:t>
            </a:r>
            <a:endParaRPr/>
          </a:p>
          <a:p>
            <a:pPr marL="514350" marR="0" lvl="0" indent="-514350" algn="l" rtl="0">
              <a:lnSpc>
                <a:spcPct val="100000"/>
              </a:lnSpc>
              <a:spcBef>
                <a:spcPts val="800"/>
              </a:spcBef>
              <a:spcAft>
                <a:spcPts val="0"/>
              </a:spcAft>
              <a:buClr>
                <a:srgbClr val="000000"/>
              </a:buClr>
              <a:buSzPts val="3200"/>
              <a:buFont typeface="Times New Roman"/>
              <a:buAutoNum type="arabicParenR"/>
            </a:pPr>
            <a:r>
              <a:rPr lang="en-US" sz="3200" b="0" i="0" u="none">
                <a:solidFill>
                  <a:srgbClr val="000000"/>
                </a:solidFill>
                <a:latin typeface="Times New Roman"/>
                <a:ea typeface="Times New Roman"/>
                <a:cs typeface="Times New Roman"/>
                <a:sym typeface="Times New Roman"/>
              </a:rPr>
              <a:t>Form cell membranes- phospholipids</a:t>
            </a:r>
            <a:endParaRPr/>
          </a:p>
        </p:txBody>
      </p:sp>
      <p:pic>
        <p:nvPicPr>
          <p:cNvPr id="303" name="Google Shape;303;p25"/>
          <p:cNvPicPr preferRelativeResize="0"/>
          <p:nvPr/>
        </p:nvPicPr>
        <p:blipFill rotWithShape="1">
          <a:blip r:embed="rId3">
            <a:alphaModFix/>
          </a:blip>
          <a:srcRect/>
          <a:stretch/>
        </p:blipFill>
        <p:spPr>
          <a:xfrm>
            <a:off x="1371600" y="3303587"/>
            <a:ext cx="7700962" cy="3554412"/>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6"/>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Types of Lipids</a:t>
            </a:r>
            <a:endParaRPr/>
          </a:p>
        </p:txBody>
      </p:sp>
      <p:sp>
        <p:nvSpPr>
          <p:cNvPr id="309" name="Google Shape;309;p26"/>
          <p:cNvSpPr txBox="1">
            <a:spLocks noGrp="1"/>
          </p:cNvSpPr>
          <p:nvPr>
            <p:ph type="body" idx="1"/>
          </p:nvPr>
        </p:nvSpPr>
        <p:spPr>
          <a:xfrm>
            <a:off x="685800" y="1981200"/>
            <a:ext cx="7770812" cy="4113212"/>
          </a:xfrm>
          <a:prstGeom prst="rect">
            <a:avLst/>
          </a:prstGeom>
          <a:noFill/>
          <a:ln>
            <a:noFill/>
          </a:ln>
        </p:spPr>
        <p:txBody>
          <a:bodyPr spcFirstLastPara="1" wrap="square" lIns="90000" tIns="46800" rIns="90000" bIns="46800" anchor="t" anchorCtr="0">
            <a:noAutofit/>
          </a:bodyPr>
          <a:lstStyle/>
          <a:p>
            <a:pPr marL="342900" marR="0" lvl="0" indent="-342900" algn="l" rtl="0">
              <a:lnSpc>
                <a:spcPct val="100000"/>
              </a:lnSpc>
              <a:spcBef>
                <a:spcPts val="0"/>
              </a:spcBef>
              <a:spcAft>
                <a:spcPts val="0"/>
              </a:spcAft>
              <a:buClr>
                <a:srgbClr val="000000"/>
              </a:buClr>
              <a:buSzPts val="3200"/>
              <a:buFont typeface="Times New Roman"/>
              <a:buNone/>
            </a:pPr>
            <a:r>
              <a:rPr lang="en-US" sz="3200" b="0" i="0" u="none">
                <a:solidFill>
                  <a:srgbClr val="000000"/>
                </a:solidFill>
                <a:latin typeface="Times New Roman"/>
                <a:ea typeface="Times New Roman"/>
                <a:cs typeface="Times New Roman"/>
                <a:sym typeface="Times New Roman"/>
              </a:rPr>
              <a:t>Saturated- has only single bonds</a:t>
            </a:r>
            <a:endParaRPr/>
          </a:p>
          <a:p>
            <a:pPr marL="342900" marR="0" lvl="0" indent="-342900" algn="l" rtl="0">
              <a:lnSpc>
                <a:spcPct val="100000"/>
              </a:lnSpc>
              <a:spcBef>
                <a:spcPts val="800"/>
              </a:spcBef>
              <a:spcAft>
                <a:spcPts val="0"/>
              </a:spcAft>
              <a:buClr>
                <a:srgbClr val="000000"/>
              </a:buClr>
              <a:buSzPts val="3200"/>
              <a:buFont typeface="Times New Roman"/>
              <a:buNone/>
            </a:pPr>
            <a:endParaRPr sz="3200" b="0" i="0" u="none">
              <a:solidFill>
                <a:srgbClr val="000000"/>
              </a:solidFill>
              <a:latin typeface="Times New Roman"/>
              <a:ea typeface="Times New Roman"/>
              <a:cs typeface="Times New Roman"/>
              <a:sym typeface="Times New Roman"/>
            </a:endParaRPr>
          </a:p>
          <a:p>
            <a:pPr marL="342900" marR="0" lvl="0" indent="-342900" algn="l" rtl="0">
              <a:lnSpc>
                <a:spcPct val="100000"/>
              </a:lnSpc>
              <a:spcBef>
                <a:spcPts val="800"/>
              </a:spcBef>
              <a:spcAft>
                <a:spcPts val="0"/>
              </a:spcAft>
              <a:buClr>
                <a:srgbClr val="000000"/>
              </a:buClr>
              <a:buSzPts val="3200"/>
              <a:buFont typeface="Times New Roman"/>
              <a:buNone/>
            </a:pPr>
            <a:r>
              <a:rPr lang="en-US" sz="3200" b="0" i="0" u="none">
                <a:solidFill>
                  <a:srgbClr val="000000"/>
                </a:solidFill>
                <a:latin typeface="Times New Roman"/>
                <a:ea typeface="Times New Roman"/>
                <a:cs typeface="Times New Roman"/>
                <a:sym typeface="Times New Roman"/>
              </a:rPr>
              <a:t>Unsaturated- has double or triple bonds</a:t>
            </a:r>
            <a:endParaRPr/>
          </a:p>
        </p:txBody>
      </p:sp>
      <p:pic>
        <p:nvPicPr>
          <p:cNvPr id="310" name="Google Shape;310;p26" descr="2.5 Organic Compounds Essential to Human Functioning ..."/>
          <p:cNvPicPr preferRelativeResize="0"/>
          <p:nvPr/>
        </p:nvPicPr>
        <p:blipFill rotWithShape="1">
          <a:blip r:embed="rId3">
            <a:alphaModFix/>
          </a:blip>
          <a:srcRect/>
          <a:stretch/>
        </p:blipFill>
        <p:spPr>
          <a:xfrm>
            <a:off x="3813175" y="4038600"/>
            <a:ext cx="5310187" cy="28194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sp>
        <p:nvSpPr>
          <p:cNvPr id="315" name="Google Shape;315;p27"/>
          <p:cNvSpPr txBox="1">
            <a:spLocks noGrp="1"/>
          </p:cNvSpPr>
          <p:nvPr>
            <p:ph type="title"/>
          </p:nvPr>
        </p:nvSpPr>
        <p:spPr>
          <a:xfrm>
            <a:off x="609600" y="0"/>
            <a:ext cx="7772400" cy="11430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1" i="0" u="none">
                <a:solidFill>
                  <a:srgbClr val="000000"/>
                </a:solidFill>
                <a:latin typeface="Times New Roman"/>
                <a:ea typeface="Times New Roman"/>
                <a:cs typeface="Times New Roman"/>
                <a:sym typeface="Times New Roman"/>
              </a:rPr>
              <a:t>LIPIDS…Some interesting info</a:t>
            </a:r>
            <a:endParaRPr/>
          </a:p>
        </p:txBody>
      </p:sp>
      <p:sp>
        <p:nvSpPr>
          <p:cNvPr id="316" name="Google Shape;316;p27"/>
          <p:cNvSpPr txBox="1"/>
          <p:nvPr/>
        </p:nvSpPr>
        <p:spPr>
          <a:xfrm>
            <a:off x="457200" y="2667000"/>
            <a:ext cx="83058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17" name="Google Shape;317;p27"/>
          <p:cNvSpPr txBox="1"/>
          <p:nvPr/>
        </p:nvSpPr>
        <p:spPr>
          <a:xfrm>
            <a:off x="2041525" y="1670050"/>
            <a:ext cx="184150" cy="7016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18" name="Google Shape;318;p27"/>
          <p:cNvSpPr/>
          <p:nvPr/>
        </p:nvSpPr>
        <p:spPr>
          <a:xfrm>
            <a:off x="609600" y="1219200"/>
            <a:ext cx="3000375" cy="76200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rgbClr val="000000"/>
                </a:solidFill>
                <a:latin typeface="Corbel"/>
              </a:rPr>
              <a:t>Waterproofing... </a:t>
            </a:r>
          </a:p>
        </p:txBody>
      </p:sp>
      <p:sp>
        <p:nvSpPr>
          <p:cNvPr id="319" name="Google Shape;319;p27"/>
          <p:cNvSpPr txBox="1"/>
          <p:nvPr/>
        </p:nvSpPr>
        <p:spPr>
          <a:xfrm>
            <a:off x="228600" y="1981200"/>
            <a:ext cx="4800600" cy="7043737"/>
          </a:xfrm>
          <a:prstGeom prst="rect">
            <a:avLst/>
          </a:prstGeom>
          <a:noFill/>
          <a:ln>
            <a:noFill/>
          </a:ln>
        </p:spPr>
        <p:txBody>
          <a:bodyPr spcFirstLastPara="1" wrap="square" lIns="90000" tIns="46800" rIns="90000" bIns="46800" anchor="t" anchorCtr="0">
            <a:spAutoFit/>
          </a:bodyPr>
          <a:lstStyle/>
          <a:p>
            <a:pPr marL="0" marR="0" lvl="0" indent="-1524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Arial"/>
                <a:ea typeface="Arial"/>
                <a:cs typeface="Arial"/>
                <a:sym typeface="Arial"/>
              </a:rPr>
              <a:t>Fruits produce a waxy coating to keep from drying out.</a:t>
            </a:r>
            <a:endParaRPr/>
          </a:p>
          <a:p>
            <a:pPr marL="0" marR="0" lvl="0" indent="0" algn="l" rtl="0">
              <a:lnSpc>
                <a:spcPct val="100000"/>
              </a:lnSpc>
              <a:spcBef>
                <a:spcPts val="0"/>
              </a:spcBef>
              <a:spcAft>
                <a:spcPts val="0"/>
              </a:spcAft>
              <a:buClr>
                <a:schemeClr val="lt1"/>
              </a:buClr>
              <a:buSzPts val="2400"/>
              <a:buFont typeface="Times New Roman"/>
              <a:buNone/>
            </a:pPr>
            <a:endParaRPr sz="2400" b="0" i="0" u="none">
              <a:solidFill>
                <a:srgbClr val="000000"/>
              </a:solidFill>
              <a:latin typeface="Arial"/>
              <a:ea typeface="Arial"/>
              <a:cs typeface="Arial"/>
              <a:sym typeface="Arial"/>
            </a:endParaRPr>
          </a:p>
          <a:p>
            <a:pPr marL="0" marR="0" lvl="0" indent="-1524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Arial"/>
                <a:ea typeface="Arial"/>
                <a:cs typeface="Arial"/>
                <a:sym typeface="Arial"/>
              </a:rPr>
              <a:t> The cells in a tulip make a wax which helps coat the leaves.</a:t>
            </a:r>
            <a:endParaRPr/>
          </a:p>
          <a:p>
            <a:pPr marL="0" marR="0" lvl="0" indent="0" algn="l" rtl="0">
              <a:lnSpc>
                <a:spcPct val="100000"/>
              </a:lnSpc>
              <a:spcBef>
                <a:spcPts val="0"/>
              </a:spcBef>
              <a:spcAft>
                <a:spcPts val="0"/>
              </a:spcAft>
              <a:buClr>
                <a:schemeClr val="lt1"/>
              </a:buClr>
              <a:buSzPts val="2400"/>
              <a:buFont typeface="Times New Roman"/>
              <a:buNone/>
            </a:pPr>
            <a:endParaRPr sz="2400" b="0" i="0" u="none">
              <a:solidFill>
                <a:srgbClr val="000000"/>
              </a:solidFill>
              <a:latin typeface="Arial"/>
              <a:ea typeface="Arial"/>
              <a:cs typeface="Arial"/>
              <a:sym typeface="Arial"/>
            </a:endParaRPr>
          </a:p>
          <a:p>
            <a:pPr marL="0" marR="0" lvl="0" indent="-1524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Arial"/>
                <a:ea typeface="Arial"/>
                <a:cs typeface="Arial"/>
                <a:sym typeface="Arial"/>
              </a:rPr>
              <a:t>Ear wax traps dust, sand, and other foreign particles from going deeper into the ear and causing damage.  </a:t>
            </a:r>
            <a:endParaRPr/>
          </a:p>
          <a:p>
            <a:pPr marL="0" marR="0" lvl="0" indent="0" algn="l" rtl="0">
              <a:lnSpc>
                <a:spcPct val="100000"/>
              </a:lnSpc>
              <a:spcBef>
                <a:spcPts val="0"/>
              </a:spcBef>
              <a:spcAft>
                <a:spcPts val="0"/>
              </a:spcAft>
              <a:buClr>
                <a:schemeClr val="lt1"/>
              </a:buClr>
              <a:buSzPts val="2400"/>
              <a:buFont typeface="Times New Roman"/>
              <a:buNone/>
            </a:pPr>
            <a:endParaRPr sz="2400" b="0" i="0" u="none">
              <a:solidFill>
                <a:srgbClr val="000000"/>
              </a:solidFill>
              <a:latin typeface="Arial"/>
              <a:ea typeface="Arial"/>
              <a:cs typeface="Arial"/>
              <a:sym typeface="Arial"/>
            </a:endParaRPr>
          </a:p>
          <a:p>
            <a:pPr marL="0" marR="0" lvl="0" indent="-1524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Arial"/>
                <a:ea typeface="Arial"/>
                <a:cs typeface="Arial"/>
                <a:sym typeface="Arial"/>
              </a:rPr>
              <a:t>Beeswax- a structural material to hold honey in the hive</a:t>
            </a:r>
            <a:endParaRPr/>
          </a:p>
          <a:p>
            <a:pPr marL="0" marR="0" lvl="0" indent="0" algn="l" rtl="0">
              <a:lnSpc>
                <a:spcPct val="100000"/>
              </a:lnSpc>
              <a:spcBef>
                <a:spcPts val="0"/>
              </a:spcBef>
              <a:spcAft>
                <a:spcPts val="0"/>
              </a:spcAft>
              <a:buClr>
                <a:schemeClr val="lt1"/>
              </a:buClr>
              <a:buSzPts val="2400"/>
              <a:buFont typeface="Times New Roman"/>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400"/>
              <a:buFont typeface="Times New Roman"/>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rgbClr val="000000"/>
              </a:solidFill>
              <a:latin typeface="Arial"/>
              <a:ea typeface="Arial"/>
              <a:cs typeface="Arial"/>
              <a:sym typeface="Arial"/>
            </a:endParaRPr>
          </a:p>
        </p:txBody>
      </p:sp>
      <p:pic>
        <p:nvPicPr>
          <p:cNvPr id="320" name="Google Shape;320;p27"/>
          <p:cNvPicPr preferRelativeResize="0"/>
          <p:nvPr/>
        </p:nvPicPr>
        <p:blipFill rotWithShape="1">
          <a:blip r:embed="rId4">
            <a:alphaModFix/>
          </a:blip>
          <a:srcRect/>
          <a:stretch/>
        </p:blipFill>
        <p:spPr>
          <a:xfrm>
            <a:off x="5562600" y="1371600"/>
            <a:ext cx="3051175" cy="2281237"/>
          </a:xfrm>
          <a:prstGeom prst="rect">
            <a:avLst/>
          </a:prstGeom>
          <a:noFill/>
          <a:ln>
            <a:noFill/>
          </a:ln>
        </p:spPr>
      </p:pic>
      <p:pic>
        <p:nvPicPr>
          <p:cNvPr id="321" name="Google Shape;321;p27"/>
          <p:cNvPicPr preferRelativeResize="0"/>
          <p:nvPr/>
        </p:nvPicPr>
        <p:blipFill rotWithShape="1">
          <a:blip r:embed="rId5">
            <a:alphaModFix/>
          </a:blip>
          <a:srcRect/>
          <a:stretch/>
        </p:blipFill>
        <p:spPr>
          <a:xfrm>
            <a:off x="5410200" y="3048000"/>
            <a:ext cx="2286000" cy="1714500"/>
          </a:xfrm>
          <a:prstGeom prst="rect">
            <a:avLst/>
          </a:prstGeom>
          <a:noFill/>
          <a:ln>
            <a:noFill/>
          </a:ln>
        </p:spPr>
      </p:pic>
      <p:pic>
        <p:nvPicPr>
          <p:cNvPr id="322" name="Google Shape;322;p27"/>
          <p:cNvPicPr preferRelativeResize="0"/>
          <p:nvPr/>
        </p:nvPicPr>
        <p:blipFill rotWithShape="1">
          <a:blip r:embed="rId6">
            <a:alphaModFix/>
          </a:blip>
          <a:srcRect l="41667" t="20193" r="30831" b="54103"/>
          <a:stretch/>
        </p:blipFill>
        <p:spPr>
          <a:xfrm>
            <a:off x="5867400" y="4876800"/>
            <a:ext cx="2514600" cy="17462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609600" y="304800"/>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Carbon</a:t>
            </a:r>
            <a:endParaRPr/>
          </a:p>
        </p:txBody>
      </p:sp>
      <p:pic>
        <p:nvPicPr>
          <p:cNvPr id="116" name="Google Shape;116;p3" descr="UHill-Chemistry - Atomic Theory"/>
          <p:cNvPicPr preferRelativeResize="0">
            <a:picLocks noGrp="1"/>
          </p:cNvPicPr>
          <p:nvPr>
            <p:ph type="body" idx="1"/>
          </p:nvPr>
        </p:nvPicPr>
        <p:blipFill rotWithShape="1">
          <a:blip r:embed="rId3">
            <a:alphaModFix/>
          </a:blip>
          <a:srcRect/>
          <a:stretch/>
        </p:blipFill>
        <p:spPr>
          <a:xfrm>
            <a:off x="-533400" y="-79375"/>
            <a:ext cx="3300412" cy="2058987"/>
          </a:xfrm>
          <a:prstGeom prst="rect">
            <a:avLst/>
          </a:prstGeom>
          <a:noFill/>
          <a:ln>
            <a:noFill/>
          </a:ln>
        </p:spPr>
      </p:pic>
      <p:sp>
        <p:nvSpPr>
          <p:cNvPr id="117" name="Google Shape;117;p3"/>
          <p:cNvSpPr txBox="1">
            <a:spLocks noGrp="1"/>
          </p:cNvSpPr>
          <p:nvPr>
            <p:ph type="body" idx="2"/>
          </p:nvPr>
        </p:nvSpPr>
        <p:spPr>
          <a:xfrm>
            <a:off x="4294187" y="1219200"/>
            <a:ext cx="4829175" cy="4113212"/>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-Most important building block of the macromolecules</a:t>
            </a:r>
            <a:endParaRPr/>
          </a:p>
          <a:p>
            <a:pPr marL="0" marR="0" lvl="0" indent="0" algn="l" rtl="0">
              <a:lnSpc>
                <a:spcPct val="100000"/>
              </a:lnSpc>
              <a:spcBef>
                <a:spcPts val="800"/>
              </a:spcBef>
              <a:spcAft>
                <a:spcPts val="0"/>
              </a:spcAft>
              <a:buClr>
                <a:srgbClr val="000000"/>
              </a:buClr>
              <a:buSzPts val="2800"/>
              <a:buFont typeface="Times New Roman"/>
              <a:buNone/>
            </a:pPr>
            <a:endParaRPr sz="2800" b="0" i="0" u="none" strike="noStrike" cap="none">
              <a:solidFill>
                <a:srgbClr val="000000"/>
              </a:solidFill>
              <a:latin typeface="Times New Roman"/>
              <a:ea typeface="Times New Roman"/>
              <a:cs typeface="Times New Roman"/>
              <a:sym typeface="Times New Roman"/>
            </a:endParaRPr>
          </a:p>
          <a:p>
            <a:pPr marL="0" marR="0" lvl="0" indent="-177800" algn="l" rtl="0">
              <a:lnSpc>
                <a:spcPct val="100000"/>
              </a:lnSpc>
              <a:spcBef>
                <a:spcPts val="800"/>
              </a:spcBef>
              <a:spcAft>
                <a:spcPts val="0"/>
              </a:spcAft>
              <a:buClr>
                <a:srgbClr val="000000"/>
              </a:buClr>
              <a:buSzPts val="2800"/>
              <a:buFont typeface="Times New Roman"/>
              <a:buChar char="-"/>
            </a:pPr>
            <a:r>
              <a:rPr lang="en-US" sz="2800" b="0" i="0" u="none" strike="noStrike" cap="none">
                <a:solidFill>
                  <a:srgbClr val="000000"/>
                </a:solidFill>
                <a:latin typeface="Times New Roman"/>
                <a:ea typeface="Times New Roman"/>
                <a:cs typeface="Times New Roman"/>
                <a:sym typeface="Times New Roman"/>
              </a:rPr>
              <a:t>Can form 4 covalent bonds</a:t>
            </a:r>
            <a:endParaRPr/>
          </a:p>
          <a:p>
            <a:pPr marL="0" marR="0" lvl="0" indent="0" algn="l" rtl="0">
              <a:lnSpc>
                <a:spcPct val="100000"/>
              </a:lnSpc>
              <a:spcBef>
                <a:spcPts val="800"/>
              </a:spcBef>
              <a:spcAft>
                <a:spcPts val="0"/>
              </a:spcAft>
              <a:buClr>
                <a:srgbClr val="000000"/>
              </a:buClr>
              <a:buSzPts val="2800"/>
              <a:buFont typeface="Times New Roman"/>
              <a:buNone/>
            </a:pPr>
            <a:endParaRPr sz="2800" b="0" i="0" u="none" strike="noStrike" cap="none">
              <a:solidFill>
                <a:srgbClr val="000000"/>
              </a:solidFill>
              <a:latin typeface="Times New Roman"/>
              <a:ea typeface="Times New Roman"/>
              <a:cs typeface="Times New Roman"/>
              <a:sym typeface="Times New Roman"/>
            </a:endParaRPr>
          </a:p>
          <a:p>
            <a:pPr marL="0" marR="0" lvl="0" indent="-177800" algn="l" rtl="0">
              <a:lnSpc>
                <a:spcPct val="100000"/>
              </a:lnSpc>
              <a:spcBef>
                <a:spcPts val="800"/>
              </a:spcBef>
              <a:spcAft>
                <a:spcPts val="0"/>
              </a:spcAft>
              <a:buClr>
                <a:srgbClr val="000000"/>
              </a:buClr>
              <a:buSzPts val="2800"/>
              <a:buFont typeface="Times New Roman"/>
              <a:buChar char="-"/>
            </a:pPr>
            <a:r>
              <a:rPr lang="en-US" sz="2800" b="0" i="0" u="none" strike="noStrike" cap="none">
                <a:solidFill>
                  <a:srgbClr val="000000"/>
                </a:solidFill>
                <a:latin typeface="Times New Roman"/>
                <a:ea typeface="Times New Roman"/>
                <a:cs typeface="Times New Roman"/>
                <a:sym typeface="Times New Roman"/>
              </a:rPr>
              <a:t>Can form bonds with other carbon atoms</a:t>
            </a:r>
            <a:endParaRPr/>
          </a:p>
          <a:p>
            <a:pPr marL="0" marR="0" lvl="0" indent="0" algn="l" rtl="0">
              <a:lnSpc>
                <a:spcPct val="100000"/>
              </a:lnSpc>
              <a:spcBef>
                <a:spcPts val="800"/>
              </a:spcBef>
              <a:spcAft>
                <a:spcPts val="0"/>
              </a:spcAft>
              <a:buClr>
                <a:srgbClr val="000000"/>
              </a:buClr>
              <a:buSzPts val="2800"/>
              <a:buFont typeface="Times New Roman"/>
              <a:buNone/>
            </a:pPr>
            <a:endParaRPr sz="2800" b="0" i="0" u="none" strike="noStrike" cap="none">
              <a:solidFill>
                <a:srgbClr val="000000"/>
              </a:solidFill>
              <a:latin typeface="Times New Roman"/>
              <a:ea typeface="Times New Roman"/>
              <a:cs typeface="Times New Roman"/>
              <a:sym typeface="Times New Roman"/>
            </a:endParaRPr>
          </a:p>
          <a:p>
            <a:pPr marL="0" marR="0" lvl="0" indent="-177800" algn="l" rtl="0">
              <a:lnSpc>
                <a:spcPct val="100000"/>
              </a:lnSpc>
              <a:spcBef>
                <a:spcPts val="800"/>
              </a:spcBef>
              <a:spcAft>
                <a:spcPts val="0"/>
              </a:spcAft>
              <a:buClr>
                <a:srgbClr val="000000"/>
              </a:buClr>
              <a:buSzPts val="2800"/>
              <a:buFont typeface="Times New Roman"/>
              <a:buChar char="-"/>
            </a:pPr>
            <a:r>
              <a:rPr lang="en-US" sz="2800" b="0" i="0" u="none" strike="noStrike" cap="none">
                <a:solidFill>
                  <a:srgbClr val="000000"/>
                </a:solidFill>
                <a:latin typeface="Times New Roman"/>
                <a:ea typeface="Times New Roman"/>
                <a:cs typeface="Times New Roman"/>
                <a:sym typeface="Times New Roman"/>
              </a:rPr>
              <a:t>Can form single, double, or triple bonds</a:t>
            </a:r>
            <a:endParaRPr/>
          </a:p>
        </p:txBody>
      </p:sp>
      <p:pic>
        <p:nvPicPr>
          <p:cNvPr id="118" name="Google Shape;118;p3" descr="MIT OpenCourseWare | &lt;strong&gt;Chemistry&lt;/strong&gt; | 5.13 &lt;strong&gt;Organic Chemistry&lt;/strong&gt; II ..."/>
          <p:cNvPicPr preferRelativeResize="0"/>
          <p:nvPr/>
        </p:nvPicPr>
        <p:blipFill rotWithShape="1">
          <a:blip r:embed="rId4">
            <a:alphaModFix/>
          </a:blip>
          <a:srcRect/>
          <a:stretch/>
        </p:blipFill>
        <p:spPr>
          <a:xfrm>
            <a:off x="20637" y="4267200"/>
            <a:ext cx="4064000" cy="2692400"/>
          </a:xfrm>
          <a:prstGeom prst="rect">
            <a:avLst/>
          </a:prstGeom>
          <a:noFill/>
          <a:ln>
            <a:noFill/>
          </a:ln>
        </p:spPr>
      </p:pic>
      <p:pic>
        <p:nvPicPr>
          <p:cNvPr id="119" name="Google Shape;119;p3" descr="3.1 Functional Groups - Chemistry LibreTexts"/>
          <p:cNvPicPr preferRelativeResize="0"/>
          <p:nvPr/>
        </p:nvPicPr>
        <p:blipFill rotWithShape="1">
          <a:blip r:embed="rId5">
            <a:alphaModFix/>
          </a:blip>
          <a:srcRect/>
          <a:stretch/>
        </p:blipFill>
        <p:spPr>
          <a:xfrm>
            <a:off x="-33337" y="2439987"/>
            <a:ext cx="4313237" cy="136207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6"/>
        <p:cNvGrpSpPr/>
        <p:nvPr/>
      </p:nvGrpSpPr>
      <p:grpSpPr>
        <a:xfrm>
          <a:off x="0" y="0"/>
          <a:ext cx="0" cy="0"/>
          <a:chOff x="0" y="0"/>
          <a:chExt cx="0" cy="0"/>
        </a:xfrm>
      </p:grpSpPr>
      <p:sp>
        <p:nvSpPr>
          <p:cNvPr id="327" name="Google Shape;327;p28"/>
          <p:cNvSpPr txBox="1">
            <a:spLocks noGrp="1"/>
          </p:cNvSpPr>
          <p:nvPr>
            <p:ph type="title"/>
          </p:nvPr>
        </p:nvSpPr>
        <p:spPr>
          <a:xfrm>
            <a:off x="762000" y="304800"/>
            <a:ext cx="7772400" cy="11430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1" i="0" u="none" dirty="0" smtClean="0">
                <a:solidFill>
                  <a:srgbClr val="000000"/>
                </a:solidFill>
                <a:latin typeface="Times New Roman"/>
                <a:ea typeface="Times New Roman"/>
                <a:cs typeface="Times New Roman"/>
                <a:sym typeface="Times New Roman"/>
              </a:rPr>
              <a:t>LIPIDS…Some </a:t>
            </a:r>
            <a:r>
              <a:rPr lang="en-US" sz="4400" b="1" i="0" u="none" dirty="0">
                <a:solidFill>
                  <a:srgbClr val="000000"/>
                </a:solidFill>
                <a:latin typeface="Times New Roman"/>
                <a:ea typeface="Times New Roman"/>
                <a:cs typeface="Times New Roman"/>
                <a:sym typeface="Times New Roman"/>
              </a:rPr>
              <a:t>interesting info</a:t>
            </a:r>
            <a:endParaRPr dirty="0"/>
          </a:p>
        </p:txBody>
      </p:sp>
      <p:sp>
        <p:nvSpPr>
          <p:cNvPr id="328" name="Google Shape;328;p28"/>
          <p:cNvSpPr txBox="1"/>
          <p:nvPr/>
        </p:nvSpPr>
        <p:spPr>
          <a:xfrm>
            <a:off x="457200" y="2667000"/>
            <a:ext cx="83058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29" name="Google Shape;329;p28"/>
          <p:cNvSpPr txBox="1"/>
          <p:nvPr/>
        </p:nvSpPr>
        <p:spPr>
          <a:xfrm>
            <a:off x="2041525" y="1670050"/>
            <a:ext cx="184150" cy="7016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30" name="Google Shape;330;p28"/>
          <p:cNvSpPr/>
          <p:nvPr/>
        </p:nvSpPr>
        <p:spPr>
          <a:xfrm>
            <a:off x="609600" y="1676400"/>
            <a:ext cx="3000375" cy="762000"/>
          </a:xfrm>
          <a:prstGeom prst="rect">
            <a:avLst/>
          </a:prstGeom>
        </p:spPr>
        <p:txBody>
          <a:bodyPr>
            <a:prstTxWarp prst="textPlain">
              <a:avLst/>
            </a:prstTxWarp>
          </a:bodyPr>
          <a:lstStyle/>
          <a:p>
            <a:pPr lvl="0" algn="l"/>
            <a:r>
              <a:rPr b="0" i="0" dirty="0" err="1">
                <a:ln w="9525" cap="flat" cmpd="sng">
                  <a:solidFill>
                    <a:srgbClr val="000000"/>
                  </a:solidFill>
                  <a:prstDash val="solid"/>
                  <a:miter lim="800000"/>
                  <a:headEnd type="none" w="sm" len="sm"/>
                  <a:tailEnd type="none" w="sm" len="sm"/>
                </a:ln>
                <a:solidFill>
                  <a:srgbClr val="000000"/>
                </a:solidFill>
                <a:latin typeface="Corbel"/>
              </a:rPr>
              <a:t>Steriods</a:t>
            </a:r>
            <a:r>
              <a:rPr b="0" i="0" dirty="0">
                <a:ln w="9525" cap="flat" cmpd="sng">
                  <a:solidFill>
                    <a:srgbClr val="000000"/>
                  </a:solidFill>
                  <a:prstDash val="solid"/>
                  <a:miter lim="800000"/>
                  <a:headEnd type="none" w="sm" len="sm"/>
                  <a:tailEnd type="none" w="sm" len="sm"/>
                </a:ln>
                <a:solidFill>
                  <a:srgbClr val="000000"/>
                </a:solidFill>
                <a:latin typeface="Corbel"/>
              </a:rPr>
              <a:t>... </a:t>
            </a:r>
          </a:p>
        </p:txBody>
      </p:sp>
      <p:sp>
        <p:nvSpPr>
          <p:cNvPr id="331" name="Google Shape;331;p28"/>
          <p:cNvSpPr txBox="1"/>
          <p:nvPr/>
        </p:nvSpPr>
        <p:spPr>
          <a:xfrm>
            <a:off x="457200" y="2514600"/>
            <a:ext cx="4800600" cy="1190625"/>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chemeClr val="lt1"/>
              </a:buClr>
              <a:buSzPts val="2400"/>
              <a:buFont typeface="Times New Roman"/>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400"/>
              <a:buFont typeface="Times New Roman"/>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rgbClr val="000000"/>
              </a:solidFill>
              <a:latin typeface="Arial"/>
              <a:ea typeface="Arial"/>
              <a:cs typeface="Arial"/>
              <a:sym typeface="Arial"/>
            </a:endParaRPr>
          </a:p>
        </p:txBody>
      </p:sp>
      <p:sp>
        <p:nvSpPr>
          <p:cNvPr id="332" name="Google Shape;332;p28"/>
          <p:cNvSpPr txBox="1"/>
          <p:nvPr/>
        </p:nvSpPr>
        <p:spPr>
          <a:xfrm>
            <a:off x="228600" y="2590800"/>
            <a:ext cx="8686800" cy="4754562"/>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a:solidFill>
                  <a:srgbClr val="000000"/>
                </a:solidFill>
                <a:latin typeface="Arial"/>
                <a:ea typeface="Arial"/>
                <a:cs typeface="Arial"/>
                <a:sym typeface="Arial"/>
              </a:rPr>
              <a:t>There are many different types of steroids.  They are all lipids.  Their functions vary.  Some common steroids are:</a:t>
            </a:r>
            <a:endParaRPr/>
          </a:p>
          <a:p>
            <a:pPr marL="0" marR="0" lvl="0" indent="0" algn="l" rtl="0">
              <a:lnSpc>
                <a:spcPct val="100000"/>
              </a:lnSpc>
              <a:spcBef>
                <a:spcPts val="2000"/>
              </a:spcBef>
              <a:spcAft>
                <a:spcPts val="0"/>
              </a:spcAft>
              <a:buClr>
                <a:srgbClr val="000000"/>
              </a:buClr>
              <a:buSzPts val="3200"/>
              <a:buFont typeface="Arial"/>
              <a:buNone/>
            </a:pPr>
            <a:r>
              <a:rPr lang="en-US" sz="3200" b="1" i="0" u="none">
                <a:solidFill>
                  <a:srgbClr val="000000"/>
                </a:solidFill>
                <a:latin typeface="Arial"/>
                <a:ea typeface="Arial"/>
                <a:cs typeface="Arial"/>
                <a:sym typeface="Arial"/>
              </a:rPr>
              <a:t>SEX STEROIDS	   ANABOLIC STERIODS</a:t>
            </a:r>
            <a:endParaRPr/>
          </a:p>
          <a:p>
            <a:pPr marL="0" marR="0" lvl="0" indent="0" algn="ctr" rtl="0">
              <a:lnSpc>
                <a:spcPct val="100000"/>
              </a:lnSpc>
              <a:spcBef>
                <a:spcPts val="2000"/>
              </a:spcBef>
              <a:spcAft>
                <a:spcPts val="0"/>
              </a:spcAft>
              <a:buClr>
                <a:srgbClr val="000000"/>
              </a:buClr>
              <a:buSzPts val="3200"/>
              <a:buFont typeface="Arial"/>
              <a:buNone/>
            </a:pPr>
            <a:r>
              <a:rPr lang="en-US" sz="3200" b="1" i="0" u="none">
                <a:solidFill>
                  <a:srgbClr val="000000"/>
                </a:solidFill>
                <a:latin typeface="Arial"/>
                <a:ea typeface="Arial"/>
                <a:cs typeface="Arial"/>
                <a:sym typeface="Arial"/>
              </a:rPr>
              <a:t>CHOLESTEROL</a:t>
            </a:r>
            <a:endParaRPr/>
          </a:p>
          <a:p>
            <a:pPr marL="0" marR="0" lvl="0" indent="0" algn="l" rtl="0">
              <a:lnSpc>
                <a:spcPct val="100000"/>
              </a:lnSpc>
              <a:spcBef>
                <a:spcPts val="0"/>
              </a:spcBef>
              <a:spcAft>
                <a:spcPts val="0"/>
              </a:spcAft>
              <a:buNone/>
            </a:pPr>
            <a:endParaRPr sz="3200" b="1" i="0" u="none">
              <a:solidFill>
                <a:srgbClr val="000000"/>
              </a:solidFill>
              <a:latin typeface="Arial"/>
              <a:ea typeface="Arial"/>
              <a:cs typeface="Arial"/>
              <a:sym typeface="Arial"/>
            </a:endParaRPr>
          </a:p>
        </p:txBody>
      </p:sp>
      <p:cxnSp>
        <p:nvCxnSpPr>
          <p:cNvPr id="333" name="Google Shape;333;p28"/>
          <p:cNvCxnSpPr/>
          <p:nvPr/>
        </p:nvCxnSpPr>
        <p:spPr>
          <a:xfrm>
            <a:off x="1219200" y="4800600"/>
            <a:ext cx="1587" cy="914400"/>
          </a:xfrm>
          <a:prstGeom prst="straightConnector1">
            <a:avLst/>
          </a:prstGeom>
          <a:noFill/>
          <a:ln w="19075" cap="flat" cmpd="sng">
            <a:solidFill>
              <a:srgbClr val="000000"/>
            </a:solidFill>
            <a:prstDash val="solid"/>
            <a:miter lim="800000"/>
            <a:headEnd type="none" w="med" len="med"/>
            <a:tailEnd type="triangle" w="med" len="med"/>
          </a:ln>
        </p:spPr>
      </p:cxnSp>
      <p:cxnSp>
        <p:nvCxnSpPr>
          <p:cNvPr id="334" name="Google Shape;334;p28"/>
          <p:cNvCxnSpPr/>
          <p:nvPr/>
        </p:nvCxnSpPr>
        <p:spPr>
          <a:xfrm>
            <a:off x="7010400" y="4800600"/>
            <a:ext cx="1587" cy="914400"/>
          </a:xfrm>
          <a:prstGeom prst="straightConnector1">
            <a:avLst/>
          </a:prstGeom>
          <a:noFill/>
          <a:ln w="19075" cap="flat" cmpd="sng">
            <a:solidFill>
              <a:srgbClr val="000000"/>
            </a:solidFill>
            <a:prstDash val="solid"/>
            <a:miter lim="800000"/>
            <a:headEnd type="none" w="med" len="med"/>
            <a:tailEnd type="triangle" w="med" len="med"/>
          </a:ln>
        </p:spPr>
      </p:cxnSp>
      <p:sp>
        <p:nvSpPr>
          <p:cNvPr id="335" name="Google Shape;335;p28"/>
          <p:cNvSpPr txBox="1"/>
          <p:nvPr/>
        </p:nvSpPr>
        <p:spPr>
          <a:xfrm>
            <a:off x="228600" y="5715000"/>
            <a:ext cx="3200400" cy="7016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36" name="Google Shape;336;p28"/>
          <p:cNvSpPr txBox="1"/>
          <p:nvPr/>
        </p:nvSpPr>
        <p:spPr>
          <a:xfrm>
            <a:off x="228600" y="5867400"/>
            <a:ext cx="4419600" cy="947737"/>
          </a:xfrm>
          <a:prstGeom prst="rect">
            <a:avLst/>
          </a:prstGeom>
          <a:solidFill>
            <a:srgbClr val="FFFF00"/>
          </a:solidFill>
          <a:ln w="9525" cap="flat" cmpd="sng">
            <a:solidFill>
              <a:srgbClr val="CCCCFF"/>
            </a:solidFill>
            <a:prstDash val="solid"/>
            <a:miter lim="800000"/>
            <a:headEnd type="none" w="sm" len="sm"/>
            <a:tailEnd type="none" w="sm" len="sm"/>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a:solidFill>
                  <a:srgbClr val="000000"/>
                </a:solidFill>
                <a:latin typeface="Arial"/>
                <a:ea typeface="Arial"/>
                <a:cs typeface="Arial"/>
                <a:sym typeface="Arial"/>
              </a:rPr>
              <a:t>Like testosterone and estrogen</a:t>
            </a:r>
            <a:endParaRPr/>
          </a:p>
        </p:txBody>
      </p:sp>
      <p:sp>
        <p:nvSpPr>
          <p:cNvPr id="337" name="Google Shape;337;p28"/>
          <p:cNvSpPr txBox="1"/>
          <p:nvPr/>
        </p:nvSpPr>
        <p:spPr>
          <a:xfrm>
            <a:off x="5029200" y="5715000"/>
            <a:ext cx="4114800" cy="947737"/>
          </a:xfrm>
          <a:prstGeom prst="rect">
            <a:avLst/>
          </a:prstGeom>
          <a:solidFill>
            <a:srgbClr val="FF9966"/>
          </a:solidFill>
          <a:ln w="9525" cap="flat" cmpd="sng">
            <a:solidFill>
              <a:srgbClr val="CCCCFF"/>
            </a:solidFill>
            <a:prstDash val="solid"/>
            <a:miter lim="800000"/>
            <a:headEnd type="none" w="sm" len="sm"/>
            <a:tailEnd type="none" w="sm" len="sm"/>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a:solidFill>
                  <a:srgbClr val="000000"/>
                </a:solidFill>
                <a:latin typeface="Arial"/>
                <a:ea typeface="Arial"/>
                <a:cs typeface="Arial"/>
                <a:sym typeface="Arial"/>
              </a:rPr>
              <a:t>They increase muscle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 calcmode="lin" valueType="num">
                                      <p:cBhvr additive="base">
                                        <p:cTn id="7" dur="500"/>
                                        <p:tgtEl>
                                          <p:spTgt spid="33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37"/>
                                        </p:tgtEl>
                                        <p:attrNameLst>
                                          <p:attrName>style.visibility</p:attrName>
                                        </p:attrNameLst>
                                      </p:cBhvr>
                                      <p:to>
                                        <p:strVal val="visible"/>
                                      </p:to>
                                    </p:set>
                                    <p:anim calcmode="lin" valueType="num">
                                      <p:cBhvr additive="base">
                                        <p:cTn id="12" dur="500"/>
                                        <p:tgtEl>
                                          <p:spTgt spid="33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F67FF"/>
        </a:solidFill>
        <a:effectLst/>
      </p:bgPr>
    </p:bg>
    <p:spTree>
      <p:nvGrpSpPr>
        <p:cNvPr id="1" name="Shape 341"/>
        <p:cNvGrpSpPr/>
        <p:nvPr/>
      </p:nvGrpSpPr>
      <p:grpSpPr>
        <a:xfrm>
          <a:off x="0" y="0"/>
          <a:ext cx="0" cy="0"/>
          <a:chOff x="0" y="0"/>
          <a:chExt cx="0" cy="0"/>
        </a:xfrm>
      </p:grpSpPr>
      <p:sp>
        <p:nvSpPr>
          <p:cNvPr id="342" name="Google Shape;342;p29"/>
          <p:cNvSpPr txBox="1">
            <a:spLocks noGrp="1"/>
          </p:cNvSpPr>
          <p:nvPr>
            <p:ph type="title"/>
          </p:nvPr>
        </p:nvSpPr>
        <p:spPr>
          <a:xfrm>
            <a:off x="574766" y="570411"/>
            <a:ext cx="8153400" cy="11430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800"/>
              <a:buNone/>
            </a:pPr>
            <a:r>
              <a:rPr lang="en-US" sz="4800" b="1" i="0" u="none" dirty="0" smtClean="0">
                <a:solidFill>
                  <a:srgbClr val="000000"/>
                </a:solidFill>
                <a:latin typeface="Times New Roman"/>
                <a:ea typeface="Times New Roman"/>
                <a:cs typeface="Times New Roman"/>
                <a:sym typeface="Times New Roman"/>
              </a:rPr>
              <a:t>3) NUCLEIC </a:t>
            </a:r>
            <a:r>
              <a:rPr lang="en-US" sz="4800" b="1" i="0" u="none" dirty="0">
                <a:solidFill>
                  <a:srgbClr val="000000"/>
                </a:solidFill>
                <a:latin typeface="Times New Roman"/>
                <a:ea typeface="Times New Roman"/>
                <a:cs typeface="Times New Roman"/>
                <a:sym typeface="Times New Roman"/>
              </a:rPr>
              <a:t>ACIDS</a:t>
            </a:r>
            <a:endParaRPr dirty="0"/>
          </a:p>
        </p:txBody>
      </p:sp>
      <p:sp>
        <p:nvSpPr>
          <p:cNvPr id="343" name="Google Shape;343;p29"/>
          <p:cNvSpPr txBox="1"/>
          <p:nvPr/>
        </p:nvSpPr>
        <p:spPr>
          <a:xfrm>
            <a:off x="0" y="4800600"/>
            <a:ext cx="76962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pic>
        <p:nvPicPr>
          <p:cNvPr id="1028" name="Picture 4" descr="Hacking Darwin: How the coming genetics revolution will play out"/>
          <p:cNvPicPr>
            <a:picLocks noChangeAspect="1" noChangeArrowheads="1"/>
          </p:cNvPicPr>
          <p:nvPr/>
        </p:nvPicPr>
        <p:blipFill rotWithShape="1">
          <a:blip r:embed="rId3">
            <a:extLst>
              <a:ext uri="{28A0092B-C50C-407E-A947-70E740481C1C}">
                <a14:useLocalDpi xmlns:a14="http://schemas.microsoft.com/office/drawing/2010/main" val="0"/>
              </a:ext>
            </a:extLst>
          </a:blip>
          <a:srcRect l="31872" t="13041" r="-26017" b="-28301"/>
          <a:stretch/>
        </p:blipFill>
        <p:spPr bwMode="auto">
          <a:xfrm>
            <a:off x="2043930" y="2108019"/>
            <a:ext cx="7100070" cy="5842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673FF"/>
        </a:solidFill>
        <a:effectLst/>
      </p:bgPr>
    </p:bg>
    <p:spTree>
      <p:nvGrpSpPr>
        <p:cNvPr id="1" name="Shape 347"/>
        <p:cNvGrpSpPr/>
        <p:nvPr/>
      </p:nvGrpSpPr>
      <p:grpSpPr>
        <a:xfrm>
          <a:off x="0" y="0"/>
          <a:ext cx="0" cy="0"/>
          <a:chOff x="0" y="0"/>
          <a:chExt cx="0" cy="0"/>
        </a:xfrm>
      </p:grpSpPr>
      <p:sp>
        <p:nvSpPr>
          <p:cNvPr id="348" name="Google Shape;348;p30"/>
          <p:cNvSpPr txBox="1">
            <a:spLocks noGrp="1"/>
          </p:cNvSpPr>
          <p:nvPr>
            <p:ph type="title"/>
          </p:nvPr>
        </p:nvSpPr>
        <p:spPr>
          <a:xfrm>
            <a:off x="-306977" y="609600"/>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dirty="0" smtClean="0">
                <a:solidFill>
                  <a:srgbClr val="000000"/>
                </a:solidFill>
                <a:latin typeface="Times New Roman"/>
                <a:ea typeface="Times New Roman"/>
                <a:cs typeface="Times New Roman"/>
                <a:sym typeface="Times New Roman"/>
              </a:rPr>
              <a:t>Most Famous Nucleic Acid: DNA!</a:t>
            </a:r>
            <a:endParaRPr dirty="0"/>
          </a:p>
        </p:txBody>
      </p:sp>
      <p:pic>
        <p:nvPicPr>
          <p:cNvPr id="2052" name="Picture 4" descr="Genetic Code ( Read ) | Biology | CK-12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18" y="2926081"/>
            <a:ext cx="4776105" cy="35922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NA Casework — FB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858" y="4047900"/>
            <a:ext cx="3600225" cy="2470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F67FF"/>
        </a:solidFill>
        <a:effectLst/>
      </p:bgPr>
    </p:bg>
    <p:spTree>
      <p:nvGrpSpPr>
        <p:cNvPr id="1" name="Shape 356"/>
        <p:cNvGrpSpPr/>
        <p:nvPr/>
      </p:nvGrpSpPr>
      <p:grpSpPr>
        <a:xfrm>
          <a:off x="0" y="0"/>
          <a:ext cx="0" cy="0"/>
          <a:chOff x="0" y="0"/>
          <a:chExt cx="0" cy="0"/>
        </a:xfrm>
      </p:grpSpPr>
      <p:sp>
        <p:nvSpPr>
          <p:cNvPr id="357" name="Google Shape;357;p31"/>
          <p:cNvSpPr/>
          <p:nvPr/>
        </p:nvSpPr>
        <p:spPr>
          <a:xfrm>
            <a:off x="1219200" y="914400"/>
            <a:ext cx="7010400" cy="762000"/>
          </a:xfrm>
          <a:prstGeom prst="rect">
            <a:avLst/>
          </a:prstGeom>
        </p:spPr>
        <p:txBody>
          <a:bodyPr>
            <a:prstTxWarp prst="textPlain">
              <a:avLst/>
            </a:prstTxWarp>
          </a:bodyPr>
          <a:lstStyle/>
          <a:p>
            <a:pPr lvl="0" algn="l"/>
            <a:r>
              <a:rPr b="0" i="0">
                <a:ln w="12600" cap="flat" cmpd="sng">
                  <a:solidFill>
                    <a:srgbClr val="EAEAEA"/>
                  </a:solidFill>
                  <a:prstDash val="solid"/>
                  <a:miter lim="800000"/>
                  <a:headEnd type="none" w="sm" len="sm"/>
                  <a:tailEnd type="none" w="sm" len="sm"/>
                </a:ln>
                <a:gradFill>
                  <a:gsLst>
                    <a:gs pos="0">
                      <a:srgbClr val="9400ED"/>
                    </a:gs>
                    <a:gs pos="100000">
                      <a:srgbClr val="0000FF"/>
                    </a:gs>
                  </a:gsLst>
                  <a:lin ang="10800000" scaled="0"/>
                </a:gradFill>
                <a:latin typeface="Arial Black"/>
              </a:rPr>
              <a:t>Elements in Nucleic Acids </a:t>
            </a:r>
          </a:p>
        </p:txBody>
      </p:sp>
      <p:sp>
        <p:nvSpPr>
          <p:cNvPr id="358" name="Google Shape;358;p31"/>
          <p:cNvSpPr/>
          <p:nvPr/>
        </p:nvSpPr>
        <p:spPr>
          <a:xfrm>
            <a:off x="-1" y="2514600"/>
            <a:ext cx="9313817" cy="1600200"/>
          </a:xfrm>
          <a:prstGeom prst="rect">
            <a:avLst/>
          </a:prstGeom>
        </p:spPr>
        <p:txBody>
          <a:bodyPr>
            <a:prstTxWarp prst="textPlain">
              <a:avLst/>
            </a:prstTxWarp>
          </a:bodyPr>
          <a:lstStyle/>
          <a:p>
            <a:pPr lvl="0" algn="l"/>
            <a:r>
              <a:rPr b="0" i="0" dirty="0">
                <a:ln w="19075" cap="flat" cmpd="sng">
                  <a:solidFill>
                    <a:srgbClr val="99CCFF"/>
                  </a:solidFill>
                  <a:prstDash val="solid"/>
                  <a:miter lim="800000"/>
                  <a:headEnd type="none" w="sm" len="sm"/>
                  <a:tailEnd type="none" w="sm" len="sm"/>
                </a:ln>
                <a:solidFill>
                  <a:srgbClr val="0066CC"/>
                </a:solidFill>
                <a:latin typeface="Impact"/>
              </a:rPr>
              <a:t>Phosphorus, Nitrogen,  Carbon, </a:t>
            </a:r>
            <a:endParaRPr lang="en-US" b="0" i="0" dirty="0" smtClean="0">
              <a:ln w="19075" cap="flat" cmpd="sng">
                <a:solidFill>
                  <a:srgbClr val="99CCFF"/>
                </a:solidFill>
                <a:prstDash val="solid"/>
                <a:miter lim="800000"/>
                <a:headEnd type="none" w="sm" len="sm"/>
                <a:tailEnd type="none" w="sm" len="sm"/>
              </a:ln>
              <a:solidFill>
                <a:srgbClr val="0066CC"/>
              </a:solidFill>
              <a:latin typeface="Impact"/>
            </a:endParaRPr>
          </a:p>
          <a:p>
            <a:pPr lvl="0" algn="l"/>
            <a:r>
              <a:rPr b="0" i="0" dirty="0" smtClean="0">
                <a:ln w="19075" cap="flat" cmpd="sng">
                  <a:solidFill>
                    <a:srgbClr val="99CCFF"/>
                  </a:solidFill>
                  <a:prstDash val="solid"/>
                  <a:miter lim="800000"/>
                  <a:headEnd type="none" w="sm" len="sm"/>
                  <a:tailEnd type="none" w="sm" len="sm"/>
                </a:ln>
                <a:solidFill>
                  <a:srgbClr val="0066CC"/>
                </a:solidFill>
                <a:latin typeface="Impact"/>
              </a:rPr>
              <a:t>Hydrogen</a:t>
            </a:r>
            <a:r>
              <a:rPr b="0" i="0" dirty="0">
                <a:ln w="19075" cap="flat" cmpd="sng">
                  <a:solidFill>
                    <a:srgbClr val="99CCFF"/>
                  </a:solidFill>
                  <a:prstDash val="solid"/>
                  <a:miter lim="800000"/>
                  <a:headEnd type="none" w="sm" len="sm"/>
                  <a:tailEnd type="none" w="sm" len="sm"/>
                </a:ln>
                <a:solidFill>
                  <a:srgbClr val="0066CC"/>
                </a:solidFill>
                <a:latin typeface="Impact"/>
              </a:rPr>
              <a:t>, and Oxygen </a:t>
            </a:r>
          </a:p>
        </p:txBody>
      </p:sp>
      <p:sp>
        <p:nvSpPr>
          <p:cNvPr id="359" name="Google Shape;359;p31"/>
          <p:cNvSpPr txBox="1"/>
          <p:nvPr/>
        </p:nvSpPr>
        <p:spPr>
          <a:xfrm>
            <a:off x="685800" y="5105400"/>
            <a:ext cx="7772400" cy="703262"/>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a:solidFill>
                  <a:srgbClr val="000000"/>
                </a:solidFill>
                <a:latin typeface="Arial"/>
                <a:ea typeface="Arial"/>
                <a:cs typeface="Arial"/>
                <a:sym typeface="Arial"/>
              </a:rPr>
              <a:t>THINK: “PONCH”</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F67FF"/>
        </a:solidFill>
        <a:effectLst/>
      </p:bgPr>
    </p:bg>
    <p:spTree>
      <p:nvGrpSpPr>
        <p:cNvPr id="1" name="Shape 363"/>
        <p:cNvGrpSpPr/>
        <p:nvPr/>
      </p:nvGrpSpPr>
      <p:grpSpPr>
        <a:xfrm>
          <a:off x="0" y="0"/>
          <a:ext cx="0" cy="0"/>
          <a:chOff x="0" y="0"/>
          <a:chExt cx="0" cy="0"/>
        </a:xfrm>
      </p:grpSpPr>
      <p:sp>
        <p:nvSpPr>
          <p:cNvPr id="364" name="Google Shape;364;p32"/>
          <p:cNvSpPr txBox="1">
            <a:spLocks noGrp="1"/>
          </p:cNvSpPr>
          <p:nvPr>
            <p:ph type="title"/>
          </p:nvPr>
        </p:nvSpPr>
        <p:spPr>
          <a:xfrm>
            <a:off x="685800" y="0"/>
            <a:ext cx="7772400" cy="11430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NUCLEIC ACID</a:t>
            </a:r>
            <a:endParaRPr/>
          </a:p>
        </p:txBody>
      </p:sp>
      <p:sp>
        <p:nvSpPr>
          <p:cNvPr id="365" name="Google Shape;365;p32"/>
          <p:cNvSpPr txBox="1"/>
          <p:nvPr/>
        </p:nvSpPr>
        <p:spPr>
          <a:xfrm>
            <a:off x="0" y="1524000"/>
            <a:ext cx="8077200" cy="1201737"/>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a:solidFill>
                  <a:srgbClr val="000000"/>
                </a:solidFill>
                <a:latin typeface="Arial"/>
                <a:ea typeface="Arial"/>
                <a:cs typeface="Arial"/>
                <a:sym typeface="Arial"/>
              </a:rPr>
              <a:t>The monomers that make up nucleic acids are called…</a:t>
            </a:r>
            <a:endParaRPr/>
          </a:p>
        </p:txBody>
      </p:sp>
      <p:sp>
        <p:nvSpPr>
          <p:cNvPr id="366" name="Google Shape;366;p32"/>
          <p:cNvSpPr/>
          <p:nvPr/>
        </p:nvSpPr>
        <p:spPr>
          <a:xfrm>
            <a:off x="1828800" y="3382962"/>
            <a:ext cx="5334000" cy="1066800"/>
          </a:xfrm>
          <a:prstGeom prst="rect">
            <a:avLst/>
          </a:prstGeom>
        </p:spPr>
        <p:txBody>
          <a:bodyPr>
            <a:prstTxWarp prst="textPlain">
              <a:avLst/>
            </a:prstTxWarp>
          </a:bodyPr>
          <a:lstStyle/>
          <a:p>
            <a:pPr lvl="0" algn="l"/>
            <a:r>
              <a:rPr b="0" i="0">
                <a:ln w="19075" cap="flat" cmpd="sng">
                  <a:solidFill>
                    <a:srgbClr val="99CCFF"/>
                  </a:solidFill>
                  <a:prstDash val="solid"/>
                  <a:miter lim="800000"/>
                  <a:headEnd type="none" w="sm" len="sm"/>
                  <a:tailEnd type="none" w="sm" len="sm"/>
                </a:ln>
                <a:solidFill>
                  <a:srgbClr val="0066CC"/>
                </a:solidFill>
                <a:latin typeface="Impact"/>
              </a:rPr>
              <a:t>Nucleotides!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3"/>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Parts of a Nucleotide</a:t>
            </a:r>
            <a:endParaRPr/>
          </a:p>
        </p:txBody>
      </p:sp>
      <p:sp>
        <p:nvSpPr>
          <p:cNvPr id="372" name="Google Shape;372;p33"/>
          <p:cNvSpPr txBox="1">
            <a:spLocks noGrp="1"/>
          </p:cNvSpPr>
          <p:nvPr>
            <p:ph type="body" idx="1"/>
          </p:nvPr>
        </p:nvSpPr>
        <p:spPr>
          <a:xfrm>
            <a:off x="685800" y="2438400"/>
            <a:ext cx="7467600" cy="3656012"/>
          </a:xfrm>
          <a:prstGeom prst="rect">
            <a:avLst/>
          </a:prstGeom>
          <a:noFill/>
          <a:ln>
            <a:noFill/>
          </a:ln>
        </p:spPr>
        <p:txBody>
          <a:bodyPr spcFirstLastPara="1" wrap="square" lIns="90000" tIns="46800" rIns="90000" bIns="46800" anchor="t" anchorCtr="0">
            <a:noAutofit/>
          </a:bodyPr>
          <a:lstStyle/>
          <a:p>
            <a:pPr marL="514350" marR="0" lvl="0" indent="-514350" algn="l" rtl="0">
              <a:lnSpc>
                <a:spcPct val="100000"/>
              </a:lnSpc>
              <a:spcBef>
                <a:spcPts val="0"/>
              </a:spcBef>
              <a:spcAft>
                <a:spcPts val="0"/>
              </a:spcAft>
              <a:buClr>
                <a:srgbClr val="000000"/>
              </a:buClr>
              <a:buSzPts val="3200"/>
              <a:buFont typeface="Times New Roman"/>
              <a:buAutoNum type="arabicParenR"/>
            </a:pPr>
            <a:r>
              <a:rPr lang="en-US" sz="3200" b="0" i="0" u="none" dirty="0">
                <a:solidFill>
                  <a:srgbClr val="000000"/>
                </a:solidFill>
                <a:latin typeface="Times New Roman"/>
                <a:ea typeface="Times New Roman"/>
                <a:cs typeface="Times New Roman"/>
                <a:sym typeface="Times New Roman"/>
              </a:rPr>
              <a:t>Sugar</a:t>
            </a:r>
            <a:endParaRPr dirty="0"/>
          </a:p>
          <a:p>
            <a:pPr marL="514350" marR="0" lvl="0" indent="-514350" algn="l" rtl="0">
              <a:lnSpc>
                <a:spcPct val="100000"/>
              </a:lnSpc>
              <a:spcBef>
                <a:spcPts val="800"/>
              </a:spcBef>
              <a:spcAft>
                <a:spcPts val="0"/>
              </a:spcAft>
              <a:buClr>
                <a:srgbClr val="000000"/>
              </a:buClr>
              <a:buSzPts val="3200"/>
              <a:buFont typeface="Times New Roman"/>
              <a:buAutoNum type="arabicParenR"/>
            </a:pPr>
            <a:r>
              <a:rPr lang="en-US" sz="3200" b="0" i="0" u="none" dirty="0">
                <a:solidFill>
                  <a:srgbClr val="000000"/>
                </a:solidFill>
                <a:latin typeface="Times New Roman"/>
                <a:ea typeface="Times New Roman"/>
                <a:cs typeface="Times New Roman"/>
                <a:sym typeface="Times New Roman"/>
              </a:rPr>
              <a:t>Phosphate</a:t>
            </a:r>
            <a:endParaRPr dirty="0"/>
          </a:p>
          <a:p>
            <a:pPr marL="514350" marR="0" lvl="0" indent="-514350" algn="l" rtl="0">
              <a:lnSpc>
                <a:spcPct val="100000"/>
              </a:lnSpc>
              <a:spcBef>
                <a:spcPts val="800"/>
              </a:spcBef>
              <a:spcAft>
                <a:spcPts val="0"/>
              </a:spcAft>
              <a:buClr>
                <a:srgbClr val="000000"/>
              </a:buClr>
              <a:buSzPts val="3200"/>
              <a:buFont typeface="Times New Roman"/>
              <a:buAutoNum type="arabicParenR"/>
            </a:pPr>
            <a:r>
              <a:rPr lang="en-US" sz="3200" b="0" i="0" u="none" dirty="0">
                <a:solidFill>
                  <a:srgbClr val="000000"/>
                </a:solidFill>
                <a:latin typeface="Times New Roman"/>
                <a:ea typeface="Times New Roman"/>
                <a:cs typeface="Times New Roman"/>
                <a:sym typeface="Times New Roman"/>
              </a:rPr>
              <a:t>Base</a:t>
            </a:r>
            <a:endParaRPr dirty="0"/>
          </a:p>
          <a:p>
            <a:pPr marL="514350" marR="0" lvl="0" indent="-311150" algn="l" rtl="0">
              <a:lnSpc>
                <a:spcPct val="100000"/>
              </a:lnSpc>
              <a:spcBef>
                <a:spcPts val="800"/>
              </a:spcBef>
              <a:spcAft>
                <a:spcPts val="0"/>
              </a:spcAft>
              <a:buClr>
                <a:srgbClr val="000000"/>
              </a:buClr>
              <a:buSzPts val="3200"/>
              <a:buFont typeface="Times New Roman"/>
              <a:buNone/>
            </a:pPr>
            <a:endParaRPr sz="3200" b="0" i="0" u="none" dirty="0">
              <a:solidFill>
                <a:srgbClr val="000000"/>
              </a:solidFill>
              <a:latin typeface="Times New Roman"/>
              <a:ea typeface="Times New Roman"/>
              <a:cs typeface="Times New Roman"/>
              <a:sym typeface="Times New Roman"/>
            </a:endParaRPr>
          </a:p>
          <a:p>
            <a:pPr marL="514350" marR="0" lvl="0" indent="-514350" algn="l" rtl="0">
              <a:lnSpc>
                <a:spcPct val="100000"/>
              </a:lnSpc>
              <a:spcBef>
                <a:spcPts val="800"/>
              </a:spcBef>
              <a:spcAft>
                <a:spcPts val="0"/>
              </a:spcAft>
              <a:buClr>
                <a:srgbClr val="000000"/>
              </a:buClr>
              <a:buSzPts val="3200"/>
              <a:buFont typeface="Times New Roman"/>
              <a:buNone/>
            </a:pPr>
            <a:endParaRPr sz="3200" b="0" i="0" u="none" dirty="0">
              <a:solidFill>
                <a:srgbClr val="000000"/>
              </a:solidFill>
              <a:latin typeface="Times New Roman"/>
              <a:ea typeface="Times New Roman"/>
              <a:cs typeface="Times New Roman"/>
              <a:sym typeface="Times New Roman"/>
            </a:endParaRPr>
          </a:p>
          <a:p>
            <a:pPr marL="514350" marR="0" lvl="0" indent="-514350" algn="l" rtl="0">
              <a:lnSpc>
                <a:spcPct val="100000"/>
              </a:lnSpc>
              <a:spcBef>
                <a:spcPts val="800"/>
              </a:spcBef>
              <a:spcAft>
                <a:spcPts val="0"/>
              </a:spcAft>
              <a:buClr>
                <a:srgbClr val="000000"/>
              </a:buClr>
              <a:buSzPts val="3200"/>
              <a:buFont typeface="Times New Roman"/>
              <a:buNone/>
            </a:pPr>
            <a:endParaRPr sz="3200" b="0" i="0" u="none" dirty="0">
              <a:solidFill>
                <a:srgbClr val="000000"/>
              </a:solidFill>
              <a:latin typeface="Times New Roman"/>
              <a:ea typeface="Times New Roman"/>
              <a:cs typeface="Times New Roman"/>
              <a:sym typeface="Times New Roman"/>
            </a:endParaRPr>
          </a:p>
        </p:txBody>
      </p:sp>
      <p:pic>
        <p:nvPicPr>
          <p:cNvPr id="373" name="Google Shape;373;p33" descr="Image result for nucleotide structure"/>
          <p:cNvPicPr preferRelativeResize="0"/>
          <p:nvPr/>
        </p:nvPicPr>
        <p:blipFill rotWithShape="1">
          <a:blip r:embed="rId3">
            <a:alphaModFix/>
          </a:blip>
          <a:srcRect/>
          <a:stretch/>
        </p:blipFill>
        <p:spPr>
          <a:xfrm>
            <a:off x="4038600" y="2514600"/>
            <a:ext cx="4784725" cy="3189287"/>
          </a:xfrm>
          <a:prstGeom prst="rect">
            <a:avLst/>
          </a:prstGeom>
          <a:noFill/>
          <a:ln>
            <a:noFill/>
          </a:ln>
        </p:spPr>
      </p:pic>
      <p:sp>
        <p:nvSpPr>
          <p:cNvPr id="374" name="Google Shape;374;p33"/>
          <p:cNvSpPr txBox="1"/>
          <p:nvPr/>
        </p:nvSpPr>
        <p:spPr>
          <a:xfrm>
            <a:off x="5062537" y="2052637"/>
            <a:ext cx="273685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Nucleotide Structure</a:t>
            </a: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F67FF"/>
        </a:solidFill>
        <a:effectLst/>
      </p:bgPr>
    </p:bg>
    <p:spTree>
      <p:nvGrpSpPr>
        <p:cNvPr id="1" name="Shape 378"/>
        <p:cNvGrpSpPr/>
        <p:nvPr/>
      </p:nvGrpSpPr>
      <p:grpSpPr>
        <a:xfrm>
          <a:off x="0" y="0"/>
          <a:ext cx="0" cy="0"/>
          <a:chOff x="0" y="0"/>
          <a:chExt cx="0" cy="0"/>
        </a:xfrm>
      </p:grpSpPr>
      <p:sp>
        <p:nvSpPr>
          <p:cNvPr id="379" name="Google Shape;379;p34"/>
          <p:cNvSpPr txBox="1">
            <a:spLocks noGrp="1"/>
          </p:cNvSpPr>
          <p:nvPr>
            <p:ph type="title"/>
          </p:nvPr>
        </p:nvSpPr>
        <p:spPr>
          <a:xfrm>
            <a:off x="685800" y="609600"/>
            <a:ext cx="7772400" cy="11430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The structure of nucleic acids:</a:t>
            </a:r>
            <a:endParaRPr/>
          </a:p>
        </p:txBody>
      </p:sp>
      <p:sp>
        <p:nvSpPr>
          <p:cNvPr id="380" name="Google Shape;380;p34"/>
          <p:cNvSpPr/>
          <p:nvPr/>
        </p:nvSpPr>
        <p:spPr>
          <a:xfrm>
            <a:off x="381000" y="1828800"/>
            <a:ext cx="3581400" cy="1295400"/>
          </a:xfrm>
          <a:prstGeom prst="rect">
            <a:avLst/>
          </a:prstGeom>
        </p:spPr>
        <p:txBody>
          <a:bodyPr>
            <a:prstTxWarp prst="textPlain">
              <a:avLst/>
            </a:prstTxWarp>
          </a:bodyPr>
          <a:lstStyle/>
          <a:p>
            <a:pPr lvl="0" algn="l"/>
            <a:r>
              <a:rPr b="0" i="0">
                <a:ln w="12600" cap="flat" cmpd="sng">
                  <a:solidFill>
                    <a:srgbClr val="000099"/>
                  </a:solidFill>
                  <a:prstDash val="solid"/>
                  <a:miter lim="800000"/>
                  <a:headEnd type="none" w="sm" len="sm"/>
                  <a:tailEnd type="none" w="sm" len="sm"/>
                </a:ln>
                <a:solidFill>
                  <a:srgbClr val="33CCFF"/>
                </a:solidFill>
                <a:latin typeface="Impact"/>
              </a:rPr>
              <a:t>DNA is a  double helix </a:t>
            </a:r>
          </a:p>
        </p:txBody>
      </p:sp>
      <p:sp>
        <p:nvSpPr>
          <p:cNvPr id="381" name="Google Shape;381;p34"/>
          <p:cNvSpPr/>
          <p:nvPr/>
        </p:nvSpPr>
        <p:spPr>
          <a:xfrm>
            <a:off x="4876800" y="1828800"/>
            <a:ext cx="3505200" cy="1371600"/>
          </a:xfrm>
          <a:prstGeom prst="rect">
            <a:avLst/>
          </a:prstGeom>
        </p:spPr>
        <p:txBody>
          <a:bodyPr>
            <a:prstTxWarp prst="textPlain">
              <a:avLst/>
            </a:prstTxWarp>
          </a:bodyPr>
          <a:lstStyle/>
          <a:p>
            <a:pPr lvl="0" algn="l"/>
            <a:r>
              <a:rPr b="0" i="0">
                <a:ln w="12600" cap="flat" cmpd="sng">
                  <a:solidFill>
                    <a:srgbClr val="FF0000"/>
                  </a:solidFill>
                  <a:prstDash val="solid"/>
                  <a:miter lim="800000"/>
                  <a:headEnd type="none" w="sm" len="sm"/>
                  <a:tailEnd type="none" w="sm" len="sm"/>
                </a:ln>
                <a:solidFill>
                  <a:srgbClr val="FFFF00"/>
                </a:solidFill>
                <a:latin typeface="Impact"/>
              </a:rPr>
              <a:t>RNA is a  single strand </a:t>
            </a:r>
          </a:p>
        </p:txBody>
      </p:sp>
      <p:pic>
        <p:nvPicPr>
          <p:cNvPr id="382" name="Google Shape;382;p34"/>
          <p:cNvPicPr preferRelativeResize="0"/>
          <p:nvPr/>
        </p:nvPicPr>
        <p:blipFill rotWithShape="1">
          <a:blip r:embed="rId3">
            <a:alphaModFix/>
          </a:blip>
          <a:srcRect/>
          <a:stretch/>
        </p:blipFill>
        <p:spPr>
          <a:xfrm>
            <a:off x="228600" y="3276600"/>
            <a:ext cx="1989137" cy="3581400"/>
          </a:xfrm>
          <a:prstGeom prst="rect">
            <a:avLst/>
          </a:prstGeom>
          <a:noFill/>
          <a:ln>
            <a:noFill/>
          </a:ln>
        </p:spPr>
      </p:pic>
      <p:pic>
        <p:nvPicPr>
          <p:cNvPr id="383" name="Google Shape;383;p34"/>
          <p:cNvPicPr preferRelativeResize="0"/>
          <p:nvPr/>
        </p:nvPicPr>
        <p:blipFill rotWithShape="1">
          <a:blip r:embed="rId4">
            <a:alphaModFix/>
          </a:blip>
          <a:srcRect l="27270"/>
          <a:stretch/>
        </p:blipFill>
        <p:spPr>
          <a:xfrm>
            <a:off x="4953000" y="3276600"/>
            <a:ext cx="2438400" cy="3352800"/>
          </a:xfrm>
          <a:prstGeom prst="rect">
            <a:avLst/>
          </a:prstGeom>
          <a:noFill/>
          <a:ln>
            <a:noFill/>
          </a:ln>
        </p:spPr>
      </p:pic>
      <p:pic>
        <p:nvPicPr>
          <p:cNvPr id="384" name="Google Shape;384;p34"/>
          <p:cNvPicPr preferRelativeResize="0"/>
          <p:nvPr/>
        </p:nvPicPr>
        <p:blipFill rotWithShape="1">
          <a:blip r:embed="rId5">
            <a:alphaModFix/>
          </a:blip>
          <a:srcRect l="53163" t="30888" r="6138" b="19921"/>
          <a:stretch/>
        </p:blipFill>
        <p:spPr>
          <a:xfrm>
            <a:off x="2438400" y="3276600"/>
            <a:ext cx="1400175" cy="3276600"/>
          </a:xfrm>
          <a:prstGeom prst="rect">
            <a:avLst/>
          </a:prstGeom>
          <a:noFill/>
          <a:ln>
            <a:noFill/>
          </a:ln>
        </p:spPr>
      </p:pic>
      <p:pic>
        <p:nvPicPr>
          <p:cNvPr id="385" name="Google Shape;385;p34"/>
          <p:cNvPicPr preferRelativeResize="0"/>
          <p:nvPr/>
        </p:nvPicPr>
        <p:blipFill rotWithShape="1">
          <a:blip r:embed="rId5">
            <a:alphaModFix/>
          </a:blip>
          <a:srcRect t="22560" r="61061" b="17982"/>
          <a:stretch/>
        </p:blipFill>
        <p:spPr>
          <a:xfrm>
            <a:off x="7315200" y="3352800"/>
            <a:ext cx="1055687" cy="3124200"/>
          </a:xfrm>
          <a:prstGeom prst="rect">
            <a:avLst/>
          </a:prstGeom>
          <a:noFill/>
          <a:ln>
            <a:noFill/>
          </a:ln>
        </p:spPr>
      </p:pic>
      <p:cxnSp>
        <p:nvCxnSpPr>
          <p:cNvPr id="386" name="Google Shape;386;p34"/>
          <p:cNvCxnSpPr/>
          <p:nvPr/>
        </p:nvCxnSpPr>
        <p:spPr>
          <a:xfrm>
            <a:off x="4343400" y="1676400"/>
            <a:ext cx="1587" cy="5181600"/>
          </a:xfrm>
          <a:prstGeom prst="straightConnector1">
            <a:avLst/>
          </a:prstGeom>
          <a:noFill/>
          <a:ln w="63350" cap="flat" cmpd="sng">
            <a:solidFill>
              <a:srgbClr val="FF0000"/>
            </a:solidFill>
            <a:prstDash val="solid"/>
            <a:miter lim="800000"/>
            <a:headEnd type="none" w="med" len="med"/>
            <a:tailEnd type="none" w="med" len="med"/>
          </a:ln>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F67FF"/>
        </a:solidFill>
        <a:effectLst/>
      </p:bgPr>
    </p:bg>
    <p:spTree>
      <p:nvGrpSpPr>
        <p:cNvPr id="1" name="Shape 390"/>
        <p:cNvGrpSpPr/>
        <p:nvPr/>
      </p:nvGrpSpPr>
      <p:grpSpPr>
        <a:xfrm>
          <a:off x="0" y="0"/>
          <a:ext cx="0" cy="0"/>
          <a:chOff x="0" y="0"/>
          <a:chExt cx="0" cy="0"/>
        </a:xfrm>
      </p:grpSpPr>
      <p:sp>
        <p:nvSpPr>
          <p:cNvPr id="391" name="Google Shape;391;p35"/>
          <p:cNvSpPr txBox="1">
            <a:spLocks noGrp="1"/>
          </p:cNvSpPr>
          <p:nvPr>
            <p:ph type="title"/>
          </p:nvPr>
        </p:nvSpPr>
        <p:spPr>
          <a:xfrm>
            <a:off x="339725" y="76200"/>
            <a:ext cx="8458200" cy="11430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6600"/>
              <a:buNone/>
            </a:pPr>
            <a:r>
              <a:rPr lang="en-US" sz="6600" b="0" i="0" u="none">
                <a:solidFill>
                  <a:srgbClr val="074AD9"/>
                </a:solidFill>
                <a:latin typeface="Times New Roman"/>
                <a:ea typeface="Times New Roman"/>
                <a:cs typeface="Times New Roman"/>
                <a:sym typeface="Times New Roman"/>
              </a:rPr>
              <a:t>NUCLEIC ACIDS</a:t>
            </a:r>
            <a:endParaRPr/>
          </a:p>
        </p:txBody>
      </p:sp>
      <p:pic>
        <p:nvPicPr>
          <p:cNvPr id="392" name="Google Shape;392;p35"/>
          <p:cNvPicPr preferRelativeResize="0"/>
          <p:nvPr/>
        </p:nvPicPr>
        <p:blipFill rotWithShape="1">
          <a:blip r:embed="rId3">
            <a:alphaModFix/>
          </a:blip>
          <a:srcRect/>
          <a:stretch/>
        </p:blipFill>
        <p:spPr>
          <a:xfrm>
            <a:off x="2057400" y="1406525"/>
            <a:ext cx="5440362" cy="5451475"/>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F67FF"/>
        </a:solidFill>
        <a:effectLst/>
      </p:bgPr>
    </p:bg>
    <p:spTree>
      <p:nvGrpSpPr>
        <p:cNvPr id="1" name="Shape 396"/>
        <p:cNvGrpSpPr/>
        <p:nvPr/>
      </p:nvGrpSpPr>
      <p:grpSpPr>
        <a:xfrm>
          <a:off x="0" y="0"/>
          <a:ext cx="0" cy="0"/>
          <a:chOff x="0" y="0"/>
          <a:chExt cx="0" cy="0"/>
        </a:xfrm>
      </p:grpSpPr>
      <p:sp>
        <p:nvSpPr>
          <p:cNvPr id="397" name="Google Shape;397;p36"/>
          <p:cNvSpPr txBox="1">
            <a:spLocks noGrp="1"/>
          </p:cNvSpPr>
          <p:nvPr>
            <p:ph type="title"/>
          </p:nvPr>
        </p:nvSpPr>
        <p:spPr>
          <a:xfrm>
            <a:off x="699044" y="-182880"/>
            <a:ext cx="7772400" cy="11430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6600"/>
              <a:buNone/>
            </a:pPr>
            <a:r>
              <a:rPr lang="en-US" sz="6600" b="1" i="0" u="sng" dirty="0">
                <a:solidFill>
                  <a:srgbClr val="FA0010"/>
                </a:solidFill>
                <a:latin typeface="Times New Roman"/>
                <a:ea typeface="Times New Roman"/>
                <a:cs typeface="Times New Roman"/>
                <a:sym typeface="Times New Roman"/>
              </a:rPr>
              <a:t>Nucleic Acids</a:t>
            </a:r>
            <a:endParaRPr dirty="0"/>
          </a:p>
        </p:txBody>
      </p:sp>
      <p:sp>
        <p:nvSpPr>
          <p:cNvPr id="398" name="Google Shape;398;p36"/>
          <p:cNvSpPr txBox="1">
            <a:spLocks noGrp="1"/>
          </p:cNvSpPr>
          <p:nvPr>
            <p:ph type="body" idx="1"/>
          </p:nvPr>
        </p:nvSpPr>
        <p:spPr>
          <a:xfrm>
            <a:off x="457199" y="1920512"/>
            <a:ext cx="8229600" cy="4114800"/>
          </a:xfrm>
          <a:prstGeom prst="rect">
            <a:avLst/>
          </a:prstGeom>
          <a:noFill/>
          <a:ln>
            <a:noFill/>
          </a:ln>
        </p:spPr>
        <p:txBody>
          <a:bodyPr spcFirstLastPara="1" wrap="square" lIns="90000" tIns="46800" rIns="90000" bIns="46800" anchor="t" anchorCtr="0">
            <a:noAutofit/>
          </a:bodyPr>
          <a:lstStyle/>
          <a:p>
            <a:pPr marL="0" lvl="0" indent="0" algn="l" rtl="0">
              <a:lnSpc>
                <a:spcPct val="100000"/>
              </a:lnSpc>
              <a:spcBef>
                <a:spcPts val="0"/>
              </a:spcBef>
              <a:spcAft>
                <a:spcPts val="0"/>
              </a:spcAft>
              <a:buSzPts val="3200"/>
              <a:buNone/>
            </a:pPr>
            <a:r>
              <a:rPr lang="en-US" sz="3200" b="0" i="0" u="none" dirty="0">
                <a:solidFill>
                  <a:srgbClr val="000000"/>
                </a:solidFill>
                <a:latin typeface="Arial Black"/>
                <a:ea typeface="Arial Black"/>
                <a:cs typeface="Arial Black"/>
                <a:sym typeface="Arial Black"/>
              </a:rPr>
              <a:t>DNA and RNA contain instructions for making protein</a:t>
            </a:r>
            <a:endParaRPr dirty="0"/>
          </a:p>
        </p:txBody>
      </p:sp>
      <p:sp>
        <p:nvSpPr>
          <p:cNvPr id="399" name="Google Shape;399;p36"/>
          <p:cNvSpPr/>
          <p:nvPr/>
        </p:nvSpPr>
        <p:spPr>
          <a:xfrm>
            <a:off x="2147887" y="1013460"/>
            <a:ext cx="4848225" cy="647700"/>
          </a:xfrm>
          <a:prstGeom prst="rect">
            <a:avLst/>
          </a:prstGeom>
        </p:spPr>
        <p:txBody>
          <a:bodyPr>
            <a:prstTxWarp prst="textPlain">
              <a:avLst/>
            </a:prstTxWarp>
          </a:bodyPr>
          <a:lstStyle/>
          <a:p>
            <a:pPr lvl="0" algn="l"/>
            <a:r>
              <a:rPr b="0" i="0" dirty="0">
                <a:ln w="12600" cap="flat" cmpd="sng">
                  <a:solidFill>
                    <a:srgbClr val="EAEAEA"/>
                  </a:solidFill>
                  <a:prstDash val="solid"/>
                  <a:miter lim="800000"/>
                  <a:headEnd type="none" w="sm" len="sm"/>
                  <a:tailEnd type="none" w="sm" len="sm"/>
                </a:ln>
                <a:gradFill>
                  <a:gsLst>
                    <a:gs pos="0">
                      <a:srgbClr val="9400ED"/>
                    </a:gs>
                    <a:gs pos="100000">
                      <a:srgbClr val="0000FF"/>
                    </a:gs>
                  </a:gsLst>
                  <a:lin ang="10800000" scaled="0"/>
                </a:gradFill>
                <a:latin typeface="Arial Black"/>
              </a:rPr>
              <a:t>WHAT DO THEY DO </a:t>
            </a:r>
          </a:p>
        </p:txBody>
      </p:sp>
      <p:pic>
        <p:nvPicPr>
          <p:cNvPr id="3074" name="Picture 2" descr="Central Dogma - Steps Involved in Central Dogma"/>
          <p:cNvPicPr>
            <a:picLocks noChangeAspect="1" noChangeArrowheads="1"/>
          </p:cNvPicPr>
          <p:nvPr/>
        </p:nvPicPr>
        <p:blipFill rotWithShape="1">
          <a:blip r:embed="rId3">
            <a:extLst>
              <a:ext uri="{28A0092B-C50C-407E-A947-70E740481C1C}">
                <a14:useLocalDpi xmlns:a14="http://schemas.microsoft.com/office/drawing/2010/main" val="0"/>
              </a:ext>
            </a:extLst>
          </a:blip>
          <a:srcRect t="11536"/>
          <a:stretch/>
        </p:blipFill>
        <p:spPr bwMode="auto">
          <a:xfrm>
            <a:off x="699044" y="3276872"/>
            <a:ext cx="7143750" cy="3581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98">
                                            <p:txEl>
                                              <p:pRg st="0" end="0"/>
                                            </p:txEl>
                                          </p:spTgt>
                                        </p:tgtEl>
                                        <p:attrNameLst>
                                          <p:attrName>style.visibility</p:attrName>
                                        </p:attrNameLst>
                                      </p:cBhvr>
                                      <p:to>
                                        <p:strVal val="visible"/>
                                      </p:to>
                                    </p:set>
                                    <p:anim calcmode="lin" valueType="num">
                                      <p:cBhvr additive="base">
                                        <p:cTn id="7" dur="500"/>
                                        <p:tgtEl>
                                          <p:spTgt spid="398">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7"/>
          <p:cNvSpPr txBox="1">
            <a:spLocks noGrp="1"/>
          </p:cNvSpPr>
          <p:nvPr>
            <p:ph type="title"/>
          </p:nvPr>
        </p:nvSpPr>
        <p:spPr>
          <a:xfrm>
            <a:off x="339725" y="76200"/>
            <a:ext cx="8458200" cy="11430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6600"/>
              <a:buNone/>
            </a:pPr>
            <a:r>
              <a:rPr lang="en-US" sz="6600" b="0" i="0" u="none" smtClean="0">
                <a:solidFill>
                  <a:srgbClr val="074AD9"/>
                </a:solidFill>
                <a:latin typeface="Times New Roman"/>
                <a:ea typeface="Times New Roman"/>
                <a:cs typeface="Times New Roman"/>
                <a:sym typeface="Times New Roman"/>
              </a:rPr>
              <a:t>4) Proteins</a:t>
            </a:r>
            <a:endParaRPr/>
          </a:p>
        </p:txBody>
      </p:sp>
      <p:pic>
        <p:nvPicPr>
          <p:cNvPr id="405" name="Google Shape;405;p37"/>
          <p:cNvPicPr preferRelativeResize="0"/>
          <p:nvPr/>
        </p:nvPicPr>
        <p:blipFill rotWithShape="1">
          <a:blip r:embed="rId3">
            <a:alphaModFix/>
          </a:blip>
          <a:srcRect/>
          <a:stretch/>
        </p:blipFill>
        <p:spPr>
          <a:xfrm>
            <a:off x="0" y="2895600"/>
            <a:ext cx="4492625" cy="3962400"/>
          </a:xfrm>
          <a:prstGeom prst="rect">
            <a:avLst/>
          </a:prstGeom>
          <a:noFill/>
          <a:ln>
            <a:noFill/>
          </a:ln>
        </p:spPr>
      </p:pic>
      <p:pic>
        <p:nvPicPr>
          <p:cNvPr id="406" name="Google Shape;406;p37"/>
          <p:cNvPicPr preferRelativeResize="0"/>
          <p:nvPr/>
        </p:nvPicPr>
        <p:blipFill rotWithShape="1">
          <a:blip r:embed="rId4">
            <a:alphaModFix/>
          </a:blip>
          <a:srcRect/>
          <a:stretch/>
        </p:blipFill>
        <p:spPr>
          <a:xfrm>
            <a:off x="4000500" y="3268662"/>
            <a:ext cx="5143500" cy="3589337"/>
          </a:xfrm>
          <a:prstGeom prst="rect">
            <a:avLst/>
          </a:prstGeom>
          <a:noFill/>
          <a:ln>
            <a:noFill/>
          </a:ln>
        </p:spPr>
      </p:pic>
      <p:pic>
        <p:nvPicPr>
          <p:cNvPr id="407" name="Google Shape;407;p37"/>
          <p:cNvPicPr preferRelativeResize="0"/>
          <p:nvPr/>
        </p:nvPicPr>
        <p:blipFill rotWithShape="1">
          <a:blip r:embed="rId5">
            <a:alphaModFix/>
          </a:blip>
          <a:srcRect/>
          <a:stretch/>
        </p:blipFill>
        <p:spPr>
          <a:xfrm>
            <a:off x="5562600" y="1371600"/>
            <a:ext cx="3581400" cy="2149475"/>
          </a:xfrm>
          <a:prstGeom prst="rect">
            <a:avLst/>
          </a:prstGeom>
          <a:noFill/>
          <a:ln>
            <a:noFill/>
          </a:ln>
        </p:spPr>
      </p:pic>
      <p:pic>
        <p:nvPicPr>
          <p:cNvPr id="408" name="Google Shape;408;p37"/>
          <p:cNvPicPr preferRelativeResize="0"/>
          <p:nvPr/>
        </p:nvPicPr>
        <p:blipFill rotWithShape="1">
          <a:blip r:embed="rId6">
            <a:alphaModFix/>
          </a:blip>
          <a:srcRect/>
          <a:stretch/>
        </p:blipFill>
        <p:spPr>
          <a:xfrm>
            <a:off x="0" y="1219200"/>
            <a:ext cx="4191000" cy="3160712"/>
          </a:xfrm>
          <a:prstGeom prst="rect">
            <a:avLst/>
          </a:prstGeom>
          <a:noFill/>
          <a:ln>
            <a:noFill/>
          </a:ln>
        </p:spPr>
      </p:pic>
      <p:pic>
        <p:nvPicPr>
          <p:cNvPr id="409" name="Google Shape;409;p37"/>
          <p:cNvPicPr preferRelativeResize="0"/>
          <p:nvPr/>
        </p:nvPicPr>
        <p:blipFill rotWithShape="1">
          <a:blip r:embed="rId7">
            <a:alphaModFix/>
          </a:blip>
          <a:srcRect/>
          <a:stretch/>
        </p:blipFill>
        <p:spPr>
          <a:xfrm>
            <a:off x="2819400" y="1143000"/>
            <a:ext cx="3800475" cy="3371850"/>
          </a:xfrm>
          <a:prstGeom prst="rect">
            <a:avLst/>
          </a:prstGeom>
          <a:noFill/>
          <a:ln>
            <a:noFill/>
          </a:ln>
        </p:spPr>
      </p:pic>
      <p:pic>
        <p:nvPicPr>
          <p:cNvPr id="410" name="Google Shape;410;p37"/>
          <p:cNvPicPr preferRelativeResize="0"/>
          <p:nvPr/>
        </p:nvPicPr>
        <p:blipFill rotWithShape="1">
          <a:blip r:embed="rId8">
            <a:alphaModFix/>
          </a:blip>
          <a:srcRect/>
          <a:stretch/>
        </p:blipFill>
        <p:spPr>
          <a:xfrm>
            <a:off x="7794625" y="5440362"/>
            <a:ext cx="1349375" cy="1417637"/>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f2d0597141_1_0"/>
          <p:cNvSpPr txBox="1">
            <a:spLocks noGrp="1"/>
          </p:cNvSpPr>
          <p:nvPr>
            <p:ph type="title"/>
          </p:nvPr>
        </p:nvSpPr>
        <p:spPr>
          <a:xfrm>
            <a:off x="685800" y="609600"/>
            <a:ext cx="7770900" cy="1141500"/>
          </a:xfrm>
          <a:prstGeom prst="rect">
            <a:avLst/>
          </a:prstGeom>
        </p:spPr>
        <p:txBody>
          <a:bodyPr spcFirstLastPara="1" wrap="square" lIns="90000" tIns="46800" rIns="90000" bIns="46800" anchor="ctr" anchorCtr="0">
            <a:noAutofit/>
          </a:bodyPr>
          <a:lstStyle/>
          <a:p>
            <a:pPr marL="0" lvl="0" indent="0" algn="ctr" rtl="0">
              <a:spcBef>
                <a:spcPts val="0"/>
              </a:spcBef>
              <a:spcAft>
                <a:spcPts val="0"/>
              </a:spcAft>
              <a:buNone/>
            </a:pPr>
            <a:r>
              <a:rPr lang="en-US"/>
              <a:t>Double and Triple Bonds</a:t>
            </a:r>
            <a:endParaRPr/>
          </a:p>
        </p:txBody>
      </p:sp>
      <p:sp>
        <p:nvSpPr>
          <p:cNvPr id="125" name="Google Shape;125;gf2d0597141_1_0"/>
          <p:cNvSpPr txBox="1">
            <a:spLocks noGrp="1"/>
          </p:cNvSpPr>
          <p:nvPr>
            <p:ph type="body" idx="1"/>
          </p:nvPr>
        </p:nvSpPr>
        <p:spPr>
          <a:xfrm>
            <a:off x="685800" y="1981200"/>
            <a:ext cx="3808500" cy="4113300"/>
          </a:xfrm>
          <a:prstGeom prst="rect">
            <a:avLst/>
          </a:prstGeom>
        </p:spPr>
        <p:txBody>
          <a:bodyPr spcFirstLastPara="1" wrap="square" lIns="90000" tIns="46800" rIns="90000" bIns="46800" anchor="t" anchorCtr="0">
            <a:noAutofit/>
          </a:bodyPr>
          <a:lstStyle/>
          <a:p>
            <a:pPr marL="0" lvl="0" indent="0" algn="l" rtl="0">
              <a:spcBef>
                <a:spcPts val="800"/>
              </a:spcBef>
              <a:spcAft>
                <a:spcPts val="0"/>
              </a:spcAft>
              <a:buNone/>
            </a:pPr>
            <a:r>
              <a:rPr lang="en-US"/>
              <a:t>Double Bond- where 2 pairs of electrons are shared</a:t>
            </a: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
        <p:nvSpPr>
          <p:cNvPr id="126" name="Google Shape;126;gf2d0597141_1_0"/>
          <p:cNvSpPr txBox="1">
            <a:spLocks noGrp="1"/>
          </p:cNvSpPr>
          <p:nvPr>
            <p:ph type="body" idx="2"/>
          </p:nvPr>
        </p:nvSpPr>
        <p:spPr>
          <a:xfrm>
            <a:off x="4646613" y="1981200"/>
            <a:ext cx="3810000" cy="4113300"/>
          </a:xfrm>
          <a:prstGeom prst="rect">
            <a:avLst/>
          </a:prstGeom>
        </p:spPr>
        <p:txBody>
          <a:bodyPr spcFirstLastPara="1" wrap="square" lIns="90000" tIns="46800" rIns="90000" bIns="46800" anchor="t" anchorCtr="0">
            <a:noAutofit/>
          </a:bodyPr>
          <a:lstStyle/>
          <a:p>
            <a:pPr marL="0" lvl="0" indent="0" algn="l" rtl="0">
              <a:spcBef>
                <a:spcPts val="800"/>
              </a:spcBef>
              <a:spcAft>
                <a:spcPts val="0"/>
              </a:spcAft>
              <a:buNone/>
            </a:pPr>
            <a:r>
              <a:rPr lang="en-US"/>
              <a:t>Triple Bond- where 3 pairs of electrons are shared</a:t>
            </a:r>
            <a:endParaRPr/>
          </a:p>
        </p:txBody>
      </p:sp>
      <p:pic>
        <p:nvPicPr>
          <p:cNvPr id="127" name="Google Shape;127;gf2d0597141_1_0"/>
          <p:cNvPicPr preferRelativeResize="0"/>
          <p:nvPr/>
        </p:nvPicPr>
        <p:blipFill>
          <a:blip r:embed="rId3">
            <a:alphaModFix/>
          </a:blip>
          <a:stretch>
            <a:fillRect/>
          </a:stretch>
        </p:blipFill>
        <p:spPr>
          <a:xfrm>
            <a:off x="769975" y="4050925"/>
            <a:ext cx="2721699" cy="2560651"/>
          </a:xfrm>
          <a:prstGeom prst="rect">
            <a:avLst/>
          </a:prstGeom>
          <a:noFill/>
          <a:ln>
            <a:noFill/>
          </a:ln>
        </p:spPr>
      </p:pic>
      <p:pic>
        <p:nvPicPr>
          <p:cNvPr id="128" name="Google Shape;128;gf2d0597141_1_0"/>
          <p:cNvPicPr preferRelativeResize="0"/>
          <p:nvPr/>
        </p:nvPicPr>
        <p:blipFill>
          <a:blip r:embed="rId4">
            <a:alphaModFix/>
          </a:blip>
          <a:stretch>
            <a:fillRect/>
          </a:stretch>
        </p:blipFill>
        <p:spPr>
          <a:xfrm>
            <a:off x="4942050" y="3788100"/>
            <a:ext cx="3192300" cy="3031800"/>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8"/>
          <p:cNvSpPr/>
          <p:nvPr/>
        </p:nvSpPr>
        <p:spPr>
          <a:xfrm>
            <a:off x="457200" y="990600"/>
            <a:ext cx="7620000" cy="685800"/>
          </a:xfrm>
          <a:prstGeom prst="rect">
            <a:avLst/>
          </a:prstGeom>
        </p:spPr>
        <p:txBody>
          <a:bodyPr>
            <a:prstTxWarp prst="textPlain">
              <a:avLst/>
            </a:prstTxWarp>
          </a:bodyPr>
          <a:lstStyle/>
          <a:p>
            <a:pPr lvl="0" algn="l"/>
            <a:r>
              <a:rPr b="0" i="0">
                <a:ln w="12600" cap="flat" cmpd="sng">
                  <a:solidFill>
                    <a:srgbClr val="EAEAEA"/>
                  </a:solidFill>
                  <a:prstDash val="solid"/>
                  <a:miter lim="800000"/>
                  <a:headEnd type="none" w="sm" len="sm"/>
                  <a:tailEnd type="none" w="sm" len="sm"/>
                </a:ln>
                <a:gradFill>
                  <a:gsLst>
                    <a:gs pos="0">
                      <a:srgbClr val="9400ED"/>
                    </a:gs>
                    <a:gs pos="100000">
                      <a:srgbClr val="0000FF"/>
                    </a:gs>
                  </a:gsLst>
                  <a:lin ang="10800000" scaled="0"/>
                </a:gradFill>
                <a:latin typeface="Arial Black"/>
              </a:rPr>
              <a:t>Elements that make up Proteins are ….. </a:t>
            </a:r>
          </a:p>
        </p:txBody>
      </p:sp>
      <p:sp>
        <p:nvSpPr>
          <p:cNvPr id="416" name="Google Shape;416;p38"/>
          <p:cNvSpPr/>
          <p:nvPr/>
        </p:nvSpPr>
        <p:spPr>
          <a:xfrm>
            <a:off x="1066800" y="2971800"/>
            <a:ext cx="7239000" cy="1447800"/>
          </a:xfrm>
          <a:prstGeom prst="rect">
            <a:avLst/>
          </a:prstGeom>
        </p:spPr>
        <p:txBody>
          <a:bodyPr>
            <a:prstTxWarp prst="textPlain">
              <a:avLst/>
            </a:prstTxWarp>
          </a:bodyPr>
          <a:lstStyle/>
          <a:p>
            <a:pPr lvl="0" algn="l"/>
            <a:r>
              <a:rPr b="0" i="0">
                <a:ln w="19075" cap="flat" cmpd="sng">
                  <a:solidFill>
                    <a:srgbClr val="99CCFF"/>
                  </a:solidFill>
                  <a:prstDash val="solid"/>
                  <a:miter lim="800000"/>
                  <a:headEnd type="none" w="sm" len="sm"/>
                  <a:tailEnd type="none" w="sm" len="sm"/>
                </a:ln>
                <a:solidFill>
                  <a:srgbClr val="0066CC"/>
                </a:solidFill>
                <a:latin typeface="Impact"/>
              </a:rPr>
              <a:t>Carbon, Hydrogen, and Oxygen, Nitrogen and sometimes Sulfur </a:t>
            </a:r>
          </a:p>
        </p:txBody>
      </p:sp>
      <p:sp>
        <p:nvSpPr>
          <p:cNvPr id="417" name="Google Shape;417;p38"/>
          <p:cNvSpPr txBox="1"/>
          <p:nvPr/>
        </p:nvSpPr>
        <p:spPr>
          <a:xfrm>
            <a:off x="685800" y="5105400"/>
            <a:ext cx="7772400" cy="703262"/>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a:solidFill>
                  <a:srgbClr val="000000"/>
                </a:solidFill>
                <a:latin typeface="Arial"/>
                <a:ea typeface="Arial"/>
                <a:cs typeface="Arial"/>
                <a:sym typeface="Arial"/>
              </a:rPr>
              <a:t>THINK: “CHONS”</a:t>
            </a:r>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9"/>
          <p:cNvSpPr txBox="1"/>
          <p:nvPr/>
        </p:nvSpPr>
        <p:spPr>
          <a:xfrm>
            <a:off x="304800" y="12700"/>
            <a:ext cx="8077200" cy="1201737"/>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a:solidFill>
                  <a:srgbClr val="000000"/>
                </a:solidFill>
                <a:latin typeface="Arial"/>
                <a:ea typeface="Arial"/>
                <a:cs typeface="Arial"/>
                <a:sym typeface="Arial"/>
              </a:rPr>
              <a:t>The monomers that make up proteins are called…</a:t>
            </a:r>
            <a:endParaRPr/>
          </a:p>
        </p:txBody>
      </p:sp>
      <p:sp>
        <p:nvSpPr>
          <p:cNvPr id="423" name="Google Shape;423;p39"/>
          <p:cNvSpPr/>
          <p:nvPr/>
        </p:nvSpPr>
        <p:spPr>
          <a:xfrm>
            <a:off x="1600200" y="1327150"/>
            <a:ext cx="5257800" cy="730250"/>
          </a:xfrm>
          <a:prstGeom prst="rect">
            <a:avLst/>
          </a:prstGeom>
        </p:spPr>
        <p:txBody>
          <a:bodyPr>
            <a:prstTxWarp prst="textPlain">
              <a:avLst/>
            </a:prstTxWarp>
          </a:bodyPr>
          <a:lstStyle/>
          <a:p>
            <a:pPr lvl="0" algn="l"/>
            <a:r>
              <a:rPr b="0" i="0">
                <a:ln w="19075" cap="flat" cmpd="sng">
                  <a:solidFill>
                    <a:srgbClr val="99CCFF"/>
                  </a:solidFill>
                  <a:prstDash val="solid"/>
                  <a:miter lim="800000"/>
                  <a:headEnd type="none" w="sm" len="sm"/>
                  <a:tailEnd type="none" w="sm" len="sm"/>
                </a:ln>
                <a:solidFill>
                  <a:srgbClr val="0066CC"/>
                </a:solidFill>
                <a:latin typeface="Impact"/>
              </a:rPr>
              <a:t>AMINO ACID </a:t>
            </a:r>
          </a:p>
        </p:txBody>
      </p:sp>
      <p:sp>
        <p:nvSpPr>
          <p:cNvPr id="424" name="Google Shape;424;p39"/>
          <p:cNvSpPr txBox="1"/>
          <p:nvPr/>
        </p:nvSpPr>
        <p:spPr>
          <a:xfrm>
            <a:off x="1577975" y="2286000"/>
            <a:ext cx="573722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There are </a:t>
            </a:r>
            <a:r>
              <a:rPr lang="en-US" sz="3600" b="0" i="0" u="none">
                <a:solidFill>
                  <a:schemeClr val="dk1"/>
                </a:solidFill>
                <a:latin typeface="Times New Roman"/>
                <a:ea typeface="Times New Roman"/>
                <a:cs typeface="Times New Roman"/>
                <a:sym typeface="Times New Roman"/>
              </a:rPr>
              <a:t>20</a:t>
            </a:r>
            <a:r>
              <a:rPr lang="en-US" sz="2400" b="0" i="0" u="none">
                <a:solidFill>
                  <a:schemeClr val="dk1"/>
                </a:solidFill>
                <a:latin typeface="Times New Roman"/>
                <a:ea typeface="Times New Roman"/>
                <a:cs typeface="Times New Roman"/>
                <a:sym typeface="Times New Roman"/>
              </a:rPr>
              <a:t> different types of amino acids!</a:t>
            </a:r>
            <a:endParaRPr/>
          </a:p>
        </p:txBody>
      </p:sp>
      <p:pic>
        <p:nvPicPr>
          <p:cNvPr id="425" name="Google Shape;425;p39" descr="&lt;strong&gt;Amino&lt;/strong&gt; &lt;strong&gt;acid&lt;/strong&gt; - Wikipedia"/>
          <p:cNvPicPr preferRelativeResize="0"/>
          <p:nvPr/>
        </p:nvPicPr>
        <p:blipFill rotWithShape="1">
          <a:blip r:embed="rId3">
            <a:alphaModFix/>
          </a:blip>
          <a:srcRect/>
          <a:stretch/>
        </p:blipFill>
        <p:spPr>
          <a:xfrm>
            <a:off x="0" y="3275012"/>
            <a:ext cx="5026025" cy="3581400"/>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0"/>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p>
            <a:pPr marL="0" lvl="0" indent="0" algn="ctr" rtl="0">
              <a:spcBef>
                <a:spcPts val="0"/>
              </a:spcBef>
              <a:spcAft>
                <a:spcPts val="0"/>
              </a:spcAft>
              <a:buNone/>
            </a:pPr>
            <a:endParaRPr sz="4400">
              <a:solidFill>
                <a:srgbClr val="000000"/>
              </a:solidFill>
              <a:latin typeface="Times New Roman"/>
              <a:ea typeface="Times New Roman"/>
              <a:cs typeface="Times New Roman"/>
              <a:sym typeface="Times New Roman"/>
            </a:endParaRPr>
          </a:p>
        </p:txBody>
      </p:sp>
      <p:pic>
        <p:nvPicPr>
          <p:cNvPr id="431" name="Google Shape;431;p40" descr="http://www.uic.edu/classes/bios/bios100/lectures/aminoacids01.jpg"/>
          <p:cNvPicPr preferRelativeResize="0"/>
          <p:nvPr/>
        </p:nvPicPr>
        <p:blipFill rotWithShape="1">
          <a:blip r:embed="rId3">
            <a:alphaModFix/>
          </a:blip>
          <a:srcRect/>
          <a:stretch/>
        </p:blipFill>
        <p:spPr>
          <a:xfrm>
            <a:off x="1141412" y="-257175"/>
            <a:ext cx="6858000" cy="7115175"/>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1"/>
          <p:cNvSpPr txBox="1">
            <a:spLocks noGrp="1"/>
          </p:cNvSpPr>
          <p:nvPr>
            <p:ph type="title"/>
          </p:nvPr>
        </p:nvSpPr>
        <p:spPr>
          <a:xfrm>
            <a:off x="0" y="-192087"/>
            <a:ext cx="7772400" cy="2287587"/>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800"/>
              <a:buNone/>
            </a:pPr>
            <a:r>
              <a:rPr lang="en-US" sz="4800" b="1" i="0" u="none">
                <a:solidFill>
                  <a:srgbClr val="FCF8FF"/>
                </a:solidFill>
                <a:latin typeface="Times New Roman"/>
                <a:ea typeface="Times New Roman"/>
                <a:cs typeface="Times New Roman"/>
                <a:sym typeface="Times New Roman"/>
              </a:rPr>
              <a:t>The shapes of proteins are like a balled up piece of string</a:t>
            </a:r>
            <a:endParaRPr/>
          </a:p>
        </p:txBody>
      </p:sp>
      <p:pic>
        <p:nvPicPr>
          <p:cNvPr id="437" name="Google Shape;437;p41"/>
          <p:cNvPicPr preferRelativeResize="0"/>
          <p:nvPr/>
        </p:nvPicPr>
        <p:blipFill rotWithShape="1">
          <a:blip r:embed="rId3">
            <a:alphaModFix/>
          </a:blip>
          <a:srcRect/>
          <a:stretch/>
        </p:blipFill>
        <p:spPr>
          <a:xfrm>
            <a:off x="0" y="2552700"/>
            <a:ext cx="4305300" cy="4305300"/>
          </a:xfrm>
          <a:prstGeom prst="rect">
            <a:avLst/>
          </a:prstGeom>
          <a:noFill/>
          <a:ln>
            <a:noFill/>
          </a:ln>
        </p:spPr>
      </p:pic>
      <p:pic>
        <p:nvPicPr>
          <p:cNvPr id="438" name="Google Shape;438;p41"/>
          <p:cNvPicPr preferRelativeResize="0"/>
          <p:nvPr/>
        </p:nvPicPr>
        <p:blipFill rotWithShape="1">
          <a:blip r:embed="rId4">
            <a:alphaModFix/>
          </a:blip>
          <a:srcRect l="13191" b="73576"/>
          <a:stretch/>
        </p:blipFill>
        <p:spPr>
          <a:xfrm>
            <a:off x="5257800" y="1524000"/>
            <a:ext cx="3886200" cy="2273300"/>
          </a:xfrm>
          <a:prstGeom prst="rect">
            <a:avLst/>
          </a:prstGeom>
          <a:noFill/>
          <a:ln>
            <a:noFill/>
          </a:ln>
        </p:spPr>
      </p:pic>
      <p:pic>
        <p:nvPicPr>
          <p:cNvPr id="439" name="Google Shape;439;p41"/>
          <p:cNvPicPr preferRelativeResize="0"/>
          <p:nvPr/>
        </p:nvPicPr>
        <p:blipFill rotWithShape="1">
          <a:blip r:embed="rId4">
            <a:alphaModFix/>
          </a:blip>
          <a:srcRect l="31746" t="62759" r="6034" b="2243"/>
          <a:stretch/>
        </p:blipFill>
        <p:spPr>
          <a:xfrm>
            <a:off x="5867400" y="3886200"/>
            <a:ext cx="2747962" cy="2971800"/>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A three-part diagram shows the generic chemical structure of an amino acid (top), the generic chemical structure of a polypeptide (middle), and the idealized structure of a polypeptide chain folded to form loops (bottom). A dotted line between amino acids on different loops represents their inte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495" y="318886"/>
            <a:ext cx="5588985" cy="653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565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2"/>
          <p:cNvSpPr txBox="1">
            <a:spLocks noGrp="1"/>
          </p:cNvSpPr>
          <p:nvPr>
            <p:ph type="title"/>
          </p:nvPr>
        </p:nvSpPr>
        <p:spPr>
          <a:xfrm>
            <a:off x="457200" y="304800"/>
            <a:ext cx="8153400" cy="11430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800"/>
              <a:buNone/>
            </a:pPr>
            <a:r>
              <a:rPr lang="en-US" sz="4800" b="0" i="0" u="none">
                <a:solidFill>
                  <a:srgbClr val="000000"/>
                </a:solidFill>
                <a:latin typeface="Times New Roman"/>
                <a:ea typeface="Times New Roman"/>
                <a:cs typeface="Times New Roman"/>
                <a:sym typeface="Times New Roman"/>
              </a:rPr>
              <a:t>PROTEINS</a:t>
            </a:r>
            <a:endParaRPr/>
          </a:p>
        </p:txBody>
      </p:sp>
      <p:sp>
        <p:nvSpPr>
          <p:cNvPr id="445" name="Google Shape;445;p42"/>
          <p:cNvSpPr txBox="1"/>
          <p:nvPr/>
        </p:nvSpPr>
        <p:spPr>
          <a:xfrm>
            <a:off x="304800" y="2133600"/>
            <a:ext cx="8839200" cy="4878387"/>
          </a:xfrm>
          <a:prstGeom prst="rect">
            <a:avLst/>
          </a:prstGeom>
          <a:noFill/>
          <a:ln>
            <a:noFill/>
          </a:ln>
        </p:spPr>
        <p:txBody>
          <a:bodyPr spcFirstLastPara="1" wrap="square" lIns="90000" tIns="46800" rIns="90000" bIns="46800" anchor="t" anchorCtr="0">
            <a:spAutoFit/>
          </a:bodyPr>
          <a:lstStyle/>
          <a:p>
            <a:pPr marL="0" marR="0" lvl="0" indent="-152400" algn="l" rtl="0">
              <a:lnSpc>
                <a:spcPct val="100000"/>
              </a:lnSpc>
              <a:spcBef>
                <a:spcPts val="0"/>
              </a:spcBef>
              <a:spcAft>
                <a:spcPts val="0"/>
              </a:spcAft>
              <a:buClr>
                <a:srgbClr val="000000"/>
              </a:buClr>
              <a:buSzPts val="2400"/>
              <a:buFont typeface="Noto Sans Symbols"/>
              <a:buChar char="✔"/>
            </a:pPr>
            <a:r>
              <a:rPr lang="en-US" sz="2400" b="1" i="0" u="none" dirty="0">
                <a:solidFill>
                  <a:srgbClr val="000000"/>
                </a:solidFill>
                <a:latin typeface="Arial"/>
                <a:ea typeface="Arial"/>
                <a:cs typeface="Arial"/>
                <a:sym typeface="Arial"/>
              </a:rPr>
              <a:t>They are the major </a:t>
            </a:r>
            <a:r>
              <a:rPr lang="en-US" sz="2400" b="1" i="0" u="sng" dirty="0">
                <a:solidFill>
                  <a:srgbClr val="000000"/>
                </a:solidFill>
                <a:latin typeface="Arial"/>
                <a:ea typeface="Arial"/>
                <a:cs typeface="Arial"/>
                <a:sym typeface="Arial"/>
              </a:rPr>
              <a:t>structural molecules</a:t>
            </a:r>
            <a:r>
              <a:rPr lang="en-US" sz="2400" b="1" i="0" u="none" dirty="0">
                <a:solidFill>
                  <a:srgbClr val="000000"/>
                </a:solidFill>
                <a:latin typeface="Arial"/>
                <a:ea typeface="Arial"/>
                <a:cs typeface="Arial"/>
                <a:sym typeface="Arial"/>
              </a:rPr>
              <a:t> in living things for growth and repair : muscles, ligaments, tendons, bones, hair, skin, nails…IN FACT ALL </a:t>
            </a:r>
            <a:r>
              <a:rPr lang="en-US" sz="2400" b="1" i="0" u="sng" dirty="0">
                <a:solidFill>
                  <a:srgbClr val="000000"/>
                </a:solidFill>
                <a:latin typeface="Arial"/>
                <a:ea typeface="Arial"/>
                <a:cs typeface="Arial"/>
                <a:sym typeface="Arial"/>
              </a:rPr>
              <a:t>CELL MEMBRANES</a:t>
            </a:r>
            <a:r>
              <a:rPr lang="en-US" sz="2400" b="1" i="0" u="none" dirty="0">
                <a:solidFill>
                  <a:srgbClr val="000000"/>
                </a:solidFill>
                <a:latin typeface="Arial"/>
                <a:ea typeface="Arial"/>
                <a:cs typeface="Arial"/>
                <a:sym typeface="Arial"/>
              </a:rPr>
              <a:t> have protein in them</a:t>
            </a:r>
            <a:endParaRPr dirty="0"/>
          </a:p>
          <a:p>
            <a:pPr marL="0" marR="0" lvl="0" indent="-152400" algn="l" rtl="0">
              <a:lnSpc>
                <a:spcPct val="100000"/>
              </a:lnSpc>
              <a:spcBef>
                <a:spcPts val="1500"/>
              </a:spcBef>
              <a:spcAft>
                <a:spcPts val="0"/>
              </a:spcAft>
              <a:buClr>
                <a:srgbClr val="000000"/>
              </a:buClr>
              <a:buSzPts val="2400"/>
              <a:buFont typeface="Noto Sans Symbols"/>
              <a:buChar char="✔"/>
            </a:pPr>
            <a:r>
              <a:rPr lang="en-US" sz="2400" b="1" i="0" u="none" dirty="0">
                <a:solidFill>
                  <a:srgbClr val="000000"/>
                </a:solidFill>
                <a:latin typeface="Arial"/>
                <a:ea typeface="Arial"/>
                <a:cs typeface="Arial"/>
                <a:sym typeface="Arial"/>
              </a:rPr>
              <a:t>They make up </a:t>
            </a:r>
            <a:r>
              <a:rPr lang="en-US" sz="2400" b="1" i="0" u="sng" dirty="0">
                <a:solidFill>
                  <a:srgbClr val="000000"/>
                </a:solidFill>
                <a:latin typeface="Arial"/>
                <a:ea typeface="Arial"/>
                <a:cs typeface="Arial"/>
                <a:sym typeface="Arial"/>
              </a:rPr>
              <a:t>antibodies</a:t>
            </a:r>
            <a:r>
              <a:rPr lang="en-US" sz="2400" b="1" i="0" u="none" dirty="0">
                <a:solidFill>
                  <a:srgbClr val="000000"/>
                </a:solidFill>
                <a:latin typeface="Arial"/>
                <a:ea typeface="Arial"/>
                <a:cs typeface="Arial"/>
                <a:sym typeface="Arial"/>
              </a:rPr>
              <a:t> in the immune system</a:t>
            </a:r>
            <a:endParaRPr dirty="0"/>
          </a:p>
          <a:p>
            <a:pPr marL="0" marR="0" lvl="0" indent="-152400" algn="l" rtl="0">
              <a:lnSpc>
                <a:spcPct val="100000"/>
              </a:lnSpc>
              <a:spcBef>
                <a:spcPts val="1500"/>
              </a:spcBef>
              <a:spcAft>
                <a:spcPts val="0"/>
              </a:spcAft>
              <a:buClr>
                <a:srgbClr val="000000"/>
              </a:buClr>
              <a:buSzPts val="2400"/>
              <a:buFont typeface="Noto Sans Symbols"/>
              <a:buChar char="✔"/>
            </a:pPr>
            <a:r>
              <a:rPr lang="en-US" sz="2400" b="1" i="0" u="none" dirty="0">
                <a:solidFill>
                  <a:srgbClr val="000000"/>
                </a:solidFill>
                <a:latin typeface="Arial"/>
                <a:ea typeface="Arial"/>
                <a:cs typeface="Arial"/>
                <a:sym typeface="Arial"/>
              </a:rPr>
              <a:t>They make up </a:t>
            </a:r>
            <a:r>
              <a:rPr lang="en-US" sz="2400" b="1" i="0" u="sng" dirty="0">
                <a:solidFill>
                  <a:srgbClr val="000000"/>
                </a:solidFill>
                <a:latin typeface="Arial"/>
                <a:ea typeface="Arial"/>
                <a:cs typeface="Arial"/>
                <a:sym typeface="Arial"/>
              </a:rPr>
              <a:t>enzymes</a:t>
            </a:r>
            <a:r>
              <a:rPr lang="en-US" sz="2400" b="1" i="0" u="none" dirty="0">
                <a:solidFill>
                  <a:srgbClr val="000000"/>
                </a:solidFill>
                <a:latin typeface="Arial"/>
                <a:ea typeface="Arial"/>
                <a:cs typeface="Arial"/>
                <a:sym typeface="Arial"/>
              </a:rPr>
              <a:t> for helping chemical reactions</a:t>
            </a:r>
            <a:endParaRPr dirty="0"/>
          </a:p>
          <a:p>
            <a:pPr marL="0" marR="0" lvl="0" indent="-152400" algn="l" rtl="0">
              <a:lnSpc>
                <a:spcPct val="100000"/>
              </a:lnSpc>
              <a:spcBef>
                <a:spcPts val="1500"/>
              </a:spcBef>
              <a:spcAft>
                <a:spcPts val="0"/>
              </a:spcAft>
              <a:buClr>
                <a:srgbClr val="000000"/>
              </a:buClr>
              <a:buSzPts val="2400"/>
              <a:buFont typeface="Noto Sans Symbols"/>
              <a:buChar char="✔"/>
            </a:pPr>
            <a:r>
              <a:rPr lang="en-US" sz="2400" b="1" i="0" u="none" dirty="0">
                <a:solidFill>
                  <a:srgbClr val="000000"/>
                </a:solidFill>
                <a:latin typeface="Arial"/>
                <a:ea typeface="Arial"/>
                <a:cs typeface="Arial"/>
                <a:sym typeface="Arial"/>
              </a:rPr>
              <a:t>They makeup </a:t>
            </a:r>
            <a:r>
              <a:rPr lang="en-US" sz="2400" b="1" i="0" u="sng" dirty="0">
                <a:solidFill>
                  <a:srgbClr val="000000"/>
                </a:solidFill>
                <a:latin typeface="Arial"/>
                <a:ea typeface="Arial"/>
                <a:cs typeface="Arial"/>
                <a:sym typeface="Arial"/>
              </a:rPr>
              <a:t>non-</a:t>
            </a:r>
            <a:r>
              <a:rPr lang="en-US" sz="2400" b="1" i="0" u="sng" dirty="0" err="1">
                <a:solidFill>
                  <a:srgbClr val="000000"/>
                </a:solidFill>
                <a:latin typeface="Arial"/>
                <a:ea typeface="Arial"/>
                <a:cs typeface="Arial"/>
                <a:sym typeface="Arial"/>
              </a:rPr>
              <a:t>steriod</a:t>
            </a:r>
            <a:r>
              <a:rPr lang="en-US" sz="2400" b="1" i="0" u="sng" dirty="0">
                <a:solidFill>
                  <a:srgbClr val="000000"/>
                </a:solidFill>
                <a:latin typeface="Arial"/>
                <a:ea typeface="Arial"/>
                <a:cs typeface="Arial"/>
                <a:sym typeface="Arial"/>
              </a:rPr>
              <a:t> hormones</a:t>
            </a:r>
            <a:r>
              <a:rPr lang="en-US" sz="2400" b="1" i="0" u="none" dirty="0">
                <a:solidFill>
                  <a:srgbClr val="000000"/>
                </a:solidFill>
                <a:latin typeface="Arial"/>
                <a:ea typeface="Arial"/>
                <a:cs typeface="Arial"/>
                <a:sym typeface="Arial"/>
              </a:rPr>
              <a:t> which</a:t>
            </a:r>
            <a:endParaRPr dirty="0"/>
          </a:p>
          <a:p>
            <a:pPr marL="0" marR="0" lvl="0" indent="0" algn="l" rtl="0">
              <a:lnSpc>
                <a:spcPct val="100000"/>
              </a:lnSpc>
              <a:spcBef>
                <a:spcPts val="1500"/>
              </a:spcBef>
              <a:spcAft>
                <a:spcPts val="0"/>
              </a:spcAft>
              <a:buClr>
                <a:srgbClr val="000000"/>
              </a:buClr>
              <a:buSzPts val="2400"/>
              <a:buFont typeface="Arial"/>
              <a:buNone/>
            </a:pPr>
            <a:r>
              <a:rPr lang="en-US" sz="2400" b="1" i="0" u="sng" dirty="0">
                <a:solidFill>
                  <a:srgbClr val="000000"/>
                </a:solidFill>
                <a:latin typeface="Arial"/>
                <a:ea typeface="Arial"/>
                <a:cs typeface="Arial"/>
                <a:sym typeface="Arial"/>
              </a:rPr>
              <a:t>THINK: Proteins= membranes, enzymes, antibodies, non-</a:t>
            </a:r>
            <a:r>
              <a:rPr lang="en-US" sz="2400" b="1" i="0" u="sng" dirty="0" err="1">
                <a:solidFill>
                  <a:srgbClr val="000000"/>
                </a:solidFill>
                <a:latin typeface="Arial"/>
                <a:ea typeface="Arial"/>
                <a:cs typeface="Arial"/>
                <a:sym typeface="Arial"/>
              </a:rPr>
              <a:t>steriod</a:t>
            </a:r>
            <a:r>
              <a:rPr lang="en-US" sz="2400" b="1" i="0" u="sng" dirty="0">
                <a:solidFill>
                  <a:srgbClr val="000000"/>
                </a:solidFill>
                <a:latin typeface="Arial"/>
                <a:ea typeface="Arial"/>
                <a:cs typeface="Arial"/>
                <a:sym typeface="Arial"/>
              </a:rPr>
              <a:t> hormones, structural molecules, “MEANS”</a:t>
            </a:r>
            <a:endParaRPr dirty="0"/>
          </a:p>
        </p:txBody>
      </p:sp>
      <p:sp>
        <p:nvSpPr>
          <p:cNvPr id="446" name="Google Shape;446;p42"/>
          <p:cNvSpPr txBox="1"/>
          <p:nvPr/>
        </p:nvSpPr>
        <p:spPr>
          <a:xfrm>
            <a:off x="685800" y="4876800"/>
            <a:ext cx="7696200" cy="4730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447" name="Google Shape;447;p42"/>
          <p:cNvSpPr/>
          <p:nvPr/>
        </p:nvSpPr>
        <p:spPr>
          <a:xfrm>
            <a:off x="1219200" y="1295400"/>
            <a:ext cx="7010400" cy="762000"/>
          </a:xfrm>
          <a:prstGeom prst="rect">
            <a:avLst/>
          </a:prstGeom>
        </p:spPr>
        <p:txBody>
          <a:bodyPr>
            <a:prstTxWarp prst="textPlain">
              <a:avLst/>
            </a:prstTxWarp>
          </a:bodyPr>
          <a:lstStyle/>
          <a:p>
            <a:pPr lvl="0" algn="l"/>
            <a:r>
              <a:rPr b="0" i="0">
                <a:ln w="12600" cap="flat" cmpd="sng">
                  <a:solidFill>
                    <a:srgbClr val="EAEAEA"/>
                  </a:solidFill>
                  <a:prstDash val="solid"/>
                  <a:miter lim="800000"/>
                  <a:headEnd type="none" w="sm" len="sm"/>
                  <a:tailEnd type="none" w="sm" len="sm"/>
                </a:ln>
                <a:gradFill>
                  <a:gsLst>
                    <a:gs pos="0">
                      <a:srgbClr val="9400ED"/>
                    </a:gs>
                    <a:gs pos="100000">
                      <a:srgbClr val="0000FF"/>
                    </a:gs>
                  </a:gsLst>
                  <a:lin ang="10800000" scaled="0"/>
                </a:gradFill>
                <a:latin typeface="Arial Black"/>
              </a:rPr>
              <a:t>Types and Functions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3"/>
          <p:cNvSpPr txBox="1">
            <a:spLocks noGrp="1"/>
          </p:cNvSpPr>
          <p:nvPr>
            <p:ph type="title"/>
          </p:nvPr>
        </p:nvSpPr>
        <p:spPr>
          <a:xfrm>
            <a:off x="685800" y="0"/>
            <a:ext cx="7772400" cy="11430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EXAMPLE PROTEIN</a:t>
            </a:r>
            <a:endParaRPr/>
          </a:p>
        </p:txBody>
      </p:sp>
      <p:sp>
        <p:nvSpPr>
          <p:cNvPr id="453" name="Google Shape;453;p43"/>
          <p:cNvSpPr/>
          <p:nvPr/>
        </p:nvSpPr>
        <p:spPr>
          <a:xfrm>
            <a:off x="914400" y="1524000"/>
            <a:ext cx="7010400" cy="762000"/>
          </a:xfrm>
          <a:prstGeom prst="rect">
            <a:avLst/>
          </a:prstGeom>
        </p:spPr>
        <p:txBody>
          <a:bodyPr>
            <a:prstTxWarp prst="textPlain">
              <a:avLst/>
            </a:prstTxWarp>
          </a:bodyPr>
          <a:lstStyle/>
          <a:p>
            <a:pPr lvl="0" algn="l"/>
            <a:r>
              <a:rPr b="0" i="0">
                <a:ln w="12600" cap="flat" cmpd="sng">
                  <a:solidFill>
                    <a:srgbClr val="EAEAEA"/>
                  </a:solidFill>
                  <a:prstDash val="solid"/>
                  <a:miter lim="800000"/>
                  <a:headEnd type="none" w="sm" len="sm"/>
                  <a:tailEnd type="none" w="sm" len="sm"/>
                </a:ln>
                <a:gradFill>
                  <a:gsLst>
                    <a:gs pos="0">
                      <a:srgbClr val="9400ED"/>
                    </a:gs>
                    <a:gs pos="100000">
                      <a:srgbClr val="0000FF"/>
                    </a:gs>
                  </a:gsLst>
                  <a:lin ang="10800000" scaled="0"/>
                </a:gradFill>
                <a:latin typeface="Arial Black"/>
              </a:rPr>
              <a:t>hemoglobin </a:t>
            </a:r>
          </a:p>
        </p:txBody>
      </p:sp>
      <p:sp>
        <p:nvSpPr>
          <p:cNvPr id="454" name="Google Shape;454;p43"/>
          <p:cNvSpPr txBox="1"/>
          <p:nvPr/>
        </p:nvSpPr>
        <p:spPr>
          <a:xfrm>
            <a:off x="1676400" y="3124200"/>
            <a:ext cx="5129212"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Times New Roman"/>
              <a:buNone/>
            </a:pPr>
            <a:r>
              <a:rPr lang="en-US" sz="4000" b="0" i="0" u="none">
                <a:solidFill>
                  <a:schemeClr val="dk1"/>
                </a:solidFill>
                <a:latin typeface="Times New Roman"/>
                <a:ea typeface="Times New Roman"/>
                <a:cs typeface="Times New Roman"/>
                <a:sym typeface="Times New Roman"/>
              </a:rPr>
              <a:t>Carries oxygen in blood</a:t>
            </a: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8"/>
        <p:cNvGrpSpPr/>
        <p:nvPr/>
      </p:nvGrpSpPr>
      <p:grpSpPr>
        <a:xfrm>
          <a:off x="0" y="0"/>
          <a:ext cx="0" cy="0"/>
          <a:chOff x="0" y="0"/>
          <a:chExt cx="0" cy="0"/>
        </a:xfrm>
      </p:grpSpPr>
      <p:sp>
        <p:nvSpPr>
          <p:cNvPr id="459" name="Google Shape;459;p44"/>
          <p:cNvSpPr txBox="1">
            <a:spLocks noGrp="1"/>
          </p:cNvSpPr>
          <p:nvPr>
            <p:ph type="body" idx="1"/>
          </p:nvPr>
        </p:nvSpPr>
        <p:spPr>
          <a:xfrm>
            <a:off x="685800" y="1981200"/>
            <a:ext cx="7772400" cy="4114800"/>
          </a:xfrm>
          <a:prstGeom prst="rect">
            <a:avLst/>
          </a:prstGeom>
          <a:noFill/>
          <a:ln>
            <a:noFill/>
          </a:ln>
        </p:spPr>
        <p:txBody>
          <a:bodyPr spcFirstLastPara="1" wrap="square" lIns="90000" tIns="46800" rIns="90000" bIns="46800" anchor="t" anchorCtr="0">
            <a:noAutofit/>
          </a:bodyPr>
          <a:lstStyle/>
          <a:p>
            <a:pPr marL="341312" lvl="0" indent="-341312" algn="l" rtl="0">
              <a:lnSpc>
                <a:spcPct val="9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What elements are found in all of the Big 4 molecules?  Which of the Big 4 has different elements and what are they?</a:t>
            </a:r>
            <a:endParaRPr/>
          </a:p>
          <a:p>
            <a:pPr marL="341312" lvl="0" indent="-341312" algn="l" rtl="0">
              <a:lnSpc>
                <a:spcPct val="90000"/>
              </a:lnSpc>
              <a:spcBef>
                <a:spcPts val="70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Since Polysaccharides and Lipids have the same elements in them, how can you tell the difference?</a:t>
            </a:r>
            <a:endParaRPr/>
          </a:p>
          <a:p>
            <a:pPr marL="341312" lvl="0" indent="-341312" algn="l" rtl="0">
              <a:lnSpc>
                <a:spcPct val="90000"/>
              </a:lnSpc>
              <a:spcBef>
                <a:spcPts val="70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Which molecule is in the shape of a hexagon?</a:t>
            </a:r>
            <a:endParaRPr/>
          </a:p>
          <a:p>
            <a:pPr marL="341312" lvl="0" indent="-341312" algn="l" rtl="0">
              <a:lnSpc>
                <a:spcPct val="90000"/>
              </a:lnSpc>
              <a:spcBef>
                <a:spcPts val="70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Which molecule is in the shape of an E?</a:t>
            </a:r>
            <a:endParaRPr/>
          </a:p>
          <a:p>
            <a:pPr marL="341312" lvl="0" indent="-341312" algn="l" rtl="0">
              <a:lnSpc>
                <a:spcPct val="90000"/>
              </a:lnSpc>
              <a:spcBef>
                <a:spcPts val="70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A polymer of amino acids makes what molecule?</a:t>
            </a:r>
            <a:endParaRPr/>
          </a:p>
          <a:p>
            <a:pPr marL="342900" lvl="0" indent="-342900" algn="l" rtl="0">
              <a:spcBef>
                <a:spcPts val="800"/>
              </a:spcBef>
              <a:spcAft>
                <a:spcPts val="0"/>
              </a:spcAft>
              <a:buNone/>
            </a:pPr>
            <a:endParaRPr sz="2800" b="0" i="0" u="none">
              <a:solidFill>
                <a:srgbClr val="000000"/>
              </a:solidFill>
              <a:latin typeface="Times New Roman"/>
              <a:ea typeface="Times New Roman"/>
              <a:cs typeface="Times New Roman"/>
              <a:sym typeface="Times New Roman"/>
            </a:endParaRPr>
          </a:p>
        </p:txBody>
      </p:sp>
      <p:sp>
        <p:nvSpPr>
          <p:cNvPr id="460" name="Google Shape;460;p44"/>
          <p:cNvSpPr/>
          <p:nvPr/>
        </p:nvSpPr>
        <p:spPr>
          <a:xfrm>
            <a:off x="685800" y="457200"/>
            <a:ext cx="7772400" cy="962025"/>
          </a:xfrm>
          <a:prstGeom prst="rect">
            <a:avLst/>
          </a:prstGeom>
        </p:spPr>
        <p:txBody>
          <a:bodyPr>
            <a:prstTxWarp prst="textPlain">
              <a:avLst/>
            </a:prstTxWarp>
          </a:bodyPr>
          <a:lstStyle/>
          <a:p>
            <a:pPr lvl="0" algn="l"/>
            <a:r>
              <a:rPr b="0" i="0">
                <a:ln w="12600" cap="flat" cmpd="sng">
                  <a:solidFill>
                    <a:srgbClr val="EAEAEA"/>
                  </a:solidFill>
                  <a:prstDash val="solid"/>
                  <a:miter lim="800000"/>
                  <a:headEnd type="none" w="sm" len="sm"/>
                  <a:tailEnd type="none" w="sm" len="sm"/>
                </a:ln>
                <a:gradFill>
                  <a:gsLst>
                    <a:gs pos="0">
                      <a:srgbClr val="9400ED"/>
                    </a:gs>
                    <a:gs pos="100000">
                      <a:srgbClr val="0000FF"/>
                    </a:gs>
                  </a:gsLst>
                  <a:lin ang="10800000" scaled="0"/>
                </a:gradFill>
                <a:latin typeface="Arial Black"/>
              </a:rPr>
              <a:t>REVIEW QUESTIONS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4"/>
        <p:cNvGrpSpPr/>
        <p:nvPr/>
      </p:nvGrpSpPr>
      <p:grpSpPr>
        <a:xfrm>
          <a:off x="0" y="0"/>
          <a:ext cx="0" cy="0"/>
          <a:chOff x="0" y="0"/>
          <a:chExt cx="0" cy="0"/>
        </a:xfrm>
      </p:grpSpPr>
      <p:sp>
        <p:nvSpPr>
          <p:cNvPr id="465" name="Google Shape;465;p45"/>
          <p:cNvSpPr txBox="1">
            <a:spLocks noGrp="1"/>
          </p:cNvSpPr>
          <p:nvPr>
            <p:ph type="ctrTitle"/>
          </p:nvPr>
        </p:nvSpPr>
        <p:spPr>
          <a:xfrm>
            <a:off x="-152400" y="4762"/>
            <a:ext cx="3886200" cy="1470025"/>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Enzymes</a:t>
            </a:r>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9"/>
        <p:cNvGrpSpPr/>
        <p:nvPr/>
      </p:nvGrpSpPr>
      <p:grpSpPr>
        <a:xfrm>
          <a:off x="0" y="0"/>
          <a:ext cx="0" cy="0"/>
          <a:chOff x="0" y="0"/>
          <a:chExt cx="0" cy="0"/>
        </a:xfrm>
      </p:grpSpPr>
      <p:sp>
        <p:nvSpPr>
          <p:cNvPr id="470" name="Google Shape;470;p46"/>
          <p:cNvSpPr txBox="1">
            <a:spLocks noGrp="1"/>
          </p:cNvSpPr>
          <p:nvPr>
            <p:ph type="title"/>
          </p:nvPr>
        </p:nvSpPr>
        <p:spPr>
          <a:xfrm>
            <a:off x="609600" y="381000"/>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Reactions</a:t>
            </a:r>
            <a:endParaRPr/>
          </a:p>
        </p:txBody>
      </p:sp>
      <p:sp>
        <p:nvSpPr>
          <p:cNvPr id="471" name="Google Shape;471;p46"/>
          <p:cNvSpPr txBox="1">
            <a:spLocks noGrp="1"/>
          </p:cNvSpPr>
          <p:nvPr>
            <p:ph type="body" idx="1"/>
          </p:nvPr>
        </p:nvSpPr>
        <p:spPr>
          <a:xfrm>
            <a:off x="609600" y="1676400"/>
            <a:ext cx="7770812" cy="4113212"/>
          </a:xfrm>
          <a:prstGeom prst="rect">
            <a:avLst/>
          </a:prstGeom>
          <a:noFill/>
          <a:ln>
            <a:noFill/>
          </a:ln>
        </p:spPr>
        <p:txBody>
          <a:bodyPr spcFirstLastPara="1" wrap="square" lIns="90000" tIns="46800" rIns="90000" bIns="46800" anchor="t" anchorCtr="0">
            <a:noAutofit/>
          </a:bodyPr>
          <a:lstStyle/>
          <a:p>
            <a:pPr marL="342900" marR="0" lvl="0" indent="-342900" algn="l" rtl="0">
              <a:lnSpc>
                <a:spcPct val="100000"/>
              </a:lnSpc>
              <a:spcBef>
                <a:spcPts val="0"/>
              </a:spcBef>
              <a:spcAft>
                <a:spcPts val="0"/>
              </a:spcAft>
              <a:buClr>
                <a:srgbClr val="000000"/>
              </a:buClr>
              <a:buSzPts val="3200"/>
              <a:buFont typeface="Times New Roman"/>
              <a:buNone/>
            </a:pPr>
            <a:r>
              <a:rPr lang="en-US" sz="3200" b="0" i="0" u="none">
                <a:solidFill>
                  <a:srgbClr val="000000"/>
                </a:solidFill>
                <a:latin typeface="Times New Roman"/>
                <a:ea typeface="Times New Roman"/>
                <a:cs typeface="Times New Roman"/>
                <a:sym typeface="Times New Roman"/>
              </a:rPr>
              <a:t>Reactants- elements or compounds entering into a chemical reaction</a:t>
            </a:r>
            <a:endParaRPr/>
          </a:p>
          <a:p>
            <a:pPr marL="342900" marR="0" lvl="0" indent="-342900" algn="l" rtl="0">
              <a:lnSpc>
                <a:spcPct val="100000"/>
              </a:lnSpc>
              <a:spcBef>
                <a:spcPts val="800"/>
              </a:spcBef>
              <a:spcAft>
                <a:spcPts val="0"/>
              </a:spcAft>
              <a:buClr>
                <a:srgbClr val="000000"/>
              </a:buClr>
              <a:buSzPts val="3200"/>
              <a:buFont typeface="Times New Roman"/>
              <a:buNone/>
            </a:pPr>
            <a:endParaRPr sz="3200" b="0" i="0" u="none">
              <a:solidFill>
                <a:srgbClr val="000000"/>
              </a:solidFill>
              <a:latin typeface="Times New Roman"/>
              <a:ea typeface="Times New Roman"/>
              <a:cs typeface="Times New Roman"/>
              <a:sym typeface="Times New Roman"/>
            </a:endParaRPr>
          </a:p>
          <a:p>
            <a:pPr marL="342900" marR="0" lvl="0" indent="-342900" algn="l" rtl="0">
              <a:lnSpc>
                <a:spcPct val="100000"/>
              </a:lnSpc>
              <a:spcBef>
                <a:spcPts val="800"/>
              </a:spcBef>
              <a:spcAft>
                <a:spcPts val="0"/>
              </a:spcAft>
              <a:buClr>
                <a:srgbClr val="000000"/>
              </a:buClr>
              <a:buSzPts val="3200"/>
              <a:buFont typeface="Times New Roman"/>
              <a:buNone/>
            </a:pPr>
            <a:r>
              <a:rPr lang="en-US" sz="3200" b="0" i="0" u="none">
                <a:solidFill>
                  <a:srgbClr val="000000"/>
                </a:solidFill>
                <a:latin typeface="Times New Roman"/>
                <a:ea typeface="Times New Roman"/>
                <a:cs typeface="Times New Roman"/>
                <a:sym typeface="Times New Roman"/>
              </a:rPr>
              <a:t>Products- elements or compounds that are produced by a chemical reaction</a:t>
            </a:r>
            <a:endParaRPr/>
          </a:p>
          <a:p>
            <a:pPr marL="342900" marR="0" lvl="0" indent="-342900" algn="l" rtl="0">
              <a:spcBef>
                <a:spcPts val="800"/>
              </a:spcBef>
              <a:spcAft>
                <a:spcPts val="0"/>
              </a:spcAft>
              <a:buNone/>
            </a:pPr>
            <a:endParaRPr sz="3200" b="0" i="0" u="none">
              <a:solidFill>
                <a:srgbClr val="000000"/>
              </a:solidFill>
              <a:latin typeface="Times New Roman"/>
              <a:ea typeface="Times New Roman"/>
              <a:cs typeface="Times New Roman"/>
              <a:sym typeface="Times New Roman"/>
            </a:endParaRPr>
          </a:p>
        </p:txBody>
      </p:sp>
      <p:pic>
        <p:nvPicPr>
          <p:cNvPr id="472" name="Google Shape;472;p46" descr="alternatetext"/>
          <p:cNvPicPr preferRelativeResize="0"/>
          <p:nvPr/>
        </p:nvPicPr>
        <p:blipFill rotWithShape="1">
          <a:blip r:embed="rId4">
            <a:alphaModFix/>
          </a:blip>
          <a:srcRect/>
          <a:stretch/>
        </p:blipFill>
        <p:spPr>
          <a:xfrm>
            <a:off x="457200" y="5029200"/>
            <a:ext cx="4400550" cy="1628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EA73"/>
            </a:gs>
            <a:gs pos="100000">
              <a:srgbClr val="CCCCFF"/>
            </a:gs>
          </a:gsLst>
          <a:lin ang="5400000" scaled="0"/>
        </a:gradFill>
        <a:effectLst/>
      </p:bgPr>
    </p:bg>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Most macromolecules are polymers</a:t>
            </a:r>
            <a:endParaRPr/>
          </a:p>
        </p:txBody>
      </p:sp>
      <p:sp>
        <p:nvSpPr>
          <p:cNvPr id="134" name="Google Shape;134;p4"/>
          <p:cNvSpPr txBox="1"/>
          <p:nvPr/>
        </p:nvSpPr>
        <p:spPr>
          <a:xfrm>
            <a:off x="-76200" y="1751012"/>
            <a:ext cx="7334250" cy="2800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400"/>
              <a:buFont typeface="Times New Roman"/>
              <a:buNone/>
            </a:pPr>
            <a:r>
              <a:rPr lang="en-US" sz="4400" b="0" i="0" u="none" strike="noStrike" cap="none">
                <a:solidFill>
                  <a:schemeClr val="accent2"/>
                </a:solidFill>
                <a:latin typeface="Times New Roman"/>
                <a:ea typeface="Times New Roman"/>
                <a:cs typeface="Times New Roman"/>
                <a:sym typeface="Times New Roman"/>
              </a:rPr>
              <a:t>Poly means many!</a:t>
            </a:r>
            <a:endParaRPr/>
          </a:p>
          <a:p>
            <a:pPr marL="0" marR="0" lvl="0" indent="0" algn="l" rtl="0">
              <a:lnSpc>
                <a:spcPct val="100000"/>
              </a:lnSpc>
              <a:spcBef>
                <a:spcPts val="0"/>
              </a:spcBef>
              <a:spcAft>
                <a:spcPts val="0"/>
              </a:spcAft>
              <a:buClr>
                <a:schemeClr val="lt1"/>
              </a:buClr>
              <a:buSzPts val="4400"/>
              <a:buFont typeface="Times New Roman"/>
              <a:buNone/>
            </a:pPr>
            <a:endParaRPr sz="4400" b="0" i="0" u="none" strike="noStrike" cap="none">
              <a:solidFill>
                <a:schemeClr val="accent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accent2"/>
              </a:buClr>
              <a:buSzPts val="4400"/>
              <a:buFont typeface="Times New Roman"/>
              <a:buNone/>
            </a:pPr>
            <a:r>
              <a:rPr lang="en-US" sz="4400" b="0" i="0" u="none" strike="noStrike" cap="none">
                <a:solidFill>
                  <a:schemeClr val="accent2"/>
                </a:solidFill>
                <a:latin typeface="Times New Roman"/>
                <a:ea typeface="Times New Roman"/>
                <a:cs typeface="Times New Roman"/>
                <a:sym typeface="Times New Roman"/>
              </a:rPr>
              <a:t>Polymer- long chain of smaller </a:t>
            </a:r>
            <a:endParaRPr/>
          </a:p>
          <a:p>
            <a:pPr marL="0" marR="0" lvl="0" indent="0" algn="l" rtl="0">
              <a:lnSpc>
                <a:spcPct val="100000"/>
              </a:lnSpc>
              <a:spcBef>
                <a:spcPts val="0"/>
              </a:spcBef>
              <a:spcAft>
                <a:spcPts val="0"/>
              </a:spcAft>
              <a:buClr>
                <a:schemeClr val="accent2"/>
              </a:buClr>
              <a:buSzPts val="4400"/>
              <a:buFont typeface="Times New Roman"/>
              <a:buNone/>
            </a:pPr>
            <a:r>
              <a:rPr lang="en-US" sz="4400" b="0" i="0" u="none" strike="noStrike" cap="none">
                <a:solidFill>
                  <a:schemeClr val="accent2"/>
                </a:solidFill>
                <a:latin typeface="Times New Roman"/>
                <a:ea typeface="Times New Roman"/>
                <a:cs typeface="Times New Roman"/>
                <a:sym typeface="Times New Roman"/>
              </a:rPr>
              <a:t>molecules</a:t>
            </a:r>
            <a:endParaRPr/>
          </a:p>
        </p:txBody>
      </p:sp>
      <p:pic>
        <p:nvPicPr>
          <p:cNvPr id="135" name="Google Shape;135;p4" descr="&lt;strong&gt;Polymer&lt;/strong&gt; science - Wikipedia"/>
          <p:cNvPicPr preferRelativeResize="0"/>
          <p:nvPr/>
        </p:nvPicPr>
        <p:blipFill rotWithShape="1">
          <a:blip r:embed="rId3">
            <a:alphaModFix/>
          </a:blip>
          <a:srcRect/>
          <a:stretch/>
        </p:blipFill>
        <p:spPr>
          <a:xfrm>
            <a:off x="228600" y="4254500"/>
            <a:ext cx="8458200" cy="2876550"/>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6"/>
        <p:cNvGrpSpPr/>
        <p:nvPr/>
      </p:nvGrpSpPr>
      <p:grpSpPr>
        <a:xfrm>
          <a:off x="0" y="0"/>
          <a:ext cx="0" cy="0"/>
          <a:chOff x="0" y="0"/>
          <a:chExt cx="0" cy="0"/>
        </a:xfrm>
      </p:grpSpPr>
      <p:sp>
        <p:nvSpPr>
          <p:cNvPr id="477" name="Google Shape;477;p47"/>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Catalyst</a:t>
            </a:r>
            <a:endParaRPr/>
          </a:p>
        </p:txBody>
      </p:sp>
      <p:sp>
        <p:nvSpPr>
          <p:cNvPr id="478" name="Google Shape;478;p47"/>
          <p:cNvSpPr txBox="1">
            <a:spLocks noGrp="1"/>
          </p:cNvSpPr>
          <p:nvPr>
            <p:ph type="body" idx="1"/>
          </p:nvPr>
        </p:nvSpPr>
        <p:spPr>
          <a:xfrm>
            <a:off x="685800" y="1981200"/>
            <a:ext cx="7770812" cy="4113212"/>
          </a:xfrm>
          <a:prstGeom prst="rect">
            <a:avLst/>
          </a:prstGeom>
          <a:noFill/>
          <a:ln>
            <a:noFill/>
          </a:ln>
        </p:spPr>
        <p:txBody>
          <a:bodyPr spcFirstLastPara="1" wrap="square" lIns="90000" tIns="46800" rIns="90000" bIns="46800" anchor="t" anchorCtr="0">
            <a:noAutofit/>
          </a:bodyPr>
          <a:lstStyle/>
          <a:p>
            <a:pPr marL="342900" marR="0" lvl="0" indent="-342900" algn="l" rtl="0">
              <a:lnSpc>
                <a:spcPct val="100000"/>
              </a:lnSpc>
              <a:spcBef>
                <a:spcPts val="0"/>
              </a:spcBef>
              <a:spcAft>
                <a:spcPts val="0"/>
              </a:spcAft>
              <a:buClr>
                <a:srgbClr val="000000"/>
              </a:buClr>
              <a:buSzPts val="3200"/>
              <a:buFont typeface="Times New Roman"/>
              <a:buNone/>
            </a:pPr>
            <a:r>
              <a:rPr lang="en-US" sz="3200" b="0" i="0" u="none">
                <a:solidFill>
                  <a:srgbClr val="000000"/>
                </a:solidFill>
                <a:latin typeface="Times New Roman"/>
                <a:ea typeface="Times New Roman"/>
                <a:cs typeface="Times New Roman"/>
                <a:sym typeface="Times New Roman"/>
              </a:rPr>
              <a:t>Speeds up a chemical reaction</a:t>
            </a:r>
            <a:endParaRPr/>
          </a:p>
        </p:txBody>
      </p:sp>
      <p:pic>
        <p:nvPicPr>
          <p:cNvPr id="479" name="Google Shape;479;p47" descr="File:Otera's &lt;strong&gt;catalyst&lt;/strong&gt; 3D spacefill.png - Wikimedia Commons"/>
          <p:cNvPicPr preferRelativeResize="0"/>
          <p:nvPr/>
        </p:nvPicPr>
        <p:blipFill rotWithShape="1">
          <a:blip r:embed="rId4">
            <a:alphaModFix/>
          </a:blip>
          <a:srcRect/>
          <a:stretch/>
        </p:blipFill>
        <p:spPr>
          <a:xfrm>
            <a:off x="3398837" y="2362200"/>
            <a:ext cx="4943475" cy="44958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8"/>
          <p:cNvSpPr txBox="1">
            <a:spLocks noGrp="1"/>
          </p:cNvSpPr>
          <p:nvPr>
            <p:ph type="title"/>
          </p:nvPr>
        </p:nvSpPr>
        <p:spPr>
          <a:xfrm>
            <a:off x="685800" y="609600"/>
            <a:ext cx="7772400" cy="61436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Enzymes are Catalysts in living things</a:t>
            </a:r>
            <a:endParaRPr/>
          </a:p>
        </p:txBody>
      </p:sp>
      <p:sp>
        <p:nvSpPr>
          <p:cNvPr id="485" name="Google Shape;485;p48"/>
          <p:cNvSpPr txBox="1">
            <a:spLocks noGrp="1"/>
          </p:cNvSpPr>
          <p:nvPr>
            <p:ph type="body" idx="1"/>
          </p:nvPr>
        </p:nvSpPr>
        <p:spPr>
          <a:xfrm>
            <a:off x="5486400" y="1752600"/>
            <a:ext cx="3429000" cy="3581400"/>
          </a:xfrm>
          <a:prstGeom prst="rect">
            <a:avLst/>
          </a:prstGeom>
          <a:noFill/>
          <a:ln>
            <a:noFill/>
          </a:ln>
        </p:spPr>
        <p:txBody>
          <a:bodyPr spcFirstLastPara="1" wrap="square" lIns="90000" tIns="46800" rIns="90000" bIns="46800" anchor="t" anchorCtr="0">
            <a:noAutofit/>
          </a:bodyPr>
          <a:lstStyle/>
          <a:p>
            <a:pPr marL="0" lvl="0" indent="0" algn="l" rtl="0">
              <a:lnSpc>
                <a:spcPct val="100000"/>
              </a:lnSpc>
              <a:spcBef>
                <a:spcPts val="0"/>
              </a:spcBef>
              <a:spcAft>
                <a:spcPts val="0"/>
              </a:spcAft>
              <a:buSzPts val="2800"/>
              <a:buNone/>
            </a:pPr>
            <a:r>
              <a:rPr lang="en-US" sz="2800" b="0" i="0" u="sng">
                <a:solidFill>
                  <a:srgbClr val="00000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Animation Menu</a:t>
            </a:r>
            <a:endParaRPr/>
          </a:p>
          <a:p>
            <a:pPr marL="0" lvl="0" indent="0" algn="l" rtl="0">
              <a:lnSpc>
                <a:spcPct val="100000"/>
              </a:lnSpc>
              <a:spcBef>
                <a:spcPts val="800"/>
              </a:spcBef>
              <a:spcAft>
                <a:spcPts val="0"/>
              </a:spcAft>
              <a:buSzPts val="2800"/>
              <a:buNone/>
            </a:pPr>
            <a:r>
              <a:rPr lang="en-US" sz="2800" b="0" i="0" u="none">
                <a:solidFill>
                  <a:srgbClr val="000000"/>
                </a:solidFill>
                <a:latin typeface="Times New Roman"/>
                <a:ea typeface="Times New Roman"/>
                <a:cs typeface="Times New Roman"/>
                <a:sym typeface="Times New Roman"/>
              </a:rPr>
              <a:t>Enzymes are catalyst to over 4000 biochemical reactions!</a:t>
            </a:r>
            <a:endParaRPr/>
          </a:p>
          <a:p>
            <a:pPr marL="0" lvl="0" indent="0" algn="l" rtl="0">
              <a:lnSpc>
                <a:spcPct val="100000"/>
              </a:lnSpc>
              <a:spcBef>
                <a:spcPts val="800"/>
              </a:spcBef>
              <a:spcAft>
                <a:spcPts val="0"/>
              </a:spcAft>
              <a:buSzPts val="2800"/>
              <a:buNone/>
            </a:pPr>
            <a:endParaRPr sz="2800" b="0" i="0" u="none">
              <a:solidFill>
                <a:srgbClr val="000000"/>
              </a:solidFill>
              <a:latin typeface="Times New Roman"/>
              <a:ea typeface="Times New Roman"/>
              <a:cs typeface="Times New Roman"/>
              <a:sym typeface="Times New Roman"/>
            </a:endParaRPr>
          </a:p>
          <a:p>
            <a:pPr marL="0" lvl="0" indent="0" algn="l" rtl="0">
              <a:lnSpc>
                <a:spcPct val="100000"/>
              </a:lnSpc>
              <a:spcBef>
                <a:spcPts val="800"/>
              </a:spcBef>
              <a:spcAft>
                <a:spcPts val="0"/>
              </a:spcAft>
              <a:buSzPts val="2800"/>
              <a:buNone/>
            </a:pPr>
            <a:r>
              <a:rPr lang="en-US" sz="2800" b="0" i="0" u="none">
                <a:solidFill>
                  <a:srgbClr val="000000"/>
                </a:solidFill>
                <a:latin typeface="Times New Roman"/>
                <a:ea typeface="Times New Roman"/>
                <a:cs typeface="Times New Roman"/>
                <a:sym typeface="Times New Roman"/>
              </a:rPr>
              <a:t>Most enzymes are </a:t>
            </a:r>
            <a:r>
              <a:rPr lang="en-US" sz="2800" b="0" i="0" u="sng">
                <a:solidFill>
                  <a:srgbClr val="000000"/>
                </a:solidFill>
                <a:latin typeface="Times New Roman"/>
                <a:ea typeface="Times New Roman"/>
                <a:cs typeface="Times New Roman"/>
                <a:sym typeface="Times New Roman"/>
              </a:rPr>
              <a:t>proteins</a:t>
            </a:r>
            <a:endParaRPr/>
          </a:p>
        </p:txBody>
      </p:sp>
      <p:pic>
        <p:nvPicPr>
          <p:cNvPr id="486" name="Google Shape;486;p48" descr="&#10;enzyme.gif                                                     00000002PIRES                          00000000:"/>
          <p:cNvPicPr preferRelativeResize="0">
            <a:picLocks noGrp="1"/>
          </p:cNvPicPr>
          <p:nvPr>
            <p:ph type="body" idx="1"/>
          </p:nvPr>
        </p:nvPicPr>
        <p:blipFill rotWithShape="1">
          <a:blip r:embed="rId4">
            <a:alphaModFix/>
          </a:blip>
          <a:srcRect/>
          <a:stretch/>
        </p:blipFill>
        <p:spPr>
          <a:xfrm>
            <a:off x="838200" y="1752600"/>
            <a:ext cx="4191000" cy="3632200"/>
          </a:xfrm>
          <a:prstGeom prst="rect">
            <a:avLst/>
          </a:prstGeom>
          <a:noFill/>
          <a:ln>
            <a:noFill/>
          </a:ln>
        </p:spPr>
      </p:pic>
      <p:sp>
        <p:nvSpPr>
          <p:cNvPr id="487" name="Google Shape;487;p48"/>
          <p:cNvSpPr txBox="1"/>
          <p:nvPr/>
        </p:nvSpPr>
        <p:spPr>
          <a:xfrm>
            <a:off x="1905000" y="6248400"/>
            <a:ext cx="5692775"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Gill Sans"/>
              <a:buNone/>
            </a:pPr>
            <a:r>
              <a:rPr lang="en-US" sz="1200" b="0" i="0" u="none">
                <a:solidFill>
                  <a:schemeClr val="lt1"/>
                </a:solidFill>
                <a:latin typeface="Gill Sans"/>
                <a:ea typeface="Gill Sans"/>
                <a:cs typeface="Gill Sans"/>
                <a:sym typeface="Gill Sans"/>
              </a:rPr>
              <a:t>Life Sciences-HHMI Outreach. Copyright 2009 President and Fellows of Harvard College</a:t>
            </a:r>
            <a:endParaRPr/>
          </a:p>
        </p:txBody>
      </p:sp>
      <p:sp>
        <p:nvSpPr>
          <p:cNvPr id="488" name="Google Shape;488;p48"/>
          <p:cNvSpPr txBox="1"/>
          <p:nvPr/>
        </p:nvSpPr>
        <p:spPr>
          <a:xfrm>
            <a:off x="1371600" y="5486400"/>
            <a:ext cx="3054350" cy="214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800"/>
              <a:buFont typeface="Times New Roman"/>
              <a:buNone/>
            </a:pPr>
            <a:r>
              <a:rPr lang="en-US" sz="800" b="0" i="0" u="none">
                <a:solidFill>
                  <a:schemeClr val="lt1"/>
                </a:solidFill>
                <a:latin typeface="Times New Roman"/>
                <a:ea typeface="Times New Roman"/>
                <a:cs typeface="Times New Roman"/>
                <a:sym typeface="Times New Roman"/>
              </a:rPr>
              <a:t>http://en.wikipedia.org/wiki/File:GLO1_Homo_sapiens_small_fast.gif</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9"/>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Substrate</a:t>
            </a:r>
            <a:endParaRPr/>
          </a:p>
        </p:txBody>
      </p:sp>
      <p:sp>
        <p:nvSpPr>
          <p:cNvPr id="494" name="Google Shape;494;p49"/>
          <p:cNvSpPr txBox="1">
            <a:spLocks noGrp="1"/>
          </p:cNvSpPr>
          <p:nvPr>
            <p:ph type="body" idx="1"/>
          </p:nvPr>
        </p:nvSpPr>
        <p:spPr>
          <a:xfrm>
            <a:off x="685800" y="1981200"/>
            <a:ext cx="7770812" cy="4113212"/>
          </a:xfrm>
          <a:prstGeom prst="rect">
            <a:avLst/>
          </a:prstGeom>
          <a:noFill/>
          <a:ln>
            <a:noFill/>
          </a:ln>
        </p:spPr>
        <p:txBody>
          <a:bodyPr spcFirstLastPara="1" wrap="square" lIns="90000" tIns="46800" rIns="90000" bIns="46800" anchor="t" anchorCtr="0">
            <a:noAutofit/>
          </a:bodyPr>
          <a:lstStyle/>
          <a:p>
            <a:pPr marL="342900" marR="0" lvl="0" indent="-342900" algn="l" rtl="0">
              <a:lnSpc>
                <a:spcPct val="100000"/>
              </a:lnSpc>
              <a:spcBef>
                <a:spcPts val="0"/>
              </a:spcBef>
              <a:spcAft>
                <a:spcPts val="0"/>
              </a:spcAft>
              <a:buClr>
                <a:srgbClr val="000000"/>
              </a:buClr>
              <a:buSzPts val="3200"/>
              <a:buFont typeface="Times New Roman"/>
              <a:buNone/>
            </a:pPr>
            <a:r>
              <a:rPr lang="en-US" sz="3200" b="0" i="0" u="none">
                <a:solidFill>
                  <a:srgbClr val="000000"/>
                </a:solidFill>
                <a:latin typeface="Times New Roman"/>
                <a:ea typeface="Times New Roman"/>
                <a:cs typeface="Times New Roman"/>
                <a:sym typeface="Times New Roman"/>
              </a:rPr>
              <a:t>Molecule that an enzyme binds to</a:t>
            </a:r>
            <a:endParaRPr/>
          </a:p>
        </p:txBody>
      </p:sp>
      <p:pic>
        <p:nvPicPr>
          <p:cNvPr id="495" name="Google Shape;495;p49" descr="Active site - Wikipedia"/>
          <p:cNvPicPr preferRelativeResize="0"/>
          <p:nvPr/>
        </p:nvPicPr>
        <p:blipFill rotWithShape="1">
          <a:blip r:embed="rId3">
            <a:alphaModFix/>
          </a:blip>
          <a:srcRect/>
          <a:stretch/>
        </p:blipFill>
        <p:spPr>
          <a:xfrm>
            <a:off x="381000" y="3200400"/>
            <a:ext cx="5519737" cy="34956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0"/>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Active site</a:t>
            </a:r>
            <a:endParaRPr/>
          </a:p>
        </p:txBody>
      </p:sp>
      <p:sp>
        <p:nvSpPr>
          <p:cNvPr id="501" name="Google Shape;501;p50"/>
          <p:cNvSpPr txBox="1">
            <a:spLocks noGrp="1"/>
          </p:cNvSpPr>
          <p:nvPr>
            <p:ph type="body" idx="1"/>
          </p:nvPr>
        </p:nvSpPr>
        <p:spPr>
          <a:xfrm>
            <a:off x="685800" y="1981200"/>
            <a:ext cx="7770812" cy="4113212"/>
          </a:xfrm>
          <a:prstGeom prst="rect">
            <a:avLst/>
          </a:prstGeom>
          <a:noFill/>
          <a:ln>
            <a:noFill/>
          </a:ln>
        </p:spPr>
        <p:txBody>
          <a:bodyPr spcFirstLastPara="1" wrap="square" lIns="90000" tIns="46800" rIns="90000" bIns="46800" anchor="t" anchorCtr="0">
            <a:noAutofit/>
          </a:bodyPr>
          <a:lstStyle/>
          <a:p>
            <a:pPr marL="342900" marR="0" lvl="0" indent="-342900" algn="l" rtl="0">
              <a:lnSpc>
                <a:spcPct val="100000"/>
              </a:lnSpc>
              <a:spcBef>
                <a:spcPts val="0"/>
              </a:spcBef>
              <a:spcAft>
                <a:spcPts val="0"/>
              </a:spcAft>
              <a:buClr>
                <a:srgbClr val="000000"/>
              </a:buClr>
              <a:buSzPts val="3200"/>
              <a:buFont typeface="Times New Roman"/>
              <a:buNone/>
            </a:pPr>
            <a:r>
              <a:rPr lang="en-US" sz="3200" b="0" i="0" u="none">
                <a:solidFill>
                  <a:srgbClr val="000000"/>
                </a:solidFill>
                <a:latin typeface="Times New Roman"/>
                <a:ea typeface="Times New Roman"/>
                <a:cs typeface="Times New Roman"/>
                <a:sym typeface="Times New Roman"/>
              </a:rPr>
              <a:t>Part of the enzyme where the substrate binds</a:t>
            </a:r>
            <a:endParaRPr/>
          </a:p>
        </p:txBody>
      </p:sp>
      <p:pic>
        <p:nvPicPr>
          <p:cNvPr id="502" name="Google Shape;502;p50" descr="Active site - Wikipedia"/>
          <p:cNvPicPr preferRelativeResize="0"/>
          <p:nvPr/>
        </p:nvPicPr>
        <p:blipFill rotWithShape="1">
          <a:blip r:embed="rId3">
            <a:alphaModFix/>
          </a:blip>
          <a:srcRect/>
          <a:stretch/>
        </p:blipFill>
        <p:spPr>
          <a:xfrm>
            <a:off x="381000" y="3200400"/>
            <a:ext cx="5519737" cy="34956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1"/>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Enzymes fit their substrates like a lock and key</a:t>
            </a:r>
            <a:endParaRPr/>
          </a:p>
        </p:txBody>
      </p:sp>
      <p:pic>
        <p:nvPicPr>
          <p:cNvPr id="508" name="Google Shape;508;p51"/>
          <p:cNvPicPr preferRelativeResize="0">
            <a:picLocks noGrp="1"/>
          </p:cNvPicPr>
          <p:nvPr>
            <p:ph type="body" idx="1"/>
          </p:nvPr>
        </p:nvPicPr>
        <p:blipFill rotWithShape="1">
          <a:blip r:embed="rId3">
            <a:alphaModFix/>
          </a:blip>
          <a:srcRect/>
          <a:stretch/>
        </p:blipFill>
        <p:spPr>
          <a:xfrm>
            <a:off x="304800" y="2590800"/>
            <a:ext cx="8713787" cy="301783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2"/>
          <p:cNvSpPr txBox="1">
            <a:spLocks noGrp="1"/>
          </p:cNvSpPr>
          <p:nvPr>
            <p:ph type="title"/>
          </p:nvPr>
        </p:nvSpPr>
        <p:spPr>
          <a:xfrm>
            <a:off x="685800" y="609600"/>
            <a:ext cx="7772400" cy="9906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Induced Fit Model</a:t>
            </a:r>
            <a:endParaRPr/>
          </a:p>
        </p:txBody>
      </p:sp>
      <p:sp>
        <p:nvSpPr>
          <p:cNvPr id="514" name="Google Shape;514;p52"/>
          <p:cNvSpPr txBox="1">
            <a:spLocks noGrp="1"/>
          </p:cNvSpPr>
          <p:nvPr>
            <p:ph type="body" idx="1"/>
          </p:nvPr>
        </p:nvSpPr>
        <p:spPr>
          <a:xfrm>
            <a:off x="762000" y="1600200"/>
            <a:ext cx="7772400" cy="1295400"/>
          </a:xfrm>
          <a:prstGeom prst="rect">
            <a:avLst/>
          </a:prstGeom>
          <a:noFill/>
          <a:ln>
            <a:noFill/>
          </a:ln>
        </p:spPr>
        <p:txBody>
          <a:bodyPr spcFirstLastPara="1" wrap="square" lIns="90000" tIns="46800" rIns="90000" bIns="46800" anchor="t" anchorCtr="0">
            <a:noAutofit/>
          </a:bodyPr>
          <a:lstStyle/>
          <a:p>
            <a:pPr marL="342900" lvl="0" indent="-342900" algn="l" rtl="0">
              <a:lnSpc>
                <a:spcPct val="100000"/>
              </a:lnSpc>
              <a:spcBef>
                <a:spcPts val="0"/>
              </a:spcBef>
              <a:spcAft>
                <a:spcPts val="0"/>
              </a:spcAft>
              <a:buSzPts val="3200"/>
              <a:buNone/>
            </a:pPr>
            <a:r>
              <a:rPr lang="en-US" sz="3200" b="0" i="0" u="none">
                <a:solidFill>
                  <a:srgbClr val="000000"/>
                </a:solidFill>
                <a:latin typeface="Times New Roman"/>
                <a:ea typeface="Times New Roman"/>
                <a:cs typeface="Times New Roman"/>
                <a:sym typeface="Times New Roman"/>
              </a:rPr>
              <a:t>Enzymes can form to the shape of its substrate.</a:t>
            </a:r>
            <a:endParaRPr/>
          </a:p>
        </p:txBody>
      </p:sp>
      <p:pic>
        <p:nvPicPr>
          <p:cNvPr id="515" name="Google Shape;515;p52" descr="450px-Induced_fit_diagram.tiff                                 00364514Macintosh HD                   C232EE04:"/>
          <p:cNvPicPr preferRelativeResize="0"/>
          <p:nvPr/>
        </p:nvPicPr>
        <p:blipFill rotWithShape="1">
          <a:blip r:embed="rId3">
            <a:alphaModFix/>
          </a:blip>
          <a:srcRect/>
          <a:stretch/>
        </p:blipFill>
        <p:spPr>
          <a:xfrm>
            <a:off x="457200" y="2590800"/>
            <a:ext cx="8305800" cy="3248025"/>
          </a:xfrm>
          <a:prstGeom prst="rect">
            <a:avLst/>
          </a:prstGeom>
          <a:noFill/>
          <a:ln>
            <a:noFill/>
          </a:ln>
        </p:spPr>
      </p:pic>
      <p:sp>
        <p:nvSpPr>
          <p:cNvPr id="516" name="Google Shape;516;p52"/>
          <p:cNvSpPr txBox="1"/>
          <p:nvPr/>
        </p:nvSpPr>
        <p:spPr>
          <a:xfrm>
            <a:off x="3048000" y="5867400"/>
            <a:ext cx="2551112" cy="214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Times New Roman"/>
              <a:buNone/>
            </a:pPr>
            <a:r>
              <a:rPr lang="en-US" sz="800" b="0" i="0" u="none">
                <a:solidFill>
                  <a:srgbClr val="000000"/>
                </a:solidFill>
                <a:latin typeface="Times New Roman"/>
                <a:ea typeface="Times New Roman"/>
                <a:cs typeface="Times New Roman"/>
                <a:sym typeface="Times New Roman"/>
              </a:rPr>
              <a:t>http://en.wikipedia.org/wiki/File:Induced_fit_diagram.svg</a:t>
            </a:r>
            <a:endParaRPr/>
          </a:p>
        </p:txBody>
      </p:sp>
      <p:sp>
        <p:nvSpPr>
          <p:cNvPr id="517" name="Google Shape;517;p52"/>
          <p:cNvSpPr txBox="1"/>
          <p:nvPr/>
        </p:nvSpPr>
        <p:spPr>
          <a:xfrm>
            <a:off x="1905000" y="6248400"/>
            <a:ext cx="5688012"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Gill Sans"/>
              <a:buNone/>
            </a:pPr>
            <a:r>
              <a:rPr lang="en-US" sz="1200" b="0" i="0" u="none">
                <a:solidFill>
                  <a:schemeClr val="lt1"/>
                </a:solidFill>
                <a:latin typeface="Gill Sans"/>
                <a:ea typeface="Gill Sans"/>
                <a:cs typeface="Gill Sans"/>
                <a:sym typeface="Gill Sans"/>
              </a:rPr>
              <a:t>Life Sciences-HHMI Outreach. Copyright 2009 President and Fellows of Harvard College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53"/>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Enzyme-Substrate Complex</a:t>
            </a:r>
            <a:endParaRPr/>
          </a:p>
        </p:txBody>
      </p:sp>
      <p:pic>
        <p:nvPicPr>
          <p:cNvPr id="523" name="Google Shape;523;p53" descr="Active site - Wikipedia"/>
          <p:cNvPicPr preferRelativeResize="0">
            <a:picLocks noGrp="1"/>
          </p:cNvPicPr>
          <p:nvPr>
            <p:ph type="body" idx="1"/>
          </p:nvPr>
        </p:nvPicPr>
        <p:blipFill rotWithShape="1">
          <a:blip r:embed="rId3">
            <a:alphaModFix/>
          </a:blip>
          <a:srcRect/>
          <a:stretch/>
        </p:blipFill>
        <p:spPr>
          <a:xfrm>
            <a:off x="152400" y="3733800"/>
            <a:ext cx="4629150" cy="2932112"/>
          </a:xfrm>
          <a:prstGeom prst="rect">
            <a:avLst/>
          </a:prstGeom>
          <a:noFill/>
          <a:ln>
            <a:noFill/>
          </a:ln>
        </p:spPr>
      </p:pic>
      <p:sp>
        <p:nvSpPr>
          <p:cNvPr id="524" name="Google Shape;524;p53"/>
          <p:cNvSpPr txBox="1"/>
          <p:nvPr/>
        </p:nvSpPr>
        <p:spPr>
          <a:xfrm>
            <a:off x="1776412" y="2219325"/>
            <a:ext cx="6010275"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Enzyme and its substrate bound together</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Affect Enzymes</a:t>
            </a:r>
            <a:endParaRPr lang="en-US" dirty="0"/>
          </a:p>
        </p:txBody>
      </p:sp>
      <p:sp>
        <p:nvSpPr>
          <p:cNvPr id="3" name="Text Placeholder 2"/>
          <p:cNvSpPr>
            <a:spLocks noGrp="1"/>
          </p:cNvSpPr>
          <p:nvPr>
            <p:ph type="body" idx="1"/>
          </p:nvPr>
        </p:nvSpPr>
        <p:spPr/>
        <p:txBody>
          <a:bodyPr/>
          <a:lstStyle/>
          <a:p>
            <a:pPr marL="742950" indent="-514350">
              <a:buAutoNum type="arabicParenR"/>
            </a:pPr>
            <a:r>
              <a:rPr lang="en-US" dirty="0" smtClean="0"/>
              <a:t>pH</a:t>
            </a:r>
          </a:p>
          <a:p>
            <a:pPr marL="742950" indent="-514350">
              <a:buAutoNum type="arabicParenR"/>
            </a:pPr>
            <a:endParaRPr lang="en-US" dirty="0"/>
          </a:p>
          <a:p>
            <a:pPr marL="742950" indent="-514350">
              <a:buAutoNum type="arabicParenR"/>
            </a:pPr>
            <a:r>
              <a:rPr lang="en-US" dirty="0" smtClean="0"/>
              <a:t>Temperature</a:t>
            </a:r>
          </a:p>
          <a:p>
            <a:pPr marL="742950" indent="-514350">
              <a:buAutoNum type="arabicParenR"/>
            </a:pPr>
            <a:endParaRPr lang="en-US" dirty="0"/>
          </a:p>
          <a:p>
            <a:pPr marL="742950" indent="-514350">
              <a:buAutoNum type="arabicParenR"/>
            </a:pPr>
            <a:r>
              <a:rPr lang="en-US" dirty="0" smtClean="0"/>
              <a:t>Enzyme Concentration</a:t>
            </a:r>
            <a:endParaRPr lang="en-US" dirty="0"/>
          </a:p>
        </p:txBody>
      </p:sp>
    </p:spTree>
    <p:extLst>
      <p:ext uri="{BB962C8B-B14F-4D97-AF65-F5344CB8AC3E}">
        <p14:creationId xmlns:p14="http://schemas.microsoft.com/office/powerpoint/2010/main" val="2811931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54"/>
          <p:cNvSpPr txBox="1">
            <a:spLocks noGrp="1"/>
          </p:cNvSpPr>
          <p:nvPr>
            <p:ph type="title"/>
          </p:nvPr>
        </p:nvSpPr>
        <p:spPr>
          <a:xfrm>
            <a:off x="685800" y="192088"/>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dirty="0">
                <a:solidFill>
                  <a:srgbClr val="000000"/>
                </a:solidFill>
                <a:latin typeface="Times New Roman"/>
                <a:ea typeface="Times New Roman"/>
                <a:cs typeface="Times New Roman"/>
                <a:sym typeface="Times New Roman"/>
              </a:rPr>
              <a:t>Denaturing Enzymes</a:t>
            </a:r>
            <a:endParaRPr dirty="0"/>
          </a:p>
        </p:txBody>
      </p:sp>
      <p:sp>
        <p:nvSpPr>
          <p:cNvPr id="530" name="Google Shape;530;p54"/>
          <p:cNvSpPr txBox="1">
            <a:spLocks noGrp="1"/>
          </p:cNvSpPr>
          <p:nvPr>
            <p:ph type="body" idx="1"/>
          </p:nvPr>
        </p:nvSpPr>
        <p:spPr>
          <a:xfrm>
            <a:off x="685800" y="1333500"/>
            <a:ext cx="7770812" cy="4113212"/>
          </a:xfrm>
          <a:prstGeom prst="rect">
            <a:avLst/>
          </a:prstGeom>
          <a:noFill/>
          <a:ln>
            <a:noFill/>
          </a:ln>
        </p:spPr>
        <p:txBody>
          <a:bodyPr spcFirstLastPara="1" wrap="square" lIns="90000" tIns="46800" rIns="90000" bIns="46800" anchor="t" anchorCtr="0">
            <a:noAutofit/>
          </a:bodyPr>
          <a:lstStyle/>
          <a:p>
            <a:pPr marL="342900" lvl="0" indent="-342900" algn="l" rtl="0">
              <a:lnSpc>
                <a:spcPct val="100000"/>
              </a:lnSpc>
              <a:spcBef>
                <a:spcPts val="0"/>
              </a:spcBef>
              <a:spcAft>
                <a:spcPts val="0"/>
              </a:spcAft>
              <a:buSzPts val="3200"/>
              <a:buNone/>
            </a:pPr>
            <a:r>
              <a:rPr lang="en-US" sz="3200" b="0" i="0" u="none" dirty="0">
                <a:solidFill>
                  <a:srgbClr val="000000"/>
                </a:solidFill>
                <a:latin typeface="Times New Roman"/>
                <a:ea typeface="Times New Roman"/>
                <a:cs typeface="Times New Roman"/>
                <a:sym typeface="Times New Roman"/>
              </a:rPr>
              <a:t>When an enzyme is denatured it is damaged. </a:t>
            </a:r>
            <a:endParaRPr lang="en-US" sz="3200" b="0" i="0" u="none" dirty="0" smtClean="0">
              <a:solidFill>
                <a:srgbClr val="000000"/>
              </a:solidFill>
              <a:latin typeface="Times New Roman"/>
              <a:ea typeface="Times New Roman"/>
              <a:cs typeface="Times New Roman"/>
              <a:sym typeface="Times New Roman"/>
            </a:endParaRPr>
          </a:p>
          <a:p>
            <a:pPr marL="342900" lvl="0" indent="-342900" algn="l" rtl="0">
              <a:lnSpc>
                <a:spcPct val="100000"/>
              </a:lnSpc>
              <a:spcBef>
                <a:spcPts val="0"/>
              </a:spcBef>
              <a:spcAft>
                <a:spcPts val="0"/>
              </a:spcAft>
              <a:buSzPts val="3200"/>
              <a:buNone/>
            </a:pPr>
            <a:endParaRPr dirty="0"/>
          </a:p>
          <a:p>
            <a:pPr marL="342900" lvl="0" indent="-342900" algn="l" rtl="0">
              <a:lnSpc>
                <a:spcPct val="100000"/>
              </a:lnSpc>
              <a:spcBef>
                <a:spcPts val="800"/>
              </a:spcBef>
              <a:spcAft>
                <a:spcPts val="0"/>
              </a:spcAft>
              <a:buSzPts val="3200"/>
              <a:buNone/>
            </a:pPr>
            <a:r>
              <a:rPr lang="en-US" sz="3200" b="0" i="0" u="none" dirty="0">
                <a:solidFill>
                  <a:srgbClr val="000000"/>
                </a:solidFill>
                <a:latin typeface="Times New Roman"/>
                <a:ea typeface="Times New Roman"/>
                <a:cs typeface="Times New Roman"/>
                <a:sym typeface="Times New Roman"/>
              </a:rPr>
              <a:t>Denaturing changes the shape</a:t>
            </a:r>
            <a:r>
              <a:rPr lang="en-US" sz="3200" b="0" i="0" u="none" dirty="0" smtClean="0">
                <a:solidFill>
                  <a:srgbClr val="000000"/>
                </a:solidFill>
                <a:latin typeface="Times New Roman"/>
                <a:ea typeface="Times New Roman"/>
                <a:cs typeface="Times New Roman"/>
                <a:sym typeface="Times New Roman"/>
              </a:rPr>
              <a:t>.</a:t>
            </a:r>
          </a:p>
          <a:p>
            <a:pPr marL="342900" lvl="0" indent="-342900" algn="l" rtl="0">
              <a:lnSpc>
                <a:spcPct val="100000"/>
              </a:lnSpc>
              <a:spcBef>
                <a:spcPts val="800"/>
              </a:spcBef>
              <a:spcAft>
                <a:spcPts val="0"/>
              </a:spcAft>
              <a:buSzPts val="3200"/>
              <a:buNone/>
            </a:pPr>
            <a:endParaRPr dirty="0"/>
          </a:p>
          <a:p>
            <a:pPr marL="342900" lvl="0" indent="-342900" algn="l" rtl="0">
              <a:lnSpc>
                <a:spcPct val="100000"/>
              </a:lnSpc>
              <a:spcBef>
                <a:spcPts val="800"/>
              </a:spcBef>
              <a:spcAft>
                <a:spcPts val="0"/>
              </a:spcAft>
              <a:buSzPts val="3200"/>
              <a:buNone/>
            </a:pPr>
            <a:r>
              <a:rPr lang="en-US" sz="3200" b="0" i="0" u="none" dirty="0">
                <a:solidFill>
                  <a:srgbClr val="000000"/>
                </a:solidFill>
                <a:latin typeface="Times New Roman"/>
                <a:ea typeface="Times New Roman"/>
                <a:cs typeface="Times New Roman"/>
                <a:sym typeface="Times New Roman"/>
              </a:rPr>
              <a:t>Without the correct shape enzymes won’t function properly</a:t>
            </a:r>
            <a:r>
              <a:rPr lang="en-US" sz="3200" b="0" i="0" u="none" dirty="0" smtClean="0">
                <a:solidFill>
                  <a:srgbClr val="000000"/>
                </a:solidFill>
                <a:latin typeface="Times New Roman"/>
                <a:ea typeface="Times New Roman"/>
                <a:cs typeface="Times New Roman"/>
                <a:sym typeface="Times New Roman"/>
              </a:rPr>
              <a:t>.</a:t>
            </a:r>
          </a:p>
          <a:p>
            <a:pPr marL="342900" lvl="0" indent="-342900" algn="l" rtl="0">
              <a:lnSpc>
                <a:spcPct val="100000"/>
              </a:lnSpc>
              <a:spcBef>
                <a:spcPts val="800"/>
              </a:spcBef>
              <a:spcAft>
                <a:spcPts val="0"/>
              </a:spcAft>
              <a:buSzPts val="3200"/>
              <a:buNone/>
            </a:pPr>
            <a:endParaRPr lang="en-US" dirty="0"/>
          </a:p>
          <a:p>
            <a:pPr marL="342900" lvl="0" indent="-342900" algn="l" rtl="0">
              <a:lnSpc>
                <a:spcPct val="100000"/>
              </a:lnSpc>
              <a:spcBef>
                <a:spcPts val="800"/>
              </a:spcBef>
              <a:spcAft>
                <a:spcPts val="0"/>
              </a:spcAft>
              <a:buSzPts val="3200"/>
              <a:buNone/>
            </a:pPr>
            <a:r>
              <a:rPr lang="en-US" dirty="0" smtClean="0"/>
              <a:t>Some things that can denature enzymes are temperature and pH</a:t>
            </a:r>
            <a:endParaRPr dirty="0"/>
          </a:p>
          <a:p>
            <a:pPr marL="342900" lvl="0" indent="-342900" algn="l" rtl="0">
              <a:lnSpc>
                <a:spcPct val="100000"/>
              </a:lnSpc>
              <a:spcBef>
                <a:spcPts val="800"/>
              </a:spcBef>
              <a:spcAft>
                <a:spcPts val="0"/>
              </a:spcAft>
              <a:buSzPts val="3200"/>
              <a:buNone/>
            </a:pPr>
            <a:r>
              <a:rPr lang="en-US" sz="2800" b="0" i="0" u="none" dirty="0">
                <a:solidFill>
                  <a:srgbClr val="000000"/>
                </a:solidFill>
                <a:latin typeface="Times New Roman"/>
                <a:ea typeface="Times New Roman"/>
                <a:cs typeface="Times New Roman"/>
                <a:sym typeface="Times New Roman"/>
              </a:rPr>
              <a:t>	</a:t>
            </a:r>
            <a:endParaRPr dirty="0"/>
          </a:p>
        </p:txBody>
      </p:sp>
      <p:sp>
        <p:nvSpPr>
          <p:cNvPr id="531" name="Google Shape;531;p54"/>
          <p:cNvSpPr txBox="1"/>
          <p:nvPr/>
        </p:nvSpPr>
        <p:spPr>
          <a:xfrm>
            <a:off x="1905000" y="6248400"/>
            <a:ext cx="5688012"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Gill Sans"/>
              <a:buNone/>
            </a:pPr>
            <a:r>
              <a:rPr lang="en-US" sz="1200" b="0" i="0" u="none">
                <a:solidFill>
                  <a:schemeClr val="lt1"/>
                </a:solidFill>
                <a:latin typeface="Gill Sans"/>
                <a:ea typeface="Gill Sans"/>
                <a:cs typeface="Gill Sans"/>
                <a:sym typeface="Gill Sans"/>
              </a:rPr>
              <a:t>Life Sciences-HHMI Outreach. Copyright 2009 President and Fellows of Harvard College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55" descr="750px-Major_digesti#366F1E.tiff                                00364514Macintosh HD                   C232EE04:"/>
          <p:cNvPicPr preferRelativeResize="0"/>
          <p:nvPr/>
        </p:nvPicPr>
        <p:blipFill rotWithShape="1">
          <a:blip r:embed="rId3">
            <a:alphaModFix/>
          </a:blip>
          <a:srcRect/>
          <a:stretch/>
        </p:blipFill>
        <p:spPr>
          <a:xfrm>
            <a:off x="914400" y="304800"/>
            <a:ext cx="7391400" cy="5913437"/>
          </a:xfrm>
          <a:prstGeom prst="rect">
            <a:avLst/>
          </a:prstGeom>
          <a:noFill/>
          <a:ln>
            <a:noFill/>
          </a:ln>
        </p:spPr>
      </p:pic>
      <p:sp>
        <p:nvSpPr>
          <p:cNvPr id="537" name="Google Shape;537;p55"/>
          <p:cNvSpPr txBox="1"/>
          <p:nvPr/>
        </p:nvSpPr>
        <p:spPr>
          <a:xfrm>
            <a:off x="1981200" y="6248400"/>
            <a:ext cx="5492750" cy="214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800"/>
              <a:buFont typeface="Times New Roman"/>
              <a:buNone/>
            </a:pPr>
            <a:r>
              <a:rPr lang="en-US" sz="800" b="0" i="0" u="none">
                <a:solidFill>
                  <a:schemeClr val="lt1"/>
                </a:solidFill>
                <a:latin typeface="Times New Roman"/>
                <a:ea typeface="Times New Roman"/>
                <a:cs typeface="Times New Roman"/>
                <a:sym typeface="Times New Roman"/>
              </a:rPr>
              <a:t>http://upload.wikimedia.org/wikipedia/commons/thumb/6/6f/Major_digestive_enzymes.png/750px-Major_digestive_enzymes.png</a:t>
            </a:r>
            <a:endParaRPr/>
          </a:p>
        </p:txBody>
      </p:sp>
      <p:sp>
        <p:nvSpPr>
          <p:cNvPr id="538" name="Google Shape;538;p55"/>
          <p:cNvSpPr txBox="1"/>
          <p:nvPr/>
        </p:nvSpPr>
        <p:spPr>
          <a:xfrm>
            <a:off x="1828800" y="6477000"/>
            <a:ext cx="5688012"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Gill Sans"/>
              <a:buNone/>
            </a:pPr>
            <a:r>
              <a:rPr lang="en-US" sz="1200" b="0" i="0" u="none">
                <a:solidFill>
                  <a:schemeClr val="lt1"/>
                </a:solidFill>
                <a:latin typeface="Gill Sans"/>
                <a:ea typeface="Gill Sans"/>
                <a:cs typeface="Gill Sans"/>
                <a:sym typeface="Gill Sans"/>
              </a:rPr>
              <a:t>Life Sciences-HHMI Outreach. Copyright 2009 President and Fellows of Harvard College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50000">
              <a:srgbClr val="FFEA73"/>
            </a:gs>
            <a:gs pos="100000">
              <a:srgbClr val="CCCCFF"/>
            </a:gs>
          </a:gsLst>
          <a:lin ang="5400000" scaled="0"/>
        </a:gradFill>
        <a:effectLst/>
      </p:bgPr>
    </p:bg>
    <p:spTree>
      <p:nvGrpSpPr>
        <p:cNvPr id="1" name="Shape 139"/>
        <p:cNvGrpSpPr/>
        <p:nvPr/>
      </p:nvGrpSpPr>
      <p:grpSpPr>
        <a:xfrm>
          <a:off x="0" y="0"/>
          <a:ext cx="0" cy="0"/>
          <a:chOff x="0" y="0"/>
          <a:chExt cx="0" cy="0"/>
        </a:xfrm>
      </p:grpSpPr>
      <p:pic>
        <p:nvPicPr>
          <p:cNvPr id="140" name="Google Shape;140;p5"/>
          <p:cNvPicPr preferRelativeResize="0"/>
          <p:nvPr/>
        </p:nvPicPr>
        <p:blipFill rotWithShape="1">
          <a:blip r:embed="rId3">
            <a:alphaModFix/>
          </a:blip>
          <a:srcRect/>
          <a:stretch/>
        </p:blipFill>
        <p:spPr>
          <a:xfrm>
            <a:off x="5776912" y="0"/>
            <a:ext cx="3367087" cy="5029200"/>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704850" y="2476500"/>
            <a:ext cx="2501900" cy="1714500"/>
          </a:xfrm>
          <a:prstGeom prst="rect">
            <a:avLst/>
          </a:prstGeom>
          <a:noFill/>
          <a:ln>
            <a:noFill/>
          </a:ln>
        </p:spPr>
      </p:pic>
      <p:sp>
        <p:nvSpPr>
          <p:cNvPr id="142" name="Google Shape;142;p5"/>
          <p:cNvSpPr txBox="1"/>
          <p:nvPr/>
        </p:nvSpPr>
        <p:spPr>
          <a:xfrm>
            <a:off x="3295650" y="3414712"/>
            <a:ext cx="1743075" cy="581025"/>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3200"/>
              <a:buFont typeface="Times New Roman"/>
              <a:buNone/>
            </a:pPr>
            <a:r>
              <a:rPr lang="en-US" sz="3200" b="1" i="0" u="none" strike="noStrike" cap="none">
                <a:solidFill>
                  <a:srgbClr val="000000"/>
                </a:solidFill>
                <a:latin typeface="Times New Roman"/>
                <a:ea typeface="Times New Roman"/>
                <a:cs typeface="Times New Roman"/>
                <a:sym typeface="Times New Roman"/>
              </a:rPr>
              <a:t>Polygons</a:t>
            </a:r>
            <a:endParaRPr/>
          </a:p>
        </p:txBody>
      </p:sp>
      <p:sp>
        <p:nvSpPr>
          <p:cNvPr id="143" name="Google Shape;143;p5"/>
          <p:cNvSpPr txBox="1"/>
          <p:nvPr/>
        </p:nvSpPr>
        <p:spPr>
          <a:xfrm>
            <a:off x="227012" y="4906962"/>
            <a:ext cx="1901825" cy="581025"/>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3200"/>
              <a:buFont typeface="Times New Roman"/>
              <a:buNone/>
            </a:pPr>
            <a:r>
              <a:rPr lang="en-US" sz="3200" b="1" i="0" u="none" strike="noStrike" cap="none">
                <a:solidFill>
                  <a:srgbClr val="000000"/>
                </a:solidFill>
                <a:latin typeface="Times New Roman"/>
                <a:ea typeface="Times New Roman"/>
                <a:cs typeface="Times New Roman"/>
                <a:sym typeface="Times New Roman"/>
              </a:rPr>
              <a:t>Polygamy</a:t>
            </a:r>
            <a:endParaRPr/>
          </a:p>
        </p:txBody>
      </p:sp>
      <p:pic>
        <p:nvPicPr>
          <p:cNvPr id="144" name="Google Shape;144;p5"/>
          <p:cNvPicPr preferRelativeResize="0"/>
          <p:nvPr/>
        </p:nvPicPr>
        <p:blipFill rotWithShape="1">
          <a:blip r:embed="rId5">
            <a:alphaModFix/>
          </a:blip>
          <a:srcRect/>
          <a:stretch/>
        </p:blipFill>
        <p:spPr>
          <a:xfrm>
            <a:off x="2057400" y="4597400"/>
            <a:ext cx="1905000" cy="2260600"/>
          </a:xfrm>
          <a:prstGeom prst="rect">
            <a:avLst/>
          </a:prstGeom>
          <a:noFill/>
          <a:ln>
            <a:noFill/>
          </a:ln>
        </p:spPr>
      </p:pic>
      <p:pic>
        <p:nvPicPr>
          <p:cNvPr id="145" name="Google Shape;145;p5"/>
          <p:cNvPicPr preferRelativeResize="0"/>
          <p:nvPr/>
        </p:nvPicPr>
        <p:blipFill rotWithShape="1">
          <a:blip r:embed="rId6">
            <a:alphaModFix/>
          </a:blip>
          <a:srcRect/>
          <a:stretch/>
        </p:blipFill>
        <p:spPr>
          <a:xfrm>
            <a:off x="3143250" y="2413000"/>
            <a:ext cx="1041400" cy="1016000"/>
          </a:xfrm>
          <a:prstGeom prst="rect">
            <a:avLst/>
          </a:prstGeom>
          <a:noFill/>
          <a:ln>
            <a:noFill/>
          </a:ln>
        </p:spPr>
      </p:pic>
      <p:sp>
        <p:nvSpPr>
          <p:cNvPr id="146" name="Google Shape;146;p5"/>
          <p:cNvSpPr/>
          <p:nvPr/>
        </p:nvSpPr>
        <p:spPr>
          <a:xfrm>
            <a:off x="5791200" y="5257800"/>
            <a:ext cx="3124200" cy="1447800"/>
          </a:xfrm>
          <a:prstGeom prst="rect">
            <a:avLst/>
          </a:prstGeom>
        </p:spPr>
        <p:txBody>
          <a:bodyPr>
            <a:prstTxWarp prst="textPlain">
              <a:avLst/>
            </a:prstTxWarp>
          </a:bodyPr>
          <a:lstStyle/>
          <a:p>
            <a:pPr lvl="0" algn="l"/>
            <a:r>
              <a:rPr b="0" i="0">
                <a:ln w="19075" cap="flat" cmpd="sng">
                  <a:solidFill>
                    <a:srgbClr val="99CCFF"/>
                  </a:solidFill>
                  <a:prstDash val="solid"/>
                  <a:miter lim="800000"/>
                  <a:headEnd type="none" w="sm" len="sm"/>
                  <a:tailEnd type="none" w="sm" len="sm"/>
                </a:ln>
                <a:solidFill>
                  <a:srgbClr val="0066CC"/>
                </a:solidFill>
                <a:latin typeface="Arial"/>
              </a:rPr>
              <a:t>Means... </a:t>
            </a:r>
          </a:p>
        </p:txBody>
      </p:sp>
      <p:sp>
        <p:nvSpPr>
          <p:cNvPr id="147" name="Google Shape;147;p5"/>
          <p:cNvSpPr/>
          <p:nvPr/>
        </p:nvSpPr>
        <p:spPr>
          <a:xfrm>
            <a:off x="381000" y="381000"/>
            <a:ext cx="3657600" cy="1371600"/>
          </a:xfrm>
          <a:prstGeom prst="rect">
            <a:avLst/>
          </a:prstGeom>
        </p:spPr>
        <p:txBody>
          <a:bodyPr>
            <a:prstTxWarp prst="textPlain">
              <a:avLst/>
            </a:prstTxWarp>
          </a:bodyPr>
          <a:lstStyle/>
          <a:p>
            <a:pPr lvl="0" algn="l"/>
            <a:r>
              <a:rPr b="0" i="0">
                <a:ln w="19075" cap="flat" cmpd="sng">
                  <a:solidFill>
                    <a:srgbClr val="99CCFF"/>
                  </a:solidFill>
                  <a:prstDash val="solid"/>
                  <a:miter lim="800000"/>
                  <a:headEnd type="none" w="sm" len="sm"/>
                  <a:tailEnd type="none" w="sm" len="sm"/>
                </a:ln>
                <a:solidFill>
                  <a:srgbClr val="0066CC"/>
                </a:solidFill>
                <a:latin typeface="Arial"/>
              </a:rPr>
              <a:t>"Poly" </a:t>
            </a:r>
          </a:p>
        </p:txBody>
      </p:sp>
      <p:sp>
        <p:nvSpPr>
          <p:cNvPr id="148" name="Google Shape;148;p5"/>
          <p:cNvSpPr txBox="1"/>
          <p:nvPr/>
        </p:nvSpPr>
        <p:spPr>
          <a:xfrm>
            <a:off x="5222875" y="4297362"/>
            <a:ext cx="1789112" cy="581025"/>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3200"/>
              <a:buFont typeface="Times New Roman"/>
              <a:buNone/>
            </a:pPr>
            <a:r>
              <a:rPr lang="en-US" sz="3200" b="1" i="0" u="none" strike="noStrike" cap="none">
                <a:solidFill>
                  <a:srgbClr val="000000"/>
                </a:solidFill>
                <a:latin typeface="Times New Roman"/>
                <a:ea typeface="Times New Roman"/>
                <a:cs typeface="Times New Roman"/>
                <a:sym typeface="Times New Roman"/>
              </a:rPr>
              <a:t>Polyester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685800" y="609600"/>
            <a:ext cx="7770812" cy="114141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4400"/>
              <a:buNone/>
            </a:pPr>
            <a:r>
              <a:rPr lang="en-US" sz="4400" b="0" i="0" u="none">
                <a:solidFill>
                  <a:srgbClr val="000000"/>
                </a:solidFill>
                <a:latin typeface="Times New Roman"/>
                <a:ea typeface="Times New Roman"/>
                <a:cs typeface="Times New Roman"/>
                <a:sym typeface="Times New Roman"/>
              </a:rPr>
              <a:t>Monomer</a:t>
            </a:r>
            <a:endParaRPr/>
          </a:p>
        </p:txBody>
      </p:sp>
      <p:sp>
        <p:nvSpPr>
          <p:cNvPr id="154" name="Google Shape;154;p6"/>
          <p:cNvSpPr txBox="1">
            <a:spLocks noGrp="1"/>
          </p:cNvSpPr>
          <p:nvPr>
            <p:ph type="body" idx="1"/>
          </p:nvPr>
        </p:nvSpPr>
        <p:spPr>
          <a:xfrm>
            <a:off x="685800" y="1981200"/>
            <a:ext cx="6781800" cy="4113212"/>
          </a:xfrm>
          <a:prstGeom prst="rect">
            <a:avLst/>
          </a:prstGeom>
          <a:noFill/>
          <a:ln>
            <a:noFill/>
          </a:ln>
        </p:spPr>
        <p:txBody>
          <a:bodyPr spcFirstLastPara="1" wrap="square" lIns="90000" tIns="46800" rIns="90000" bIns="46800" anchor="t" anchorCtr="0">
            <a:noAutofit/>
          </a:bodyPr>
          <a:lstStyle/>
          <a:p>
            <a:pPr marL="0" lvl="0" indent="0" algn="l" rtl="0">
              <a:lnSpc>
                <a:spcPct val="100000"/>
              </a:lnSpc>
              <a:spcBef>
                <a:spcPts val="0"/>
              </a:spcBef>
              <a:spcAft>
                <a:spcPts val="0"/>
              </a:spcAft>
              <a:buSzPts val="3200"/>
              <a:buNone/>
            </a:pPr>
            <a:r>
              <a:rPr lang="en-US" sz="3200" b="0" i="0" u="none">
                <a:solidFill>
                  <a:srgbClr val="000000"/>
                </a:solidFill>
                <a:latin typeface="Times New Roman"/>
                <a:ea typeface="Times New Roman"/>
                <a:cs typeface="Times New Roman"/>
                <a:sym typeface="Times New Roman"/>
              </a:rPr>
              <a:t>Mono means 1!! </a:t>
            </a:r>
            <a:endParaRPr/>
          </a:p>
          <a:p>
            <a:pPr marL="0" lvl="0" indent="0" algn="l" rtl="0">
              <a:lnSpc>
                <a:spcPct val="100000"/>
              </a:lnSpc>
              <a:spcBef>
                <a:spcPts val="800"/>
              </a:spcBef>
              <a:spcAft>
                <a:spcPts val="0"/>
              </a:spcAft>
              <a:buSzPts val="3200"/>
              <a:buNone/>
            </a:pPr>
            <a:r>
              <a:rPr lang="en-US" sz="3200" b="0" i="0" u="none">
                <a:solidFill>
                  <a:srgbClr val="000000"/>
                </a:solidFill>
                <a:latin typeface="Times New Roman"/>
                <a:ea typeface="Times New Roman"/>
                <a:cs typeface="Times New Roman"/>
                <a:sym typeface="Times New Roman"/>
              </a:rPr>
              <a:t>Monomer- part that makes up a polymer</a:t>
            </a:r>
            <a:endParaRPr/>
          </a:p>
        </p:txBody>
      </p:sp>
      <p:pic>
        <p:nvPicPr>
          <p:cNvPr id="155" name="Google Shape;155;p6" descr="PolymersandMonomers - home"/>
          <p:cNvPicPr preferRelativeResize="0"/>
          <p:nvPr/>
        </p:nvPicPr>
        <p:blipFill rotWithShape="1">
          <a:blip r:embed="rId3">
            <a:alphaModFix/>
          </a:blip>
          <a:srcRect/>
          <a:stretch/>
        </p:blipFill>
        <p:spPr>
          <a:xfrm>
            <a:off x="665162" y="3352800"/>
            <a:ext cx="6962775" cy="3322637"/>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6699"/>
            </a:gs>
            <a:gs pos="50000">
              <a:srgbClr val="3399FF"/>
            </a:gs>
            <a:gs pos="100000">
              <a:srgbClr val="006699"/>
            </a:gs>
          </a:gsLst>
          <a:lin ang="13500000" scaled="0"/>
        </a:gradFill>
        <a:effectLst/>
      </p:bgPr>
    </p:bg>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762000" y="6350"/>
            <a:ext cx="7772400" cy="44831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9600"/>
              <a:buNone/>
            </a:pPr>
            <a:r>
              <a:rPr lang="en-US" sz="9600" b="0" i="0" u="none">
                <a:solidFill>
                  <a:srgbClr val="000000"/>
                </a:solidFill>
                <a:latin typeface="Times New Roman"/>
                <a:ea typeface="Times New Roman"/>
                <a:cs typeface="Times New Roman"/>
                <a:sym typeface="Times New Roman"/>
              </a:rPr>
              <a:t>What does </a:t>
            </a:r>
            <a:r>
              <a:rPr lang="en-US" sz="9600" b="1" i="0" u="none">
                <a:solidFill>
                  <a:srgbClr val="000000"/>
                </a:solidFill>
                <a:latin typeface="Times New Roman"/>
                <a:ea typeface="Times New Roman"/>
                <a:cs typeface="Times New Roman"/>
                <a:sym typeface="Times New Roman"/>
              </a:rPr>
              <a:t>“Mono” </a:t>
            </a:r>
            <a:r>
              <a:rPr lang="en-US" sz="9600" b="0" i="0" u="none">
                <a:solidFill>
                  <a:srgbClr val="000000"/>
                </a:solidFill>
                <a:latin typeface="Times New Roman"/>
                <a:ea typeface="Times New Roman"/>
                <a:cs typeface="Times New Roman"/>
                <a:sym typeface="Times New Roman"/>
              </a:rPr>
              <a:t>mean?</a:t>
            </a:r>
            <a:endParaRPr/>
          </a:p>
        </p:txBody>
      </p:sp>
      <p:sp>
        <p:nvSpPr>
          <p:cNvPr id="161" name="Google Shape;161;p7"/>
          <p:cNvSpPr/>
          <p:nvPr/>
        </p:nvSpPr>
        <p:spPr>
          <a:xfrm>
            <a:off x="4267200" y="4648200"/>
            <a:ext cx="409575" cy="1433512"/>
          </a:xfrm>
          <a:prstGeom prst="rect">
            <a:avLst/>
          </a:prstGeom>
          <a:blipFill rotWithShape="1">
            <a:blip r:embed="rId3">
              <a:alphaModFix/>
            </a:blip>
            <a:stretch>
              <a:fillRect/>
            </a:stretch>
          </a:blipFill>
        </p:spPr>
        <p:txBody>
          <a:bodyPr>
            <a:prstTxWarp prst="textPlain">
              <a:avLst/>
            </a:prstTxWarp>
          </a:bodyPr>
          <a:lstStyle/>
          <a:p>
            <a:pPr lvl="0" algn="l"/>
            <a:r>
              <a:rPr b="0" i="0">
                <a:ln w="12600" cap="flat" cmpd="sng">
                  <a:solidFill>
                    <a:srgbClr val="000000"/>
                  </a:solidFill>
                  <a:prstDash val="solid"/>
                  <a:miter lim="800000"/>
                  <a:headEnd type="none" w="sm" len="sm"/>
                  <a:tailEnd type="none" w="sm" len="sm"/>
                </a:ln>
                <a:solidFill>
                  <a:srgbClr val="FFFFFF"/>
                </a:solidFill>
                <a:latin typeface="Impact"/>
              </a:rPr>
              <a:t>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A800"/>
            </a:gs>
            <a:gs pos="100000">
              <a:srgbClr val="825600"/>
            </a:gs>
          </a:gsLst>
          <a:lin ang="13500000" scaled="0"/>
        </a:gradFill>
        <a:effectLst/>
      </p:bgPr>
    </p:bg>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2320925" y="509587"/>
            <a:ext cx="4495800" cy="1190625"/>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7200"/>
              <a:buNone/>
            </a:pPr>
            <a:r>
              <a:rPr lang="en-US" sz="7200" b="0" i="0" u="none">
                <a:solidFill>
                  <a:srgbClr val="CCCCFF"/>
                </a:solidFill>
                <a:latin typeface="Times New Roman"/>
                <a:ea typeface="Times New Roman"/>
                <a:cs typeface="Times New Roman"/>
                <a:sym typeface="Times New Roman"/>
              </a:rPr>
              <a:t>A Polymer</a:t>
            </a:r>
            <a:endParaRPr/>
          </a:p>
        </p:txBody>
      </p:sp>
      <p:sp>
        <p:nvSpPr>
          <p:cNvPr id="167" name="Google Shape;167;p8"/>
          <p:cNvSpPr txBox="1"/>
          <p:nvPr/>
        </p:nvSpPr>
        <p:spPr>
          <a:xfrm>
            <a:off x="1627187" y="1676400"/>
            <a:ext cx="5884862" cy="1190625"/>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CCCCFF"/>
              </a:buClr>
              <a:buSzPts val="2400"/>
              <a:buFont typeface="Arial"/>
              <a:buNone/>
            </a:pPr>
            <a:r>
              <a:rPr lang="en-US" sz="2400" b="0" i="0" u="none" strike="noStrike" cap="none">
                <a:solidFill>
                  <a:srgbClr val="CCCCFF"/>
                </a:solidFill>
                <a:latin typeface="Arial"/>
                <a:ea typeface="Arial"/>
                <a:cs typeface="Arial"/>
                <a:sym typeface="Arial"/>
              </a:rPr>
              <a:t>Here are some analogies to better understand what polymers and monomers are….</a:t>
            </a:r>
            <a:endParaRPr/>
          </a:p>
        </p:txBody>
      </p:sp>
      <p:graphicFrame>
        <p:nvGraphicFramePr>
          <p:cNvPr id="168" name="Google Shape;168;p8"/>
          <p:cNvGraphicFramePr/>
          <p:nvPr/>
        </p:nvGraphicFramePr>
        <p:xfrm>
          <a:off x="838200" y="2895600"/>
          <a:ext cx="7697775" cy="2466950"/>
        </p:xfrm>
        <a:graphic>
          <a:graphicData uri="http://schemas.openxmlformats.org/drawingml/2006/table">
            <a:tbl>
              <a:tblPr>
                <a:noFill/>
                <a:tableStyleId>{D0340C89-CB8D-4E76-B651-B76B756672B6}</a:tableStyleId>
              </a:tblPr>
              <a:tblGrid>
                <a:gridCol w="4022725">
                  <a:extLst>
                    <a:ext uri="{9D8B030D-6E8A-4147-A177-3AD203B41FA5}">
                      <a16:colId xmlns:a16="http://schemas.microsoft.com/office/drawing/2014/main" val="20000"/>
                    </a:ext>
                  </a:extLst>
                </a:gridCol>
                <a:gridCol w="3675050">
                  <a:extLst>
                    <a:ext uri="{9D8B030D-6E8A-4147-A177-3AD203B41FA5}">
                      <a16:colId xmlns:a16="http://schemas.microsoft.com/office/drawing/2014/main" val="20001"/>
                    </a:ext>
                  </a:extLst>
                </a:gridCol>
              </a:tblGrid>
              <a:tr h="962025">
                <a:tc>
                  <a:txBody>
                    <a:bodyPr/>
                    <a:lstStyle/>
                    <a:p>
                      <a:pPr marL="0" marR="0" lvl="0" indent="0" algn="l" rtl="0">
                        <a:lnSpc>
                          <a:spcPct val="102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EXAMPLE of POLYMER</a:t>
                      </a:r>
                      <a:endParaRPr/>
                    </a:p>
                  </a:txBody>
                  <a:tcPr marL="91450" marR="91450" marT="45725" marB="45725" anchor="ctr">
                    <a:lnL w="28425"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28425"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tc>
                  <a:txBody>
                    <a:bodyPr/>
                    <a:lstStyle/>
                    <a:p>
                      <a:pPr marL="0" marR="0" lvl="0" indent="0" algn="l" rtl="0">
                        <a:lnSpc>
                          <a:spcPct val="102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MONOMER</a:t>
                      </a:r>
                      <a:endParaRPr/>
                    </a:p>
                  </a:txBody>
                  <a:tcPr marL="91450" marR="91450" marT="45725" marB="45725" anchor="ctr">
                    <a:lnL w="12600"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28425"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54050">
                <a:tc>
                  <a:txBody>
                    <a:bodyPr/>
                    <a:lstStyle/>
                    <a:p>
                      <a:pPr marL="0" marR="0" lvl="0" indent="0" algn="ctr" rtl="0">
                        <a:lnSpc>
                          <a:spcPct val="102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A TRAIN</a:t>
                      </a:r>
                      <a:endParaRPr/>
                    </a:p>
                  </a:txBody>
                  <a:tcPr marL="91450" marR="91450" marT="45725" marB="45725" anchor="ctr">
                    <a:lnL w="28425"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12600"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tc>
                  <a:txBody>
                    <a:bodyPr/>
                    <a:lstStyle/>
                    <a:p>
                      <a:pPr marL="0" marR="0" lvl="0" indent="0" algn="ctr" rtl="0">
                        <a:lnSpc>
                          <a:spcPct val="102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a:t>
                      </a:r>
                      <a:endParaRPr/>
                    </a:p>
                  </a:txBody>
                  <a:tcPr marL="91450" marR="91450" marT="45725" marB="45725" anchor="ctr">
                    <a:lnL w="12600" cap="flat" cmpd="sng">
                      <a:solidFill>
                        <a:srgbClr val="000000"/>
                      </a:solidFill>
                      <a:prstDash val="solid"/>
                      <a:round/>
                      <a:headEnd type="none" w="sm" len="sm"/>
                      <a:tailEnd type="none" w="sm" len="sm"/>
                    </a:lnL>
                    <a:lnR w="28425" cap="flat" cmpd="sng">
                      <a:solidFill>
                        <a:srgbClr val="000000"/>
                      </a:solidFill>
                      <a:prstDash val="solid"/>
                      <a:round/>
                      <a:headEnd type="none" w="sm" len="sm"/>
                      <a:tailEnd type="none" w="sm" len="sm"/>
                    </a:lnR>
                    <a:lnT w="12600"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50875">
                <a:tc>
                  <a:txBody>
                    <a:bodyPr/>
                    <a:lstStyle/>
                    <a:p>
                      <a:pPr marL="0" marR="0" lvl="0" indent="0" algn="ctr" rtl="0">
                        <a:lnSpc>
                          <a:spcPct val="102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A NECKLACE</a:t>
                      </a:r>
                      <a:endParaRPr/>
                    </a:p>
                  </a:txBody>
                  <a:tcPr marL="91450" marR="91450" marT="45725" marB="45725" anchor="ctr">
                    <a:lnL w="28425"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12600" cap="flat" cmpd="sng">
                      <a:solidFill>
                        <a:srgbClr val="000000"/>
                      </a:solidFill>
                      <a:prstDash val="solid"/>
                      <a:round/>
                      <a:headEnd type="none" w="sm" len="sm"/>
                      <a:tailEnd type="none" w="sm" len="sm"/>
                    </a:lnT>
                    <a:lnB w="28425" cap="flat" cmpd="sng">
                      <a:solidFill>
                        <a:srgbClr val="000000"/>
                      </a:solidFill>
                      <a:prstDash val="solid"/>
                      <a:round/>
                      <a:headEnd type="none" w="sm" len="sm"/>
                      <a:tailEnd type="none" w="sm" len="sm"/>
                    </a:lnB>
                  </a:tcPr>
                </a:tc>
                <a:tc>
                  <a:txBody>
                    <a:bodyPr/>
                    <a:lstStyle/>
                    <a:p>
                      <a:pPr marL="0" marR="0" lvl="0" indent="0" algn="ctr" rtl="0">
                        <a:lnSpc>
                          <a:spcPct val="102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a:t>
                      </a:r>
                      <a:endParaRPr/>
                    </a:p>
                  </a:txBody>
                  <a:tcPr marL="91450" marR="91450" marT="45725" marB="45725" anchor="ctr">
                    <a:lnL w="12600" cap="flat" cmpd="sng">
                      <a:solidFill>
                        <a:srgbClr val="000000"/>
                      </a:solidFill>
                      <a:prstDash val="solid"/>
                      <a:round/>
                      <a:headEnd type="none" w="sm" len="sm"/>
                      <a:tailEnd type="none" w="sm" len="sm"/>
                    </a:lnL>
                    <a:lnR w="28425" cap="flat" cmpd="sng">
                      <a:solidFill>
                        <a:srgbClr val="000000"/>
                      </a:solidFill>
                      <a:prstDash val="solid"/>
                      <a:round/>
                      <a:headEnd type="none" w="sm" len="sm"/>
                      <a:tailEnd type="none" w="sm" len="sm"/>
                    </a:lnR>
                    <a:lnT w="12600" cap="flat" cmpd="sng">
                      <a:solidFill>
                        <a:srgbClr val="000000"/>
                      </a:solidFill>
                      <a:prstDash val="solid"/>
                      <a:round/>
                      <a:headEnd type="none" w="sm" len="sm"/>
                      <a:tailEnd type="none" w="sm" len="sm"/>
                    </a:lnT>
                    <a:lnB w="284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69" name="Google Shape;169;p8"/>
          <p:cNvSpPr txBox="1"/>
          <p:nvPr/>
        </p:nvSpPr>
        <p:spPr>
          <a:xfrm>
            <a:off x="0" y="5715000"/>
            <a:ext cx="9144000" cy="1557337"/>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If the train is the whole polymer, what would be the small groups that make up the train?  If the necklace is the polymer, what are the monomers that make up the necklace?</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3526</TotalTime>
  <Words>1098</Words>
  <Application>Microsoft Office PowerPoint</Application>
  <PresentationFormat>On-screen Show (4:3)</PresentationFormat>
  <Paragraphs>220</Paragraphs>
  <Slides>59</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Corbel</vt:lpstr>
      <vt:lpstr>Noto Sans Symbols</vt:lpstr>
      <vt:lpstr>Impact</vt:lpstr>
      <vt:lpstr>Arial Black</vt:lpstr>
      <vt:lpstr>Times New Roman</vt:lpstr>
      <vt:lpstr>Arial</vt:lpstr>
      <vt:lpstr>Gill Sans</vt:lpstr>
      <vt:lpstr>Office Theme</vt:lpstr>
      <vt:lpstr>PowerPoint Presentation</vt:lpstr>
      <vt:lpstr>Types of Macromolecules</vt:lpstr>
      <vt:lpstr>Carbon</vt:lpstr>
      <vt:lpstr>Double and Triple Bonds</vt:lpstr>
      <vt:lpstr>Most macromolecules are polymers</vt:lpstr>
      <vt:lpstr>PowerPoint Presentation</vt:lpstr>
      <vt:lpstr>Monomer</vt:lpstr>
      <vt:lpstr>What does “Mono” mean?</vt:lpstr>
      <vt:lpstr>A Polymer</vt:lpstr>
      <vt:lpstr>A Polymer</vt:lpstr>
      <vt:lpstr>Three out of the 4 types of biochemical macromolecules  can be found on food  nutrition labels…</vt:lpstr>
      <vt:lpstr>Look at the label to the left.  3 of the 4 macromolecules can be found in foods.  </vt:lpstr>
      <vt:lpstr> When studying these biochemical molecules, we are interested in finding out….. </vt:lpstr>
      <vt:lpstr>1) Polysaccharides (Complex Carbohydrates) </vt:lpstr>
      <vt:lpstr> Polysaccharides  </vt:lpstr>
      <vt:lpstr>PowerPoint Presentation</vt:lpstr>
      <vt:lpstr>The monomers that make up Polysaccharides  are called Monosaccharides.    -made up of 1 or 2 rings    -taste sweet.  Examples: glucose and fructose, </vt:lpstr>
      <vt:lpstr>PowerPoint Presentation</vt:lpstr>
      <vt:lpstr>More about Glucose</vt:lpstr>
      <vt:lpstr>High Fructose Corn Syrup</vt:lpstr>
      <vt:lpstr>Polysaccharide Structure… </vt:lpstr>
      <vt:lpstr>Polysaccharide Function</vt:lpstr>
      <vt:lpstr>2) LIPIDS</vt:lpstr>
      <vt:lpstr>PowerPoint Presentation</vt:lpstr>
      <vt:lpstr>Lipids are NOT Polymers so they do NOT have monomers!</vt:lpstr>
      <vt:lpstr>The Shape of a triglyceride is like the letter</vt:lpstr>
      <vt:lpstr>Main Functions of Lipids</vt:lpstr>
      <vt:lpstr>Types of Lipids</vt:lpstr>
      <vt:lpstr>LIPIDS…Some interesting info</vt:lpstr>
      <vt:lpstr>LIPIDS…Some interesting info</vt:lpstr>
      <vt:lpstr>3) NUCLEIC ACIDS</vt:lpstr>
      <vt:lpstr>Most Famous Nucleic Acid: DNA!</vt:lpstr>
      <vt:lpstr>PowerPoint Presentation</vt:lpstr>
      <vt:lpstr>NUCLEIC ACID</vt:lpstr>
      <vt:lpstr>Parts of a Nucleotide</vt:lpstr>
      <vt:lpstr>The structure of nucleic acids:</vt:lpstr>
      <vt:lpstr>NUCLEIC ACIDS</vt:lpstr>
      <vt:lpstr>Nucleic Acids</vt:lpstr>
      <vt:lpstr>4) Proteins</vt:lpstr>
      <vt:lpstr>PowerPoint Presentation</vt:lpstr>
      <vt:lpstr>PowerPoint Presentation</vt:lpstr>
      <vt:lpstr>PowerPoint Presentation</vt:lpstr>
      <vt:lpstr>The shapes of proteins are like a balled up piece of string</vt:lpstr>
      <vt:lpstr>PowerPoint Presentation</vt:lpstr>
      <vt:lpstr>PROTEINS</vt:lpstr>
      <vt:lpstr>EXAMPLE PROTEIN</vt:lpstr>
      <vt:lpstr>PowerPoint Presentation</vt:lpstr>
      <vt:lpstr>Enzymes</vt:lpstr>
      <vt:lpstr>Reactions</vt:lpstr>
      <vt:lpstr>Catalyst</vt:lpstr>
      <vt:lpstr>Enzymes are Catalysts in living things</vt:lpstr>
      <vt:lpstr>Substrate</vt:lpstr>
      <vt:lpstr>Active site</vt:lpstr>
      <vt:lpstr>Enzymes fit their substrates like a lock and key</vt:lpstr>
      <vt:lpstr>Induced Fit Model</vt:lpstr>
      <vt:lpstr>Enzyme-Substrate Complex</vt:lpstr>
      <vt:lpstr>Factors that Affect Enzymes</vt:lpstr>
      <vt:lpstr>Denaturing Enzymes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Glenbrook High School</dc:creator>
  <cp:lastModifiedBy>Rebecca Merritt</cp:lastModifiedBy>
  <cp:revision>24</cp:revision>
  <dcterms:created xsi:type="dcterms:W3CDTF">2005-10-14T18:14:51Z</dcterms:created>
  <dcterms:modified xsi:type="dcterms:W3CDTF">2022-10-17T15:16:35Z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0x01010076F9FE1937718343BDBA6175A102091F</vt:lpwstr>
  </property>
  <property fmtid="{D5CDD505-2E9C-101B-9397-08002B2CF9AE}" pid="3" name="Has_Teacher_Only_SectionGroup">
    <vt:lpwstr/>
  </property>
  <property fmtid="{D5CDD505-2E9C-101B-9397-08002B2CF9AE}" pid="4" name="NotebookType">
    <vt:lpwstr/>
  </property>
  <property fmtid="{D5CDD505-2E9C-101B-9397-08002B2CF9AE}" pid="5" name="DefaultSectionNames">
    <vt:lpwstr/>
  </property>
  <property fmtid="{D5CDD505-2E9C-101B-9397-08002B2CF9AE}" pid="6" name="Self_Registration_Enabled">
    <vt:lpwstr/>
  </property>
  <property fmtid="{D5CDD505-2E9C-101B-9397-08002B2CF9AE}" pid="7" name="FolderType">
    <vt:lpwstr/>
  </property>
  <property fmtid="{D5CDD505-2E9C-101B-9397-08002B2CF9AE}" pid="8" name="AppVersion">
    <vt:lpwstr/>
  </property>
  <property fmtid="{D5CDD505-2E9C-101B-9397-08002B2CF9AE}" pid="9" name="TeamsChannelId">
    <vt:lpwstr/>
  </property>
  <property fmtid="{D5CDD505-2E9C-101B-9397-08002B2CF9AE}" pid="10" name="Students">
    <vt:lpwstr/>
  </property>
  <property fmtid="{D5CDD505-2E9C-101B-9397-08002B2CF9AE}" pid="11" name="Templates">
    <vt:lpwstr/>
  </property>
  <property fmtid="{D5CDD505-2E9C-101B-9397-08002B2CF9AE}" pid="12" name="CultureName">
    <vt:lpwstr/>
  </property>
  <property fmtid="{D5CDD505-2E9C-101B-9397-08002B2CF9AE}" pid="13" name="Invited_Students">
    <vt:lpwstr/>
  </property>
  <property fmtid="{D5CDD505-2E9C-101B-9397-08002B2CF9AE}" pid="14" name="Self_Registration_Enabled0">
    <vt:lpwstr/>
  </property>
  <property fmtid="{D5CDD505-2E9C-101B-9397-08002B2CF9AE}" pid="15" name="Owner">
    <vt:lpwstr/>
  </property>
  <property fmtid="{D5CDD505-2E9C-101B-9397-08002B2CF9AE}" pid="16" name="Teachers">
    <vt:lpwstr/>
  </property>
  <property fmtid="{D5CDD505-2E9C-101B-9397-08002B2CF9AE}" pid="17" name="Student_Groups">
    <vt:lpwstr/>
  </property>
  <property fmtid="{D5CDD505-2E9C-101B-9397-08002B2CF9AE}" pid="18" name="Invited_Teachers">
    <vt:lpwstr/>
  </property>
  <property fmtid="{D5CDD505-2E9C-101B-9397-08002B2CF9AE}" pid="19" name="Is_Collaboration_Space_Locked">
    <vt:lpwstr/>
  </property>
</Properties>
</file>