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pLdjMcO0KuxXEsFrBdR9QHvBP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5d20dc8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5d20dc8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05d20dc820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22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•"/>
              <a:defRPr sz="1600"/>
            </a:lvl9pPr>
          </a:lstStyle>
          <a:p>
            <a:endParaRPr/>
          </a:p>
        </p:txBody>
      </p:sp>
      <p:sp>
        <p:nvSpPr>
          <p:cNvPr id="102" name="Google Shape;102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 rot="5400000">
            <a:off x="4667250" y="2305050"/>
            <a:ext cx="56388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 rot="5400000">
            <a:off x="704850" y="438150"/>
            <a:ext cx="56388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690562" y="3340100"/>
            <a:ext cx="7653337" cy="485775"/>
          </a:xfrm>
          <a:custGeom>
            <a:avLst/>
            <a:gdLst/>
            <a:ahLst/>
            <a:cxnLst/>
            <a:rect l="l" t="t" r="r" b="b"/>
            <a:pathLst>
              <a:path w="4128" h="479" extrusionOk="0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963"/>
              </a:buClr>
              <a:buSzPts val="1400"/>
              <a:buFont typeface="Times New Roman"/>
              <a:buNone/>
              <a:defRPr sz="1400" b="0" i="0" u="none">
                <a:solidFill>
                  <a:srgbClr val="5789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1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6TIv1UKg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SNBlCX8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OYSD1jOD1dQ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" descr="Photosynthesis time : mem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609600"/>
            <a:ext cx="6324600" cy="603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 txBox="1">
            <a:spLocks noGrp="1"/>
          </p:cNvSpPr>
          <p:nvPr>
            <p:ph type="ctrTitle"/>
          </p:nvPr>
        </p:nvSpPr>
        <p:spPr>
          <a:xfrm>
            <a:off x="575975" y="-53975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Chloroplasts contain Chlorophyll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-2300" y="5042650"/>
            <a:ext cx="8180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Chlorophyll is a pigment that absorbs light for photosynthesis</a:t>
            </a:r>
            <a:endParaRPr sz="3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2600">
              <a:solidFill>
                <a:schemeClr val="dk2"/>
              </a:solidFill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201700" y="1815350"/>
            <a:ext cx="777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Pigment- molecule that absorbs light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685800" y="277275"/>
            <a:ext cx="77724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/>
              <a:t>Absorption Spectrum of Chlorophyll</a:t>
            </a:r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11" descr="&lt;strong&gt;Chlorophyll&lt;/strong&gt; Facts for Kids | KidzSearch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87" y="1951037"/>
            <a:ext cx="5002212" cy="473551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/>
          <p:nvPr/>
        </p:nvSpPr>
        <p:spPr>
          <a:xfrm>
            <a:off x="5430837" y="4319587"/>
            <a:ext cx="3276600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main types of chlorophyll absorb mainly </a:t>
            </a:r>
            <a:r>
              <a:rPr lang="en-US" sz="3600" b="0" i="0" u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blue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600" b="0" i="0" u="none">
                <a:solidFill>
                  <a:srgbClr val="E5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and reflects green</a:t>
            </a:r>
            <a:endParaRPr/>
          </a:p>
        </p:txBody>
      </p:sp>
      <p:pic>
        <p:nvPicPr>
          <p:cNvPr id="203" name="Google Shape;203;p11" descr="electromagnetic radiation - Why do prisms work (why is refraction frequency dependent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9200" y="1955800"/>
            <a:ext cx="4079875" cy="199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2" descr="photos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3" descr="PhotosynthesisReview -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990600"/>
            <a:ext cx="6943725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 txBox="1"/>
          <p:nvPr/>
        </p:nvSpPr>
        <p:spPr>
          <a:xfrm>
            <a:off x="306387" y="228600"/>
            <a:ext cx="88725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Main parts of Photosynthesis: Light Reactions and The Calvin Cycle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 has 2 steps:</a:t>
            </a:r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Light-dependent Reactions:  Harvest sun’s energy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Calvin Cycle:  Uses that energy to build glucose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Objective of Light Reactions</a:t>
            </a:r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excite electrons and use the energy to make high energy molecules ATP and NADPH</a:t>
            </a:r>
            <a:endParaRPr/>
          </a:p>
        </p:txBody>
      </p:sp>
      <p:sp>
        <p:nvSpPr>
          <p:cNvPr id="228" name="Google Shape;228;p15"/>
          <p:cNvSpPr txBox="1"/>
          <p:nvPr/>
        </p:nvSpPr>
        <p:spPr>
          <a:xfrm>
            <a:off x="533400" y="4419600"/>
            <a:ext cx="492918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https://www.youtube.com/watch?v=IT6TIv1UKgQ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1676400" y="-142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Reaction Players</a:t>
            </a: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Photosystem- cluster of proteins and chlorophyll where the electrons are excited by sunlight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Electron Transport Chain- series of proteins that use the energy in an excited electron to make NADPH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ATP Synthase- uses energy from excited electrons to make ATP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62000" y="-152400"/>
            <a:ext cx="79454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Reactions of Photosynthesis</a:t>
            </a:r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7772400" cy="438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AutoNum type="arabi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is absorbed by chlorophyll and electrons get excited. The excited electrons are then passed onto a series of proteins called an electron transport chain.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AutoNum type="arabi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Water is split and the oxygen is released into the air.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AutoNum type="arabi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energy from the electrons is used to make ATP (from ADP).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AutoNum type="arabicParenR"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excited electrons then produce NADPH (from NADP).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mes New Roman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17" descr="https://gtm-media.discoveryeducation.com/videos/DSC/techbook/nonsearchableimage/medium/BIO_Photosynthesis_Explore_thylakoids_m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497262"/>
            <a:ext cx="51816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 of Light Reactions</a:t>
            </a:r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Reactants: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light, ADP, water, NADP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ATP, NADPH, Oxygen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Location: thylakoid membrane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 and Sugar!</a:t>
            </a:r>
            <a:endParaRPr/>
          </a:p>
        </p:txBody>
      </p:sp>
      <p:pic>
        <p:nvPicPr>
          <p:cNvPr id="254" name="Google Shape;254;p19" descr="c10x4phts-overvie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49325"/>
            <a:ext cx="9144000" cy="590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 descr="photosynthesi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121" name="Google Shape;121;p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458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process by which plants and plant-like organisms make glucose from sunlight.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https://www.youtube.com/watch?v=xMSNBlCX8LA</a:t>
            </a:r>
            <a:endParaRPr/>
          </a:p>
        </p:txBody>
      </p:sp>
      <p:pic>
        <p:nvPicPr>
          <p:cNvPr id="122" name="Google Shape;122;p2" descr="MPj0182676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657600"/>
            <a:ext cx="3124200" cy="27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 descr="sun and leaf figur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3657600"/>
            <a:ext cx="33147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Light-dependent reaction (LIGHT Reaction)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light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in chloroplast (in thylakoids)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excites electron (e-)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Kicks excited electrons out of chlorophyll to an electron transport chain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Excited Electrons replaced by splitting water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1" descr="Calvin-Cycle%20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447800"/>
            <a:ext cx="6172200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1"/>
          <p:cNvSpPr txBox="1"/>
          <p:nvPr/>
        </p:nvSpPr>
        <p:spPr>
          <a:xfrm>
            <a:off x="-165100" y="228600"/>
            <a:ext cx="95345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Calvin Cycle (aka Light-Independent or Dark Reactions)</a:t>
            </a:r>
            <a:endParaRPr/>
          </a:p>
        </p:txBody>
      </p:sp>
      <p:sp>
        <p:nvSpPr>
          <p:cNvPr id="268" name="Google Shape;268;p21"/>
          <p:cNvSpPr txBox="1"/>
          <p:nvPr/>
        </p:nvSpPr>
        <p:spPr>
          <a:xfrm>
            <a:off x="1998662" y="812800"/>
            <a:ext cx="50704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https://www.youtube.com/watch?v=OYSD1jOD1dQ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5d20dc820_0_0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 Objective of Calvin Cycle</a:t>
            </a:r>
            <a:endParaRPr/>
          </a:p>
        </p:txBody>
      </p:sp>
      <p:sp>
        <p:nvSpPr>
          <p:cNvPr id="275" name="Google Shape;275;g105d20dc820_0_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To use the high energy molecules produced in the light reactions to make glucose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g105d20dc82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50" y="3616225"/>
            <a:ext cx="8790576" cy="28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Light-independent reaction (Dark Reaction)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not require light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Occurs in stroma of chloroplast</a:t>
            </a:r>
            <a:endParaRPr/>
          </a:p>
          <a:p>
            <a: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Reactants: ATP and NADPH (from light reaction)  and CO</a:t>
            </a:r>
            <a:r>
              <a:rPr lang="en-US" sz="2800" b="0" i="0" u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Products: Glucose, ADP, and NADP</a:t>
            </a:r>
            <a:endParaRPr sz="2800" b="0" i="0" u="none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important player in Dark Reaction</a:t>
            </a:r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RuBisCO enzyme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abundant enzyme on earth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23" descr="&lt;strong&gt;RuBisCO&lt;/strong&gt;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375" y="3810000"/>
            <a:ext cx="3222625" cy="318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affects photosynthesis?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Light intensity:  as light increases, rate of photosynthesis increases 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6" name="Google Shape;296;p24" descr="light inten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971800"/>
            <a:ext cx="4572000" cy="355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affects photosynthesis?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Dioxide:  As CO</a:t>
            </a:r>
            <a:r>
              <a:rPr lang="en-US" sz="2800" b="0" i="0" u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increases, rate of photosynthesis increases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3" name="Google Shape;303;p25" descr="carbon diox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819400"/>
            <a:ext cx="5029200" cy="37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affects photosynthesis?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Temperature: 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Low = Rate of photosynthesis low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Temperature Increases = Rate of photosynthesis increases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temperature too hot, rate drops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26" descr="tempera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795712"/>
            <a:ext cx="4191000" cy="306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Photosynthesis important?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366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Makes organic molecules (glucose) out of inorganic materials (carbon dioxide and water).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begins all food chains/webs.  Thus all life is supported by this process.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Font typeface="Times New Roman"/>
              <a:buChar char="•"/>
            </a:pPr>
            <a:r>
              <a:rPr lang="en-US" sz="36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also makes oxygen gas!!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 descr="Photosynthesis - FlashMemes - Northeastern Illinois Univer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24000"/>
            <a:ext cx="76549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 descr="CellPE_EnergySource-1_sx6391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90600"/>
            <a:ext cx="2627312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CellPE_EnergySource-2_sx6391a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3124200"/>
            <a:ext cx="2695575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CellPE_EnergySource-3_sx6391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762000"/>
            <a:ext cx="2708275" cy="267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457200" y="152400"/>
            <a:ext cx="85074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0" i="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-starts to ecological food webs!</a:t>
            </a:r>
            <a:endParaRPr/>
          </a:p>
        </p:txBody>
      </p:sp>
      <p:pic>
        <p:nvPicPr>
          <p:cNvPr id="145" name="Google Shape;145;p5" descr="CellPE_EnergySource-4_sx6391a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2712" y="3276600"/>
            <a:ext cx="2681287" cy="267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http://www.bigelow.org/edhab/images/food_web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3681412"/>
            <a:ext cx="3276600" cy="31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991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we know that plants make carbohydrates from just carbon dioxide water and light energy?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304800" y="2209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Times New Roman"/>
              <a:buChar char="•"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example: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Baptisa van Helmont (1648) 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planted a willow branch weighing 5 pounds into 200 pounds of soil and then after 4 years the tree weighed 169 lbs. and the soil was still nearly 200 lbs. 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5105400" y="1524000"/>
            <a:ext cx="31496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Experiments!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imes New Roman"/>
              <a:buNone/>
            </a:pPr>
            <a:r>
              <a:rPr lang="en-US" sz="48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0" y="1905000"/>
            <a:ext cx="9144000" cy="15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sz="2800" b="0" i="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 dioxide + water                             glucose + oxygen</a:t>
            </a:r>
            <a:endParaRPr/>
          </a:p>
        </p:txBody>
      </p:sp>
      <p:pic>
        <p:nvPicPr>
          <p:cNvPr id="161" name="Google Shape;161;p7" descr="su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54837" y="0"/>
            <a:ext cx="2189162" cy="2189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7"/>
          <p:cNvCxnSpPr/>
          <p:nvPr/>
        </p:nvCxnSpPr>
        <p:spPr>
          <a:xfrm>
            <a:off x="3886200" y="3048000"/>
            <a:ext cx="1676400" cy="0"/>
          </a:xfrm>
          <a:prstGeom prst="straightConnector1">
            <a:avLst/>
          </a:prstGeom>
          <a:noFill/>
          <a:ln w="63500" cap="flat" cmpd="sng">
            <a:solidFill>
              <a:srgbClr val="FFFF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3" name="Google Shape;163;p7"/>
          <p:cNvSpPr txBox="1"/>
          <p:nvPr/>
        </p:nvSpPr>
        <p:spPr>
          <a:xfrm>
            <a:off x="4038600" y="2462212"/>
            <a:ext cx="12366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3352800" y="3276600"/>
            <a:ext cx="286702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absorbed by chlorophyll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0" y="3810000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600" b="1" i="0" u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600" b="1" i="0" u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 + energy → C</a:t>
            </a:r>
            <a:r>
              <a:rPr lang="en-US" sz="3600" b="1" i="0" u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600" b="1" i="0" u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i="0" u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3600" b="1" i="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6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600" b="1" i="0" u="none" baseline="-2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166" name="Google Shape;166;p7" descr="greenplant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54275" cy="218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 b="11325"/>
          <a:stretch/>
        </p:blipFill>
        <p:spPr>
          <a:xfrm>
            <a:off x="0" y="4665662"/>
            <a:ext cx="9144000" cy="21923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7"/>
          <p:cNvGrpSpPr/>
          <p:nvPr/>
        </p:nvGrpSpPr>
        <p:grpSpPr>
          <a:xfrm>
            <a:off x="914400" y="4572000"/>
            <a:ext cx="5499100" cy="1987550"/>
            <a:chOff x="2024" y="2669"/>
            <a:chExt cx="3464" cy="1252"/>
          </a:xfrm>
        </p:grpSpPr>
        <p:sp>
          <p:nvSpPr>
            <p:cNvPr id="169" name="Google Shape;169;p7"/>
            <p:cNvSpPr txBox="1"/>
            <p:nvPr/>
          </p:nvSpPr>
          <p:spPr>
            <a:xfrm>
              <a:off x="2024" y="3385"/>
              <a:ext cx="3464" cy="536"/>
            </a:xfrm>
            <a:prstGeom prst="rect">
              <a:avLst/>
            </a:prstGeom>
            <a:solidFill>
              <a:srgbClr val="FFFF00"/>
            </a:solidFill>
            <a:ln w="254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600"/>
                <a:buFont typeface="Arial"/>
                <a:buNone/>
              </a:pPr>
              <a:r>
                <a:rPr lang="en-US" sz="16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As can be seen from the equation for photosynthesis, the wood, bark, and root came from </a:t>
              </a:r>
              <a:r>
                <a:rPr lang="en-US" sz="1600" b="1" i="1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water and carbon dioxide</a:t>
              </a:r>
              <a:r>
                <a:rPr lang="en-US" sz="1600" b="0" i="0" u="non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cxnSp>
          <p:nvCxnSpPr>
            <p:cNvPr id="170" name="Google Shape;170;p7"/>
            <p:cNvCxnSpPr/>
            <p:nvPr/>
          </p:nvCxnSpPr>
          <p:spPr>
            <a:xfrm rot="10800000">
              <a:off x="2772" y="2669"/>
              <a:ext cx="403" cy="775"/>
            </a:xfrm>
            <a:prstGeom prst="straightConnector1">
              <a:avLst/>
            </a:prstGeom>
            <a:noFill/>
            <a:ln w="76200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/>
        </p:nvSpPr>
        <p:spPr>
          <a:xfrm>
            <a:off x="0" y="914400"/>
            <a:ext cx="1828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Arial Narrow"/>
              <a:buNone/>
            </a:pPr>
            <a:r>
              <a:rPr lang="en-US" sz="3200" b="1" i="0" u="none">
                <a:solidFill>
                  <a:srgbClr val="CC0000"/>
                </a:solidFill>
                <a:latin typeface="Arial Narrow"/>
                <a:ea typeface="Arial Narrow"/>
                <a:cs typeface="Arial Narrow"/>
                <a:sym typeface="Arial Narrow"/>
              </a:rPr>
              <a:t>Check it!</a:t>
            </a:r>
            <a:endParaRPr/>
          </a:p>
        </p:txBody>
      </p:sp>
      <p:pic>
        <p:nvPicPr>
          <p:cNvPr id="177" name="Google Shape;177;p8" descr="irrigation-photosynthesi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0"/>
            <a:ext cx="7239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267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Plants in Action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0" y="1828800"/>
            <a:ext cx="1981200" cy="35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process that uses the sun’s energy to make simple sugars?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title"/>
          </p:nvPr>
        </p:nvSpPr>
        <p:spPr>
          <a:xfrm>
            <a:off x="-437100" y="0"/>
            <a:ext cx="100182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/>
              <a:t>Photosynthesis happens in the Chloroplasts</a:t>
            </a:r>
            <a:endParaRPr/>
          </a:p>
        </p:txBody>
      </p:sp>
      <p:pic>
        <p:nvPicPr>
          <p:cNvPr id="186" name="Google Shape;186;p10" descr="chloroplast-sf-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69987"/>
            <a:ext cx="9144000" cy="568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ERENE">
  <a:themeElements>
    <a:clrScheme name="SERENE 5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006600"/>
      </a:hlink>
      <a:folHlink>
        <a:srgbClr val="D2AA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RENE">
  <a:themeElements>
    <a:clrScheme name="SERENE 5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006600"/>
      </a:hlink>
      <a:folHlink>
        <a:srgbClr val="D2AAD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On-screen Show (4:3)</PresentationFormat>
  <Paragraphs>102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Narrow</vt:lpstr>
      <vt:lpstr>Times New Roman</vt:lpstr>
      <vt:lpstr>Arial</vt:lpstr>
      <vt:lpstr>1_SERENE</vt:lpstr>
      <vt:lpstr>SERENE</vt:lpstr>
      <vt:lpstr>PowerPoint Presentation</vt:lpstr>
      <vt:lpstr>PHOTOSYNTHESIS</vt:lpstr>
      <vt:lpstr>Why is Photosynthesis important?</vt:lpstr>
      <vt:lpstr>PowerPoint Presentation</vt:lpstr>
      <vt:lpstr>PowerPoint Presentation</vt:lpstr>
      <vt:lpstr>How do we know that plants make carbohydrates from just carbon dioxide water and light energy?</vt:lpstr>
      <vt:lpstr>Photosynthesis</vt:lpstr>
      <vt:lpstr>Plants in Action</vt:lpstr>
      <vt:lpstr>Photosynthesis happens in the Chloroplasts</vt:lpstr>
      <vt:lpstr>Chloroplasts contain Chlorophyll</vt:lpstr>
      <vt:lpstr>Absorption Spectrum of Chlorophyll</vt:lpstr>
      <vt:lpstr>PowerPoint Presentation</vt:lpstr>
      <vt:lpstr>PowerPoint Presentation</vt:lpstr>
      <vt:lpstr>Photosynthesis has 2 steps:</vt:lpstr>
      <vt:lpstr>Main Objective of Light Reactions</vt:lpstr>
      <vt:lpstr>Light Reaction Players</vt:lpstr>
      <vt:lpstr>Light Reactions of Photosynthesis</vt:lpstr>
      <vt:lpstr>Summary of Light Reactions</vt:lpstr>
      <vt:lpstr>Oxygen and Sugar!</vt:lpstr>
      <vt:lpstr>PHOTOSYNTHESIS</vt:lpstr>
      <vt:lpstr>PowerPoint Presentation</vt:lpstr>
      <vt:lpstr>Main Objective of Calvin Cycle</vt:lpstr>
      <vt:lpstr>PHOTOSYNTHESIS</vt:lpstr>
      <vt:lpstr>Most important player in Dark Reaction</vt:lpstr>
      <vt:lpstr>PHOTOSYNTHESIS</vt:lpstr>
      <vt:lpstr>PHOTOSYNTHESIS</vt:lpstr>
      <vt:lpstr>PHOTOSYNTHESIS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</dc:creator>
  <cp:lastModifiedBy>Rebecca Merritt</cp:lastModifiedBy>
  <cp:revision>1</cp:revision>
  <dcterms:created xsi:type="dcterms:W3CDTF">2007-03-02T00:30:38Z</dcterms:created>
  <dcterms:modified xsi:type="dcterms:W3CDTF">2021-12-02T13:19:45Z</dcterms:modified>
</cp:coreProperties>
</file>