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85"/>
    </p:embeddedFont>
    <p:embeddedFont>
      <p:font typeface="Gill Sans" panose="020B0604020202020204" charset="0"/>
      <p:regular r:id="rId86"/>
      <p:bold r:id="rId87"/>
    </p:embeddedFont>
    <p:embeddedFont>
      <p:font typeface="Impact" panose="020B0806030902050204" pitchFamily="34" charset="0"/>
      <p:regular r:id="rId8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0" roundtripDataSignature="AMtx7mh/i1/IW265mWswR+J0PhbaHgWeO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customschemas.google.com/relationships/presentationmetadata" Target="meta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font" Target="fonts/font1.fntdata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font" Target="fonts/font4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font" Target="fonts/font2.fntdata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94b4cd8ed3_0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94b4cd8ed3_0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94b4cd8ed3_0_161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6" name="Google Shape;166;g294b4cd8ed3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3937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94b4cd8ed3_0_167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3" name="Google Shape;173;g294b4cd8ed3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3937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94b4cd8ed3_0_173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g294b4cd8ed3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3937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94b4cd8ed3_0_181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g294b4cd8ed3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3937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94b4cd8ed3_0_187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6" name="Google Shape;196;g294b4cd8ed3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3937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94b4cd8ed3_0_193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3" name="Google Shape;203;g294b4cd8ed3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3937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94b4cd8ed3_0_198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0" name="Google Shape;210;g294b4cd8ed3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3937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94b4cd8ed3_0_206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9" name="Google Shape;219;g294b4cd8ed3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3937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294b4cd8ed3_0_212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4900" cy="411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g294b4cd8ed3_0_2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3937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94b4cd8ed3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94b4cd8ed3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94b4cd8ed3_0_217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2" name="Google Shape;232;g294b4cd8ed3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3937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94b4cd8ed3_0_223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9" name="Google Shape;239;g294b4cd8ed3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3937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94b4cd8ed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96913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09" name="Google Shape;109;g294b4cd8ed3_0_0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73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94b4cd8ed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96913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15" name="Google Shape;115;g294b4cd8ed3_0_6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73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94b4cd8ed3_0_13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4900" cy="41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3" name="Google Shape;123;g294b4cd8ed3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0" y="393700"/>
            <a:ext cx="0" cy="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294b4cd8ed3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g294b4cd8ed3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94b4cd8ed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96913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36" name="Google Shape;136;g294b4cd8ed3_0_18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73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6" name="Google Shape;586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1" name="Google Shape;591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7" name="Google Shape;59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6" name="Google Shape;616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94b4cd8ed3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96913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44" name="Google Shape;144;g294b4cd8ed3_0_37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73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3" name="Google Shape;623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0" name="Google Shape;63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94b4cd8ed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96913"/>
            <a:ext cx="4570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51" name="Google Shape;151;g294b4cd8ed3_0_30:notes"/>
          <p:cNvSpPr txBox="1">
            <a:spLocks noGrp="1"/>
          </p:cNvSpPr>
          <p:nvPr>
            <p:ph type="body" idx="1"/>
          </p:nvPr>
        </p:nvSpPr>
        <p:spPr>
          <a:xfrm>
            <a:off x="685332" y="4342573"/>
            <a:ext cx="54873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6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0" name="Google Shape;70;p7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71" name="Google Shape;71;p7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7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77" name="Google Shape;77;p7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 type="txAndClipArt">
  <p:cSld name="TEXT_AND_CLIPAR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94b4cd8ed3_0_137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09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294b4cd8ed3_0_137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08500" cy="4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294b4cd8ed3_0_137"/>
          <p:cNvSpPr>
            <a:spLocks noGrp="1"/>
          </p:cNvSpPr>
          <p:nvPr>
            <p:ph type="clipArt" idx="2"/>
          </p:nvPr>
        </p:nvSpPr>
        <p:spPr>
          <a:xfrm>
            <a:off x="4646613" y="1981200"/>
            <a:ext cx="3810000" cy="41133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g294b4cd8ed3_0_13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35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g294b4cd8ed3_0_13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1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294b4cd8ed3_0_13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35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and Text" type="objAndTx">
  <p:cSld name="OBJECT_AND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94b4cd8ed3_0_32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294b4cd8ed3_0_32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294b4cd8ed3_0_323"/>
          <p:cNvSpPr txBox="1">
            <a:spLocks noGrp="1"/>
          </p:cNvSpPr>
          <p:nvPr>
            <p:ph type="body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294b4cd8ed3_0_32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35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g294b4cd8ed3_0_32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41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g294b4cd8ed3_0_32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3500" cy="4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6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6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6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9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35" name="Google Shape;35;p6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71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7" name="Google Shape;47;p71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48" name="Google Shape;48;p7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2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2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4" name="Google Shape;54;p72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5" name="Google Shape;55;p7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1" name="Google Shape;61;p7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62" name="Google Shape;62;p7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7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64" name="Google Shape;64;p7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7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6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ew-port.com/10712041113402793/lib/10712041113402793/animations/enzyme%20lecture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Tc18Yh7bSU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JTc18Yh7bS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g"/><Relationship Id="rId4" Type="http://schemas.openxmlformats.org/officeDocument/2006/relationships/image" Target="../media/image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"/>
          <p:cNvSpPr/>
          <p:nvPr/>
        </p:nvSpPr>
        <p:spPr>
          <a:xfrm>
            <a:off x="1905000" y="4953000"/>
            <a:ext cx="5410200" cy="11430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25400" cap="flat" cmpd="sng">
            <a:solidFill>
              <a:srgbClr val="89A4A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600"/>
              <a:buFont typeface="Arial"/>
              <a:buNone/>
            </a:pPr>
            <a:r>
              <a:rPr lang="en-US" sz="3600" b="0" i="1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Protein Synthesis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94b4cd8ed3_0_3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Enzymes</a:t>
            </a:r>
            <a:endParaRPr/>
          </a:p>
        </p:txBody>
      </p:sp>
      <p:sp>
        <p:nvSpPr>
          <p:cNvPr id="161" name="Google Shape;161;g294b4cd8ed3_0_3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Biological catalysts that speed up chemical reactions.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2" name="Google Shape;162;g294b4cd8ed3_0_3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4900" y="2760250"/>
            <a:ext cx="4488075" cy="3366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294b4cd8ed3_0_330"/>
          <p:cNvPicPr preferRelativeResize="0"/>
          <p:nvPr/>
        </p:nvPicPr>
        <p:blipFill rotWithShape="1">
          <a:blip r:embed="rId4">
            <a:alphaModFix/>
          </a:blip>
          <a:srcRect r="22750"/>
          <a:stretch/>
        </p:blipFill>
        <p:spPr>
          <a:xfrm>
            <a:off x="0" y="3866125"/>
            <a:ext cx="4361549" cy="308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94b4cd8ed3_0_161"/>
          <p:cNvSpPr txBox="1">
            <a:spLocks noGrp="1"/>
          </p:cNvSpPr>
          <p:nvPr>
            <p:ph type="title"/>
          </p:nvPr>
        </p:nvSpPr>
        <p:spPr>
          <a:xfrm>
            <a:off x="609600" y="381000"/>
            <a:ext cx="77709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Reactions</a:t>
            </a:r>
            <a:endParaRPr/>
          </a:p>
        </p:txBody>
      </p:sp>
      <p:sp>
        <p:nvSpPr>
          <p:cNvPr id="169" name="Google Shape;169;g294b4cd8ed3_0_161"/>
          <p:cNvSpPr txBox="1">
            <a:spLocks noGrp="1"/>
          </p:cNvSpPr>
          <p:nvPr>
            <p:ph type="body" idx="1"/>
          </p:nvPr>
        </p:nvSpPr>
        <p:spPr>
          <a:xfrm>
            <a:off x="609600" y="1676400"/>
            <a:ext cx="7770900" cy="4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Reactants- elements or compounds entering into a chemical reaction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endParaRPr sz="3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Products- elements or compounds that are produced by a chemical reaction</a:t>
            </a:r>
            <a:endParaRPr/>
          </a:p>
          <a:p>
            <a:pPr marL="342900" marR="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 sz="3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0" name="Google Shape;170;g294b4cd8ed3_0_161" descr="alternatetex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5029200"/>
            <a:ext cx="4400550" cy="162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94b4cd8ed3_0_16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Catalyst</a:t>
            </a:r>
            <a:endParaRPr/>
          </a:p>
        </p:txBody>
      </p:sp>
      <p:sp>
        <p:nvSpPr>
          <p:cNvPr id="176" name="Google Shape;176;g294b4cd8ed3_0_16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Speeds up a chemical reaction</a:t>
            </a:r>
            <a:endParaRPr/>
          </a:p>
        </p:txBody>
      </p:sp>
      <p:pic>
        <p:nvPicPr>
          <p:cNvPr id="177" name="Google Shape;177;g294b4cd8ed3_0_167" descr="File:Otera's &lt;strong&gt;catalyst&lt;/strong&gt; 3D spacefill.png - Wikimedia Comm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98837" y="2362200"/>
            <a:ext cx="4943476" cy="449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94b4cd8ed3_0_17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6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Enzymes are Catalysts in living things</a:t>
            </a:r>
            <a:endParaRPr/>
          </a:p>
        </p:txBody>
      </p:sp>
      <p:sp>
        <p:nvSpPr>
          <p:cNvPr id="183" name="Google Shape;183;g294b4cd8ed3_0_173"/>
          <p:cNvSpPr txBox="1">
            <a:spLocks noGrp="1"/>
          </p:cNvSpPr>
          <p:nvPr>
            <p:ph type="body" idx="1"/>
          </p:nvPr>
        </p:nvSpPr>
        <p:spPr>
          <a:xfrm>
            <a:off x="5486400" y="1752600"/>
            <a:ext cx="3429000" cy="358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0" i="0" u="sng">
                <a:solidFill>
                  <a:srgbClr val="00000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Animation Menu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</a:pPr>
            <a:r>
              <a:rPr lang="en-US" sz="2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Enzymes are catalyst to over 4000 biochemical reactions!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</a:pPr>
            <a:endParaRPr sz="28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</a:pPr>
            <a:r>
              <a:rPr lang="en-US" sz="2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Most enzymes are </a:t>
            </a:r>
            <a:r>
              <a:rPr lang="en-US" sz="2800" b="0" i="0" u="sng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proteins</a:t>
            </a:r>
            <a:endParaRPr/>
          </a:p>
        </p:txBody>
      </p:sp>
      <p:pic>
        <p:nvPicPr>
          <p:cNvPr id="184" name="Google Shape;184;g294b4cd8ed3_0_173" descr="&#10;enzyme.gif                                                     00000002PIRES                          00000000: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752600"/>
            <a:ext cx="4191000" cy="363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294b4cd8ed3_0_173"/>
          <p:cNvSpPr txBox="1"/>
          <p:nvPr/>
        </p:nvSpPr>
        <p:spPr>
          <a:xfrm>
            <a:off x="1905000" y="6248400"/>
            <a:ext cx="5692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ill Sans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Life Sciences-HHMI Outreach. Copyright 2009 President and Fellows of Harvard College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g294b4cd8ed3_0_173"/>
          <p:cNvSpPr txBox="1"/>
          <p:nvPr/>
        </p:nvSpPr>
        <p:spPr>
          <a:xfrm>
            <a:off x="1371600" y="5486400"/>
            <a:ext cx="30543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http://en.wikipedia.org/wiki/File:GLO1_Homo_sapiens_small_fast.gif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94b4cd8ed3_0_18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Substrate</a:t>
            </a:r>
            <a:endParaRPr/>
          </a:p>
        </p:txBody>
      </p:sp>
      <p:sp>
        <p:nvSpPr>
          <p:cNvPr id="192" name="Google Shape;192;g294b4cd8ed3_0_1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Molecule that an enzyme binds to</a:t>
            </a:r>
            <a:endParaRPr/>
          </a:p>
        </p:txBody>
      </p:sp>
      <p:pic>
        <p:nvPicPr>
          <p:cNvPr id="193" name="Google Shape;193;g294b4cd8ed3_0_181" descr="Active site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200400"/>
            <a:ext cx="5519737" cy="34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94b4cd8ed3_0_18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Active site</a:t>
            </a:r>
            <a:endParaRPr/>
          </a:p>
        </p:txBody>
      </p:sp>
      <p:sp>
        <p:nvSpPr>
          <p:cNvPr id="199" name="Google Shape;199;g294b4cd8ed3_0_18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Times New Roman"/>
              <a:buNone/>
            </a:pPr>
            <a:r>
              <a:rPr lang="en-US" sz="3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Part of the enzyme where the substrate binds</a:t>
            </a:r>
            <a:endParaRPr/>
          </a:p>
        </p:txBody>
      </p:sp>
      <p:pic>
        <p:nvPicPr>
          <p:cNvPr id="200" name="Google Shape;200;g294b4cd8ed3_0_187" descr="Active site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3200400"/>
            <a:ext cx="5519737" cy="34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94b4cd8ed3_0_19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Enzymes fit their substrates like a lock and key</a:t>
            </a:r>
            <a:endParaRPr/>
          </a:p>
        </p:txBody>
      </p:sp>
      <p:pic>
        <p:nvPicPr>
          <p:cNvPr id="206" name="Google Shape;206;g294b4cd8ed3_0_19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2590800"/>
            <a:ext cx="8713800" cy="30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g294b4cd8ed3_0_1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94b4cd8ed3_0_198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Induced Fit Model</a:t>
            </a:r>
            <a:endParaRPr/>
          </a:p>
        </p:txBody>
      </p:sp>
      <p:sp>
        <p:nvSpPr>
          <p:cNvPr id="213" name="Google Shape;213;g294b4cd8ed3_0_198"/>
          <p:cNvSpPr txBox="1">
            <a:spLocks noGrp="1"/>
          </p:cNvSpPr>
          <p:nvPr>
            <p:ph type="body" idx="1"/>
          </p:nvPr>
        </p:nvSpPr>
        <p:spPr>
          <a:xfrm>
            <a:off x="762000" y="1600200"/>
            <a:ext cx="77724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Enzymes can form to the shape of its substrate.</a:t>
            </a:r>
            <a:endParaRPr/>
          </a:p>
        </p:txBody>
      </p:sp>
      <p:pic>
        <p:nvPicPr>
          <p:cNvPr id="214" name="Google Shape;214;g294b4cd8ed3_0_198" descr="450px-Induced_fit_diagram.tiff                                 00364514Macintosh HD                   C232EE04: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590800"/>
            <a:ext cx="8305800" cy="324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294b4cd8ed3_0_198"/>
          <p:cNvSpPr txBox="1"/>
          <p:nvPr/>
        </p:nvSpPr>
        <p:spPr>
          <a:xfrm>
            <a:off x="3048000" y="5867400"/>
            <a:ext cx="25512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Times New Roman"/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http://en.wikipedia.org/wiki/File:Induced_fit_diagram.svg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294b4cd8ed3_0_198"/>
          <p:cNvSpPr txBox="1"/>
          <p:nvPr/>
        </p:nvSpPr>
        <p:spPr>
          <a:xfrm>
            <a:off x="1905000" y="6248400"/>
            <a:ext cx="568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ill Sans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Life Sciences-HHMI Outreach. Copyright 2009 President and Fellows of Harvard College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94b4cd8ed3_0_20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Enzyme-Substrate Complex</a:t>
            </a:r>
            <a:endParaRPr/>
          </a:p>
        </p:txBody>
      </p:sp>
      <p:pic>
        <p:nvPicPr>
          <p:cNvPr id="222" name="Google Shape;222;g294b4cd8ed3_0_206" descr="Active site - Wikipedia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733800"/>
            <a:ext cx="4629300" cy="29322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g294b4cd8ed3_0_206"/>
          <p:cNvSpPr txBox="1"/>
          <p:nvPr/>
        </p:nvSpPr>
        <p:spPr>
          <a:xfrm>
            <a:off x="1776412" y="2219325"/>
            <a:ext cx="6010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Enzyme and its substrate bound together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94b4cd8ed3_0_2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Factors that Affect Enzymes</a:t>
            </a:r>
            <a:endParaRPr/>
          </a:p>
        </p:txBody>
      </p:sp>
      <p:sp>
        <p:nvSpPr>
          <p:cNvPr id="229" name="Google Shape;229;g294b4cd8ed3_0_2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742950" lvl="0" indent="-5143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AutoNum type="arabicParenR"/>
            </a:pPr>
            <a:r>
              <a:rPr lang="en-US"/>
              <a:t>pH</a:t>
            </a:r>
            <a:endParaRPr/>
          </a:p>
          <a:p>
            <a:pPr marL="742950" lvl="0" indent="-425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742950" lvl="0" indent="-5143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AutoNum type="arabicParenR"/>
            </a:pPr>
            <a:r>
              <a:rPr lang="en-US"/>
              <a:t>Temperature</a:t>
            </a:r>
            <a:endParaRPr/>
          </a:p>
          <a:p>
            <a:pPr marL="742950" lvl="0" indent="-4254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742950" lvl="0" indent="-5143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400"/>
              <a:buAutoNum type="arabicParenR"/>
            </a:pPr>
            <a:r>
              <a:rPr lang="en-US"/>
              <a:t>Enzyme Concentration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94b4cd8ed3_0_144"/>
          <p:cNvSpPr txBox="1">
            <a:spLocks noGrp="1"/>
          </p:cNvSpPr>
          <p:nvPr>
            <p:ph type="ctrTitle"/>
          </p:nvPr>
        </p:nvSpPr>
        <p:spPr>
          <a:xfrm>
            <a:off x="685800" y="410475"/>
            <a:ext cx="7772400" cy="147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Proteins</a:t>
            </a:r>
            <a:endParaRPr/>
          </a:p>
        </p:txBody>
      </p:sp>
      <p:sp>
        <p:nvSpPr>
          <p:cNvPr id="104" name="Google Shape;104;g294b4cd8ed3_0_144"/>
          <p:cNvSpPr txBox="1">
            <a:spLocks noGrp="1"/>
          </p:cNvSpPr>
          <p:nvPr>
            <p:ph type="subTitle" idx="1"/>
          </p:nvPr>
        </p:nvSpPr>
        <p:spPr>
          <a:xfrm>
            <a:off x="333825" y="2030175"/>
            <a:ext cx="8657700" cy="175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640"/>
              </a:spcBef>
              <a:spcAft>
                <a:spcPts val="0"/>
              </a:spcAft>
              <a:buNone/>
            </a:pPr>
            <a:r>
              <a:rPr lang="en-US"/>
              <a:t>Large molecules with complex 3D shapes that perform many functions in the cell</a:t>
            </a:r>
            <a:endParaRPr/>
          </a:p>
        </p:txBody>
      </p:sp>
      <p:pic>
        <p:nvPicPr>
          <p:cNvPr id="105" name="Google Shape;105;g294b4cd8ed3_0_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247224"/>
            <a:ext cx="4949376" cy="345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g294b4cd8ed3_0_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1125" y="3534050"/>
            <a:ext cx="3846299" cy="288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94b4cd8ed3_0_217"/>
          <p:cNvSpPr txBox="1">
            <a:spLocks noGrp="1"/>
          </p:cNvSpPr>
          <p:nvPr>
            <p:ph type="title"/>
          </p:nvPr>
        </p:nvSpPr>
        <p:spPr>
          <a:xfrm>
            <a:off x="685800" y="192088"/>
            <a:ext cx="7770900" cy="114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Denaturing Enzymes</a:t>
            </a:r>
            <a:endParaRPr/>
          </a:p>
        </p:txBody>
      </p:sp>
      <p:sp>
        <p:nvSpPr>
          <p:cNvPr id="235" name="Google Shape;235;g294b4cd8ed3_0_217"/>
          <p:cNvSpPr txBox="1">
            <a:spLocks noGrp="1"/>
          </p:cNvSpPr>
          <p:nvPr>
            <p:ph type="body" idx="1"/>
          </p:nvPr>
        </p:nvSpPr>
        <p:spPr>
          <a:xfrm>
            <a:off x="685800" y="1333500"/>
            <a:ext cx="7770900" cy="4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 sz="3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When an enzyme is denatured it is damaged. </a:t>
            </a:r>
            <a:endParaRPr sz="3200" b="0" i="0" u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r>
              <a:rPr lang="en-US" sz="3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Denaturing changes the shape.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r>
              <a:rPr lang="en-US" sz="32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Without the correct shape enzymes won’t function properly.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r>
              <a:rPr lang="en-US"/>
              <a:t>Some things that can denature enzymes are temperature and pH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3200"/>
              <a:buNone/>
            </a:pPr>
            <a:r>
              <a:rPr lang="en-US" sz="28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endParaRPr/>
          </a:p>
        </p:txBody>
      </p:sp>
      <p:sp>
        <p:nvSpPr>
          <p:cNvPr id="236" name="Google Shape;236;g294b4cd8ed3_0_217"/>
          <p:cNvSpPr txBox="1"/>
          <p:nvPr/>
        </p:nvSpPr>
        <p:spPr>
          <a:xfrm>
            <a:off x="1905000" y="6248400"/>
            <a:ext cx="5688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ill Sans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Life Sciences-HHMI Outreach. Copyright 2009 President and Fellows of Harvard College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294b4cd8ed3_0_223" descr="750px-Major_digesti#366F1E.tiff                                00364514Macintosh HD                   C232EE04: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304800"/>
            <a:ext cx="7391400" cy="591343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94b4cd8ed3_0_223"/>
          <p:cNvSpPr txBox="1"/>
          <p:nvPr/>
        </p:nvSpPr>
        <p:spPr>
          <a:xfrm>
            <a:off x="1981200" y="6248400"/>
            <a:ext cx="54927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Font typeface="Times New Roman"/>
              <a:buNone/>
            </a:pPr>
            <a:r>
              <a:rPr lang="en-US" sz="8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http://upload.wikimedia.org/wikipedia/commons/thumb/6/6f/Major_digestive_enzymes.png/750px-Major_digestive_enzymes.png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294b4cd8ed3_0_223"/>
          <p:cNvSpPr txBox="1"/>
          <p:nvPr/>
        </p:nvSpPr>
        <p:spPr>
          <a:xfrm>
            <a:off x="1828800" y="6477000"/>
            <a:ext cx="5688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Gill Sans"/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Life Sciences-HHMI Outreach. Copyright 2009 President and Fellows of Harvard College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Protein Synthesis- the process by which proteins are made</a:t>
            </a:r>
            <a:endParaRPr/>
          </a:p>
        </p:txBody>
      </p:sp>
      <p:pic>
        <p:nvPicPr>
          <p:cNvPr id="249" name="Google Shape;249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2286000"/>
            <a:ext cx="5222875" cy="3897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Gene</a:t>
            </a:r>
            <a:endParaRPr/>
          </a:p>
        </p:txBody>
      </p:sp>
      <p:sp>
        <p:nvSpPr>
          <p:cNvPr id="255" name="Google Shape;255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en-US"/>
              <a:t>piece of DNA that has instructions for making one protein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5"/>
          <p:cNvSpPr txBox="1"/>
          <p:nvPr/>
        </p:nvSpPr>
        <p:spPr>
          <a:xfrm>
            <a:off x="1676400" y="4576762"/>
            <a:ext cx="5256212" cy="37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https://www.youtube.com/watch?v=JTc18Yh7bSU</a:t>
            </a:r>
            <a:endParaRPr/>
          </a:p>
        </p:txBody>
      </p:sp>
      <p:sp>
        <p:nvSpPr>
          <p:cNvPr id="261" name="Google Shape;261;p5"/>
          <p:cNvSpPr txBox="1">
            <a:spLocks noGrp="1"/>
          </p:cNvSpPr>
          <p:nvPr>
            <p:ph type="ctrTitle"/>
          </p:nvPr>
        </p:nvSpPr>
        <p:spPr>
          <a:xfrm>
            <a:off x="762000" y="133667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Protein Synthesis Song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6" descr="DNA-RN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7400" y="1219200"/>
            <a:ext cx="6248400" cy="56388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6"/>
          <p:cNvSpPr txBox="1"/>
          <p:nvPr/>
        </p:nvSpPr>
        <p:spPr>
          <a:xfrm>
            <a:off x="685800" y="304800"/>
            <a:ext cx="6878637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Protein Synthesis has 2 steps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Introducing……Ribonucleic Acid (RNA)!</a:t>
            </a:r>
            <a:endParaRPr/>
          </a:p>
        </p:txBody>
      </p:sp>
      <p:sp>
        <p:nvSpPr>
          <p:cNvPr id="273" name="Google Shape;273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Type of Nucleic acid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Single stranded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</a:t>
            </a:r>
            <a:r>
              <a:rPr lang="en-US" sz="28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ribose</a:t>
            </a: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instead of </a:t>
            </a:r>
            <a:r>
              <a:rPr lang="en-US" sz="2800" b="0" i="1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deoxyribose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Contains 4 bases: 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1) uracil 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2) cytosine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3) adenine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4) Guanine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 types we will be talking about: </a:t>
            </a:r>
            <a:endParaRPr/>
          </a:p>
          <a:p>
            <a:pPr marL="342900" lvl="0" indent="-3429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(messenger, ribosomal, transfer)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8"/>
          <p:cNvSpPr txBox="1">
            <a:spLocks noGrp="1"/>
          </p:cNvSpPr>
          <p:nvPr>
            <p:ph type="title" idx="4294967295"/>
          </p:nvPr>
        </p:nvSpPr>
        <p:spPr>
          <a:xfrm>
            <a:off x="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RNA structure</a:t>
            </a:r>
            <a:endParaRPr/>
          </a:p>
        </p:txBody>
      </p:sp>
      <p:pic>
        <p:nvPicPr>
          <p:cNvPr id="279" name="Google Shape;279;p8" descr="rna-struc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905000"/>
            <a:ext cx="3708400" cy="445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8" descr="RNAbase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19600" y="2806700"/>
            <a:ext cx="4724400" cy="405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9" descr="dna_versus_rna_revers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228600"/>
            <a:ext cx="5824537" cy="662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912812"/>
            <a:ext cx="6481762" cy="5945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94b4cd8ed3_0_0"/>
          <p:cNvSpPr/>
          <p:nvPr/>
        </p:nvSpPr>
        <p:spPr>
          <a:xfrm>
            <a:off x="457200" y="990600"/>
            <a:ext cx="7620004" cy="6858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6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9400ED"/>
                    </a:gs>
                    <a:gs pos="100000">
                      <a:srgbClr val="0000FF"/>
                    </a:gs>
                  </a:gsLst>
                  <a:lin ang="10800025" scaled="0"/>
                </a:gradFill>
                <a:latin typeface="Arial Black"/>
              </a:rPr>
              <a:t>Elements that make up Proteins are ….. </a:t>
            </a:r>
          </a:p>
        </p:txBody>
      </p:sp>
      <p:sp>
        <p:nvSpPr>
          <p:cNvPr id="112" name="Google Shape;112;g294b4cd8ed3_0_0"/>
          <p:cNvSpPr txBox="1"/>
          <p:nvPr/>
        </p:nvSpPr>
        <p:spPr>
          <a:xfrm>
            <a:off x="685800" y="2300525"/>
            <a:ext cx="7772400" cy="3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/>
              <a:t>Carbon, Hydrogen, Oxygen, Nitrogen, and Sulfur</a:t>
            </a:r>
            <a:endParaRPr sz="4000" b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endParaRPr sz="4000" b="1"/>
          </a:p>
          <a:p>
            <a:pPr marL="9144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THINK: “CHONS”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 Main Parts of </a:t>
            </a:r>
            <a:b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Protein Synthesis</a:t>
            </a:r>
            <a:endParaRPr/>
          </a:p>
        </p:txBody>
      </p:sp>
      <p:sp>
        <p:nvSpPr>
          <p:cNvPr id="296" name="Google Shape;296;p11"/>
          <p:cNvSpPr txBox="1">
            <a:spLocks noGrp="1"/>
          </p:cNvSpPr>
          <p:nvPr>
            <p:ph type="body" idx="1"/>
          </p:nvPr>
        </p:nvSpPr>
        <p:spPr>
          <a:xfrm>
            <a:off x="457200" y="2667000"/>
            <a:ext cx="82296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arenR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Transcription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arenR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Translation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2"/>
          <p:cNvSpPr txBox="1">
            <a:spLocks noGrp="1"/>
          </p:cNvSpPr>
          <p:nvPr>
            <p:ph type="title"/>
          </p:nvPr>
        </p:nvSpPr>
        <p:spPr>
          <a:xfrm>
            <a:off x="457200" y="19050"/>
            <a:ext cx="8229600" cy="73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Transcription</a:t>
            </a:r>
            <a:endParaRPr/>
          </a:p>
        </p:txBody>
      </p:sp>
      <p:sp>
        <p:nvSpPr>
          <p:cNvPr id="302" name="Google Shape;302;p12"/>
          <p:cNvSpPr txBox="1">
            <a:spLocks noGrp="1"/>
          </p:cNvSpPr>
          <p:nvPr>
            <p:ph type="body" idx="1"/>
          </p:nvPr>
        </p:nvSpPr>
        <p:spPr>
          <a:xfrm>
            <a:off x="76200" y="736600"/>
            <a:ext cx="8610600" cy="26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Location- nucleus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Objective- Uses DNA to make messenger RNA (disposable copy of the DNA)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0975" y="3276600"/>
            <a:ext cx="6396037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3"/>
          <p:cNvSpPr txBox="1"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Transcription Steps</a:t>
            </a:r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body" idx="1"/>
          </p:nvPr>
        </p:nvSpPr>
        <p:spPr>
          <a:xfrm>
            <a:off x="152400" y="16764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arenR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RNA polymerase binds to the DNA promotor region to separate strands</a:t>
            </a:r>
            <a:endParaRPr/>
          </a:p>
          <a:p>
            <a:pPr marL="514350" lvl="0" indent="-3365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2) It then uses the DNA as template to construct messenger RNA, using base pairing rules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3) RNA polymerase proofreads to 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make sure the RNA is correct</a:t>
            </a:r>
            <a:endParaRPr/>
          </a:p>
        </p:txBody>
      </p:sp>
      <p:pic>
        <p:nvPicPr>
          <p:cNvPr id="310" name="Google Shape;310;p13" descr="promoter_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800" y="4572000"/>
            <a:ext cx="3333750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Transcription follows </a:t>
            </a:r>
            <a:b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base pairing rules</a:t>
            </a:r>
            <a:endParaRPr/>
          </a:p>
        </p:txBody>
      </p:sp>
      <p:sp>
        <p:nvSpPr>
          <p:cNvPr id="316" name="Google Shape;316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there’s a </a:t>
            </a: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the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DNA, there will be a </a:t>
            </a: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the  mRNA.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there’s an </a:t>
            </a: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the DNA,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there will be a </a:t>
            </a:r>
            <a:r>
              <a:rPr lang="en-US" sz="32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in the mRNA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DNA:   CTTTAGAAA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mRNA:GAAAUCUUU</a:t>
            </a: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Example of Transcription</a:t>
            </a:r>
            <a:endParaRPr/>
          </a:p>
        </p:txBody>
      </p:sp>
      <p:pic>
        <p:nvPicPr>
          <p:cNvPr id="322" name="Google Shape;322;p15" descr="Overview of Transcriptio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03237" y="1981200"/>
            <a:ext cx="813752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16" descr="transcr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2193925"/>
            <a:ext cx="6553200" cy="4262437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6"/>
          <p:cNvSpPr txBox="1"/>
          <p:nvPr/>
        </p:nvSpPr>
        <p:spPr>
          <a:xfrm>
            <a:off x="1295400" y="914400"/>
            <a:ext cx="2176462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Transcription Song!</a:t>
            </a:r>
            <a:endParaRPr/>
          </a:p>
        </p:txBody>
      </p:sp>
      <p:sp>
        <p:nvSpPr>
          <p:cNvPr id="329" name="Google Shape;329;p16"/>
          <p:cNvSpPr txBox="1"/>
          <p:nvPr/>
        </p:nvSpPr>
        <p:spPr>
          <a:xfrm>
            <a:off x="990600" y="1447800"/>
            <a:ext cx="53213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https://www.youtube.com/watch?v=JTc18Yh7bSU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334;p17" descr="bio_ch12_4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0300" y="1547812"/>
            <a:ext cx="6608762" cy="413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7"/>
          <p:cNvSpPr txBox="1"/>
          <p:nvPr/>
        </p:nvSpPr>
        <p:spPr>
          <a:xfrm>
            <a:off x="4011612" y="5013325"/>
            <a:ext cx="838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RNA</a:t>
            </a:r>
            <a:endParaRPr/>
          </a:p>
        </p:txBody>
      </p:sp>
      <p:sp>
        <p:nvSpPr>
          <p:cNvPr id="336" name="Google Shape;336;p17"/>
          <p:cNvSpPr txBox="1"/>
          <p:nvPr/>
        </p:nvSpPr>
        <p:spPr>
          <a:xfrm>
            <a:off x="4764087" y="4837112"/>
            <a:ext cx="609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DNA</a:t>
            </a:r>
            <a:endParaRPr/>
          </a:p>
        </p:txBody>
      </p:sp>
      <p:sp>
        <p:nvSpPr>
          <p:cNvPr id="337" name="Google Shape;337;p17"/>
          <p:cNvSpPr txBox="1"/>
          <p:nvPr/>
        </p:nvSpPr>
        <p:spPr>
          <a:xfrm>
            <a:off x="3687762" y="4252912"/>
            <a:ext cx="1676400" cy="4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RNA</a:t>
            </a:r>
            <a:b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polymerase</a:t>
            </a:r>
            <a:endParaRPr/>
          </a:p>
        </p:txBody>
      </p:sp>
      <p:sp>
        <p:nvSpPr>
          <p:cNvPr id="338" name="Google Shape;338;p17"/>
          <p:cNvSpPr txBox="1"/>
          <p:nvPr/>
        </p:nvSpPr>
        <p:spPr>
          <a:xfrm>
            <a:off x="838200" y="762000"/>
            <a:ext cx="1709737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Section 12-3</a:t>
            </a:r>
            <a:endParaRPr/>
          </a:p>
        </p:txBody>
      </p:sp>
      <p:sp>
        <p:nvSpPr>
          <p:cNvPr id="339" name="Google Shape;339;p17"/>
          <p:cNvSpPr txBox="1"/>
          <p:nvPr/>
        </p:nvSpPr>
        <p:spPr>
          <a:xfrm>
            <a:off x="1379537" y="1612900"/>
            <a:ext cx="201295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Adenine (DNA and RNA)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Cystosine (DNA and RNA)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Guanine(DNA and RNA)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Thymine (DNA only)</a:t>
            </a:r>
            <a:endParaRPr/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Uracil (RNA only)</a:t>
            </a:r>
            <a:endParaRPr/>
          </a:p>
        </p:txBody>
      </p:sp>
      <p:pic>
        <p:nvPicPr>
          <p:cNvPr id="340" name="Google Shape;340;p17" descr="forward arro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43862" y="6010275"/>
            <a:ext cx="703262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7" descr="back-arro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32662" y="6010275"/>
            <a:ext cx="703262" cy="6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mRNA editing</a:t>
            </a:r>
            <a:endParaRPr/>
          </a:p>
        </p:txBody>
      </p:sp>
      <p:sp>
        <p:nvSpPr>
          <p:cNvPr id="347" name="Google Shape;347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Introns- RNA sequences that don’t make proteins</a:t>
            </a:r>
            <a:endParaRPr/>
          </a:p>
          <a:p>
            <a:pPr marL="74295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“in the way”</a:t>
            </a:r>
            <a:endParaRPr/>
          </a:p>
          <a:p>
            <a:pPr marL="742950" lvl="1" indent="-1079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Exons- RNA sequences that make proteins </a:t>
            </a:r>
            <a:endParaRPr/>
          </a:p>
          <a:p>
            <a:pPr marL="342900" lvl="0" indent="-1397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Introns are removed before going to next 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step in protein production!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19" descr="PROTEIN SYNTHESIS 1 DNA and Gene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381000"/>
            <a:ext cx="8269287" cy="6202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0"/>
          <p:cNvSpPr txBox="1">
            <a:spLocks noGrp="1"/>
          </p:cNvSpPr>
          <p:nvPr>
            <p:ph type="ctrTitle"/>
          </p:nvPr>
        </p:nvSpPr>
        <p:spPr>
          <a:xfrm>
            <a:off x="609600" y="2174875"/>
            <a:ext cx="7772400" cy="403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Remember that a protein is a string of amino acids</a:t>
            </a:r>
            <a:br>
              <a:rPr lang="en-US" sz="3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US" sz="3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Translation uses the code from the mRNA to build the amino acid chain </a:t>
            </a:r>
            <a:br>
              <a:rPr lang="en-US" sz="3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 sz="32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358" name="Google Shape;358;p20"/>
          <p:cNvSpPr txBox="1"/>
          <p:nvPr/>
        </p:nvSpPr>
        <p:spPr>
          <a:xfrm>
            <a:off x="3048000" y="838200"/>
            <a:ext cx="2449512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Translation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94b4cd8ed3_0_6"/>
          <p:cNvSpPr txBox="1"/>
          <p:nvPr/>
        </p:nvSpPr>
        <p:spPr>
          <a:xfrm>
            <a:off x="304800" y="12700"/>
            <a:ext cx="8077200" cy="12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monomers that make up</a:t>
            </a:r>
            <a:r>
              <a:rPr lang="en-US" sz="3600" b="1"/>
              <a:t> </a:t>
            </a:r>
            <a:r>
              <a:rPr lang="en-US" sz="3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proteins are called…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g294b4cd8ed3_0_6"/>
          <p:cNvSpPr/>
          <p:nvPr/>
        </p:nvSpPr>
        <p:spPr>
          <a:xfrm>
            <a:off x="1600200" y="1327150"/>
            <a:ext cx="5257798" cy="7302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9075" cap="flat" cmpd="sng">
                  <a:solidFill>
                    <a:srgbClr val="99CC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srgbClr val="0066CC"/>
                </a:solidFill>
                <a:latin typeface="Impact"/>
              </a:rPr>
              <a:t>AMINO ACID </a:t>
            </a:r>
          </a:p>
        </p:txBody>
      </p:sp>
      <p:sp>
        <p:nvSpPr>
          <p:cNvPr id="119" name="Google Shape;119;g294b4cd8ed3_0_6"/>
          <p:cNvSpPr txBox="1"/>
          <p:nvPr/>
        </p:nvSpPr>
        <p:spPr>
          <a:xfrm>
            <a:off x="1577975" y="2286000"/>
            <a:ext cx="57372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There are </a:t>
            </a:r>
            <a:r>
              <a:rPr lang="en-US" sz="36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</a:t>
            </a:r>
            <a:r>
              <a:rPr lang="en-US"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different types of amino acids!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g294b4cd8ed3_0_6" descr="&lt;strong&gt;Amino&lt;/strong&gt; &lt;strong&gt;acid&lt;/strong&gt;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275012"/>
            <a:ext cx="5026026" cy="358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1"/>
          <p:cNvSpPr txBox="1">
            <a:spLocks noGrp="1"/>
          </p:cNvSpPr>
          <p:nvPr>
            <p:ph type="title"/>
          </p:nvPr>
        </p:nvSpPr>
        <p:spPr>
          <a:xfrm>
            <a:off x="14287" y="242887"/>
            <a:ext cx="8991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 sz="36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Code</a:t>
            </a:r>
            <a:endParaRPr/>
          </a:p>
        </p:txBody>
      </p:sp>
      <p:sp>
        <p:nvSpPr>
          <p:cNvPr id="364" name="Google Shape;364;p21"/>
          <p:cNvSpPr txBox="1">
            <a:spLocks noGrp="1"/>
          </p:cNvSpPr>
          <p:nvPr>
            <p:ph type="body" idx="1"/>
          </p:nvPr>
        </p:nvSpPr>
        <p:spPr>
          <a:xfrm>
            <a:off x="533400" y="1385887"/>
            <a:ext cx="82296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1) Genetic Code- the sequence of bases in mRNA that determines the amino acids in the protein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2) Codon- 3 bases in messenger RNA (mRNA) that code for 1 amino acid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             mRNA: UCGCACGGU 	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      codons: UCG  - CAC  - GGU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22" descr="bio_ch12_62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295400"/>
            <a:ext cx="5435600" cy="543242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2"/>
          <p:cNvSpPr txBox="1"/>
          <p:nvPr/>
        </p:nvSpPr>
        <p:spPr>
          <a:xfrm>
            <a:off x="838200" y="762000"/>
            <a:ext cx="1709737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Section 12-3</a:t>
            </a:r>
            <a:endParaRPr/>
          </a:p>
        </p:txBody>
      </p:sp>
      <p:sp>
        <p:nvSpPr>
          <p:cNvPr id="371" name="Google Shape;371;p22"/>
          <p:cNvSpPr txBox="1"/>
          <p:nvPr/>
        </p:nvSpPr>
        <p:spPr>
          <a:xfrm>
            <a:off x="0" y="417512"/>
            <a:ext cx="8843962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Use a diagram to see which amino acid each codon represents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Example:</a:t>
            </a:r>
            <a:endParaRPr/>
          </a:p>
        </p:txBody>
      </p:sp>
      <p:pic>
        <p:nvPicPr>
          <p:cNvPr id="377" name="Google Shape;377;p23" descr="Messenger RNA (mRNA) — Overview &amp; Role in Translation - Expii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1779587"/>
            <a:ext cx="8229600" cy="4167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But how is the amino acid chain actually built?</a:t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5"/>
          <p:cNvSpPr txBox="1">
            <a:spLocks noGrp="1"/>
          </p:cNvSpPr>
          <p:nvPr>
            <p:ph type="ctrTitle"/>
          </p:nvPr>
        </p:nvSpPr>
        <p:spPr>
          <a:xfrm>
            <a:off x="533400" y="-4445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Translation</a:t>
            </a:r>
            <a:endParaRPr/>
          </a:p>
        </p:txBody>
      </p:sp>
      <p:sp>
        <p:nvSpPr>
          <p:cNvPr id="388" name="Google Shape;388;p25"/>
          <p:cNvSpPr txBox="1">
            <a:spLocks noGrp="1"/>
          </p:cNvSpPr>
          <p:nvPr>
            <p:ph type="subTitle" idx="1"/>
          </p:nvPr>
        </p:nvSpPr>
        <p:spPr>
          <a:xfrm>
            <a:off x="304800" y="1425575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Location: Ribosomes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Objective: to use mRNA to build an amino acid chain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(protein)</a:t>
            </a:r>
            <a:endParaRPr/>
          </a:p>
        </p:txBody>
      </p:sp>
      <p:pic>
        <p:nvPicPr>
          <p:cNvPr id="389" name="Google Shape;389;p25" descr="&lt;strong&gt;Protein&lt;/strong&gt; - wikidoc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7800" y="3178175"/>
            <a:ext cx="3752850" cy="383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2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62012" y="1828800"/>
            <a:ext cx="7419975" cy="4630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27" descr="Explainer: what is &lt;strong&gt;RNA&lt;/strong&gt;?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04800" y="-34925"/>
            <a:ext cx="4127500" cy="46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7"/>
          <p:cNvSpPr txBox="1">
            <a:spLocks noGrp="1"/>
          </p:cNvSpPr>
          <p:nvPr>
            <p:ph type="ctrTitle"/>
          </p:nvPr>
        </p:nvSpPr>
        <p:spPr>
          <a:xfrm>
            <a:off x="2286000" y="131445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 sz="40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Important Molecules for Translation </a:t>
            </a:r>
            <a:endParaRPr/>
          </a:p>
        </p:txBody>
      </p:sp>
      <p:pic>
        <p:nvPicPr>
          <p:cNvPr id="402" name="Google Shape;402;p27" descr="All Papers | Science in the Classroo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7" y="4695825"/>
            <a:ext cx="3960812" cy="22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7"/>
          <p:cNvSpPr txBox="1"/>
          <p:nvPr/>
        </p:nvSpPr>
        <p:spPr>
          <a:xfrm>
            <a:off x="4800600" y="3505200"/>
            <a:ext cx="3089275" cy="13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arenR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Transfer RNA</a:t>
            </a:r>
            <a:endParaRPr/>
          </a:p>
          <a:p>
            <a:pPr marL="342900" marR="0" lvl="0" indent="-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arenR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Ribosomal RNA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8"/>
          <p:cNvSpPr txBox="1">
            <a:spLocks noGrp="1"/>
          </p:cNvSpPr>
          <p:nvPr>
            <p:ph type="title" idx="4294967295"/>
          </p:nvPr>
        </p:nvSpPr>
        <p:spPr>
          <a:xfrm>
            <a:off x="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Transfer RNA</a:t>
            </a:r>
            <a:endParaRPr/>
          </a:p>
        </p:txBody>
      </p:sp>
      <p:pic>
        <p:nvPicPr>
          <p:cNvPr id="409" name="Google Shape;409;p28" descr="trna_diagr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1447800"/>
            <a:ext cx="4008437" cy="48768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28"/>
          <p:cNvSpPr txBox="1"/>
          <p:nvPr/>
        </p:nvSpPr>
        <p:spPr>
          <a:xfrm>
            <a:off x="4052887" y="3429000"/>
            <a:ext cx="4975225" cy="2308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Parts of a tRNA molecule: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1) amino acid end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2) Anticodon- 3 bases on the other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end that bind to a codon on mRNA</a:t>
            </a:r>
            <a:endParaRPr/>
          </a:p>
        </p:txBody>
      </p:sp>
      <p:sp>
        <p:nvSpPr>
          <p:cNvPr id="411" name="Google Shape;411;p28"/>
          <p:cNvSpPr txBox="1"/>
          <p:nvPr/>
        </p:nvSpPr>
        <p:spPr>
          <a:xfrm>
            <a:off x="4327525" y="3998912"/>
            <a:ext cx="184150" cy="36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2" name="Google Shape;412;p28"/>
          <p:cNvSpPr txBox="1"/>
          <p:nvPr/>
        </p:nvSpPr>
        <p:spPr>
          <a:xfrm>
            <a:off x="4325937" y="1427162"/>
            <a:ext cx="4516437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type of RNA that binds to the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messenger RNA and adds an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amino acid to the protein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Transfer RNA</a:t>
            </a:r>
            <a:endParaRPr/>
          </a:p>
        </p:txBody>
      </p:sp>
      <p:sp>
        <p:nvSpPr>
          <p:cNvPr id="418" name="Google Shape;418;p29"/>
          <p:cNvSpPr txBox="1">
            <a:spLocks noGrp="1"/>
          </p:cNvSpPr>
          <p:nvPr>
            <p:ph type="body" idx="1"/>
          </p:nvPr>
        </p:nvSpPr>
        <p:spPr>
          <a:xfrm>
            <a:off x="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Binds to mRNA and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adds appropriate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amino acid to growing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protein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Each type transports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only 1 type of amino</a:t>
            </a:r>
            <a:endParaRPr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acid</a:t>
            </a:r>
            <a:endParaRPr/>
          </a:p>
        </p:txBody>
      </p:sp>
      <p:pic>
        <p:nvPicPr>
          <p:cNvPr id="419" name="Google Shape;419;p29" descr="transl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14800" y="1752600"/>
            <a:ext cx="4876800" cy="422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Ribosomal RNA</a:t>
            </a:r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139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30" descr="ch2_ribosome_proteinbi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0" y="1219200"/>
            <a:ext cx="3606800" cy="347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0" descr="ribosomecartoo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2971800"/>
            <a:ext cx="4648200" cy="36179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94b4cd8ed3_0_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44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6" name="Google Shape;126;g294b4cd8ed3_0_13" descr="http://www.uic.edu/classes/bios/bios100/lectures/aminoacids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1412" y="-257175"/>
            <a:ext cx="6857999" cy="7115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31"/>
          <p:cNvSpPr txBox="1">
            <a:spLocks noGrp="1"/>
          </p:cNvSpPr>
          <p:nvPr>
            <p:ph type="title"/>
          </p:nvPr>
        </p:nvSpPr>
        <p:spPr>
          <a:xfrm>
            <a:off x="-2019300" y="190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Translation </a:t>
            </a:r>
            <a:endParaRPr/>
          </a:p>
        </p:txBody>
      </p:sp>
      <p:sp>
        <p:nvSpPr>
          <p:cNvPr id="433" name="Google Shape;433;p31"/>
          <p:cNvSpPr txBox="1"/>
          <p:nvPr/>
        </p:nvSpPr>
        <p:spPr>
          <a:xfrm>
            <a:off x="171450" y="990600"/>
            <a:ext cx="8972550" cy="5694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AutoNum type="arabicParenR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mRNA leaves the nucleus </a:t>
            </a:r>
            <a:endParaRPr/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and goes to ribosome</a:t>
            </a:r>
            <a:endParaRPr/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2)tRNA molecules bind to the </a:t>
            </a:r>
            <a:endParaRPr/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codons in mRNA, and add their </a:t>
            </a:r>
            <a:endParaRPr/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amino acids to thegrowing protein.</a:t>
            </a:r>
            <a:endParaRPr/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800" b="0" i="0" u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amino acid is always methionine</a:t>
            </a:r>
            <a:endParaRPr/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US" sz="2800" b="0" i="0" u="none" baseline="30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</a:t>
            </a: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codon is always AUG</a:t>
            </a:r>
            <a:endParaRPr/>
          </a:p>
          <a:p>
            <a:pPr marL="514350" marR="0" lvl="0" indent="-3365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3) The tRNA molecules bind ONE AT A TIME</a:t>
            </a:r>
            <a:endParaRPr/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4) When a “stop” codon is reached, the process ends</a:t>
            </a:r>
            <a:endParaRPr/>
          </a:p>
        </p:txBody>
      </p:sp>
      <p:pic>
        <p:nvPicPr>
          <p:cNvPr id="434" name="Google Shape;434;p31" descr="translation_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1025" y="228600"/>
            <a:ext cx="3455987" cy="323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2"/>
          <p:cNvSpPr txBox="1"/>
          <p:nvPr/>
        </p:nvSpPr>
        <p:spPr>
          <a:xfrm>
            <a:off x="838200" y="762000"/>
            <a:ext cx="1709737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Section 12-3</a:t>
            </a:r>
            <a:endParaRPr/>
          </a:p>
        </p:txBody>
      </p:sp>
      <p:pic>
        <p:nvPicPr>
          <p:cNvPr id="440" name="Google Shape;440;p32" descr="forward arr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3862" y="6010275"/>
            <a:ext cx="703262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 descr="back-arro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2662" y="6010275"/>
            <a:ext cx="703262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32" descr="sb4139f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5162" y="755650"/>
            <a:ext cx="7670800" cy="5392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"/>
          <p:cNvSpPr txBox="1"/>
          <p:nvPr/>
        </p:nvSpPr>
        <p:spPr>
          <a:xfrm>
            <a:off x="838200" y="762000"/>
            <a:ext cx="1709737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1" i="0" u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Section 12-3</a:t>
            </a:r>
            <a:endParaRPr/>
          </a:p>
        </p:txBody>
      </p:sp>
      <p:pic>
        <p:nvPicPr>
          <p:cNvPr id="448" name="Google Shape;448;p33" descr="forward arrow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43862" y="6010275"/>
            <a:ext cx="703262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 descr="back-arro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2662" y="6010275"/>
            <a:ext cx="703262" cy="6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 descr="sb5705a0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1487" y="1233487"/>
            <a:ext cx="8156575" cy="46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p34" descr="Dna Transcription and Translation | Genetics Quiz - Quiziz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762000"/>
            <a:ext cx="7118350" cy="44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5"/>
          <p:cNvSpPr txBox="1">
            <a:spLocks noGrp="1"/>
          </p:cNvSpPr>
          <p:nvPr>
            <p:ph type="title" idx="4294967295"/>
          </p:nvPr>
        </p:nvSpPr>
        <p:spPr>
          <a:xfrm>
            <a:off x="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Types of RNA (Summary)</a:t>
            </a:r>
            <a:endParaRPr/>
          </a:p>
        </p:txBody>
      </p:sp>
      <p:pic>
        <p:nvPicPr>
          <p:cNvPr id="461" name="Google Shape;461;p35" descr="T068340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03450"/>
            <a:ext cx="9144000" cy="461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6"/>
          <p:cNvSpPr txBox="1"/>
          <p:nvPr/>
        </p:nvSpPr>
        <p:spPr>
          <a:xfrm>
            <a:off x="2209800" y="4572000"/>
            <a:ext cx="4572000" cy="64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https://www.youtube.com/watch?v=oefAI2x2CQM</a:t>
            </a:r>
            <a:endParaRPr/>
          </a:p>
        </p:txBody>
      </p:sp>
      <p:sp>
        <p:nvSpPr>
          <p:cNvPr id="467" name="Google Shape;467;p3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Amoeba Sisters Video Summary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Gene Regulation</a:t>
            </a:r>
            <a:endParaRPr/>
          </a:p>
        </p:txBody>
      </p:sp>
      <p:sp>
        <p:nvSpPr>
          <p:cNvPr id="473" name="Google Shape;473;p3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Prokaryotic Regulation</a:t>
            </a:r>
            <a:endParaRPr/>
          </a:p>
        </p:txBody>
      </p:sp>
      <p:sp>
        <p:nvSpPr>
          <p:cNvPr id="479" name="Google Shape;479;p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Operon- group of genes under the control of a single promoter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0" name="Google Shape;480;p38" descr="Gene Regulation in Prokaryotes | Biology for Majors 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7575" y="3065462"/>
            <a:ext cx="7308850" cy="302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Lac Operon</a:t>
            </a:r>
            <a:endParaRPr/>
          </a:p>
        </p:txBody>
      </p:sp>
      <p:pic>
        <p:nvPicPr>
          <p:cNvPr id="486" name="Google Shape;486;p39" descr="Page not found | Biology 1510 Biological Principle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743200"/>
            <a:ext cx="8229600" cy="3378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p39"/>
          <p:cNvSpPr txBox="1"/>
          <p:nvPr/>
        </p:nvSpPr>
        <p:spPr>
          <a:xfrm>
            <a:off x="211137" y="1819275"/>
            <a:ext cx="8721725" cy="522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Has genes that make enzymes to break down lactose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Lac Operon Parts</a:t>
            </a:r>
            <a:endParaRPr/>
          </a:p>
        </p:txBody>
      </p:sp>
      <p:sp>
        <p:nvSpPr>
          <p:cNvPr id="493" name="Google Shape;493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arenR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Promoter- part of DNA before the gene where RNA Polymerase binds.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arenR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Operator- where repressor can bind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arenR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Repressor- binds to operator to stop transcription when no lactose is there.</a:t>
            </a:r>
            <a:endParaRPr/>
          </a:p>
          <a:p>
            <a:pPr marL="514350" marR="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94b4cd8ed3_0_151"/>
          <p:cNvSpPr txBox="1">
            <a:spLocks noGrp="1"/>
          </p:cNvSpPr>
          <p:nvPr>
            <p:ph type="body" idx="1"/>
          </p:nvPr>
        </p:nvSpPr>
        <p:spPr>
          <a:xfrm>
            <a:off x="274637" y="1398587"/>
            <a:ext cx="8229600" cy="3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g294b4cd8ed3_0_151" descr="Protein classification | Protein classificati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8250" y="2438400"/>
            <a:ext cx="6667500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g294b4cd8ed3_0_1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Protein Structure</a:t>
            </a: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1"/>
          <p:cNvSpPr txBox="1">
            <a:spLocks noGrp="1"/>
          </p:cNvSpPr>
          <p:nvPr>
            <p:ph type="title" idx="4294967295"/>
          </p:nvPr>
        </p:nvSpPr>
        <p:spPr>
          <a:xfrm>
            <a:off x="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Inactive Lac Operon</a:t>
            </a:r>
            <a:endParaRPr/>
          </a:p>
        </p:txBody>
      </p:sp>
      <p:pic>
        <p:nvPicPr>
          <p:cNvPr id="499" name="Google Shape;499;p41" descr="lacoper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2133600"/>
            <a:ext cx="5705475" cy="4048125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41"/>
          <p:cNvSpPr txBox="1"/>
          <p:nvPr/>
        </p:nvSpPr>
        <p:spPr>
          <a:xfrm>
            <a:off x="5410200" y="1676400"/>
            <a:ext cx="3328987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b="1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Operator- binds repressor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42" descr="c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600" y="2133600"/>
            <a:ext cx="8686800" cy="3868737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p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Active lac operon</a:t>
            </a:r>
            <a:endParaRPr/>
          </a:p>
        </p:txBody>
      </p:sp>
      <p:sp>
        <p:nvSpPr>
          <p:cNvPr id="507" name="Google Shape;507;p42"/>
          <p:cNvSpPr txBox="1"/>
          <p:nvPr/>
        </p:nvSpPr>
        <p:spPr>
          <a:xfrm>
            <a:off x="3429000" y="6019800"/>
            <a:ext cx="5370512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Lactose can be broken down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4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Eukaryotic Gene Regulation</a:t>
            </a:r>
            <a:endParaRPr/>
          </a:p>
        </p:txBody>
      </p:sp>
      <p:sp>
        <p:nvSpPr>
          <p:cNvPr id="513" name="Google Shape;513;p4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Genes controlled individually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 OPERONS!!!!</a:t>
            </a:r>
            <a:endParaRPr/>
          </a:p>
          <a:p>
            <a:pPr marL="742950" lvl="1" indent="-2857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Have more complex regulatory sequences</a:t>
            </a:r>
            <a:endParaRPr/>
          </a:p>
        </p:txBody>
      </p:sp>
      <p:pic>
        <p:nvPicPr>
          <p:cNvPr id="514" name="Google Shape;514;p43" descr="simple_gene_r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1200" y="4038600"/>
            <a:ext cx="6096000" cy="204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p44" descr="Classification:&#10;• transcription factors are commonly classified into families on the&#10;basis of the precise protein structur..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00200"/>
            <a:ext cx="8045450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Google Shape;525;p45" descr="(b). Repression:&#10;• Other transcription factors repress transcription. This repression can&#10;work in a variety of ways. As on...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49275" y="1600200"/>
            <a:ext cx="8045450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Differentiation</a:t>
            </a:r>
            <a:endParaRPr/>
          </a:p>
        </p:txBody>
      </p:sp>
      <p:sp>
        <p:nvSpPr>
          <p:cNvPr id="531" name="Google Shape;531;p4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Process by which cells become specialized</a:t>
            </a:r>
            <a:endParaRPr/>
          </a:p>
          <a:p>
            <a:pPr marL="34290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Hox genes- control differentiation of cells in the embryo</a:t>
            </a:r>
            <a:endParaRPr/>
          </a:p>
        </p:txBody>
      </p:sp>
      <p:pic>
        <p:nvPicPr>
          <p:cNvPr id="532" name="Google Shape;532;p46" descr="UbxHomMutan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43400" y="3810000"/>
            <a:ext cx="4352925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Mutations</a:t>
            </a:r>
            <a:endParaRPr/>
          </a:p>
        </p:txBody>
      </p:sp>
      <p:sp>
        <p:nvSpPr>
          <p:cNvPr id="538" name="Google Shape;538;p4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4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Objectives</a:t>
            </a:r>
            <a:endParaRPr/>
          </a:p>
        </p:txBody>
      </p:sp>
      <p:sp>
        <p:nvSpPr>
          <p:cNvPr id="544" name="Google Shape;544;p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learn the 2 main types of mutations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Given a mutation, identify its type</a:t>
            </a:r>
            <a:endParaRPr/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Predict how a mutation will affect a protein.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Mutations</a:t>
            </a:r>
            <a:endParaRPr/>
          </a:p>
        </p:txBody>
      </p:sp>
      <p:sp>
        <p:nvSpPr>
          <p:cNvPr id="550" name="Google Shape;550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Changes in genetic material (DNA)</a:t>
            </a:r>
            <a:endParaRPr/>
          </a:p>
          <a:p>
            <a:pPr marL="34290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1" name="Google Shape;551;p49" descr="02_zebrafinches_mut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2667000"/>
            <a:ext cx="2898775" cy="289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49" descr="Researchers-discover-how-to-detect-mutations-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3276600"/>
            <a:ext cx="3810000" cy="336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 main types of mutations</a:t>
            </a:r>
            <a:endParaRPr/>
          </a:p>
        </p:txBody>
      </p:sp>
      <p:sp>
        <p:nvSpPr>
          <p:cNvPr id="558" name="Google Shape;558;p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marR="0" lvl="0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arenR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Point mutation- change in one or a few nucleotides (letters)</a:t>
            </a:r>
            <a:endParaRPr/>
          </a:p>
          <a:p>
            <a:pPr marL="514350" marR="0" lvl="0" indent="-3111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51435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arenR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Chromosomal mutation- change in very large section of DNA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4b4cd8ed3_0_18"/>
          <p:cNvSpPr txBox="1">
            <a:spLocks noGrp="1"/>
          </p:cNvSpPr>
          <p:nvPr>
            <p:ph type="title"/>
          </p:nvPr>
        </p:nvSpPr>
        <p:spPr>
          <a:xfrm>
            <a:off x="0" y="-192087"/>
            <a:ext cx="7772400" cy="22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4800" b="1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shapes of proteins are like a balled up piece of string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39" name="Google Shape;139;g294b4cd8ed3_0_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552700"/>
            <a:ext cx="4305300" cy="43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g294b4cd8ed3_0_18"/>
          <p:cNvPicPr preferRelativeResize="0"/>
          <p:nvPr/>
        </p:nvPicPr>
        <p:blipFill rotWithShape="1">
          <a:blip r:embed="rId4">
            <a:alphaModFix/>
          </a:blip>
          <a:srcRect l="13194" b="73575"/>
          <a:stretch/>
        </p:blipFill>
        <p:spPr>
          <a:xfrm>
            <a:off x="5257800" y="1524000"/>
            <a:ext cx="3886201" cy="227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294b4cd8ed3_0_18"/>
          <p:cNvPicPr preferRelativeResize="0"/>
          <p:nvPr/>
        </p:nvPicPr>
        <p:blipFill rotWithShape="1">
          <a:blip r:embed="rId4">
            <a:alphaModFix/>
          </a:blip>
          <a:srcRect l="31744" t="62758" r="6035" b="2243"/>
          <a:stretch/>
        </p:blipFill>
        <p:spPr>
          <a:xfrm>
            <a:off x="5867400" y="3886200"/>
            <a:ext cx="2747962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Types of Point Mutations</a:t>
            </a:r>
            <a:endParaRPr/>
          </a:p>
        </p:txBody>
      </p:sp>
      <p:sp>
        <p:nvSpPr>
          <p:cNvPr id="564" name="Google Shape;564;p51"/>
          <p:cNvSpPr txBox="1">
            <a:spLocks noGrp="1"/>
          </p:cNvSpPr>
          <p:nvPr>
            <p:ph type="body" idx="1"/>
          </p:nvPr>
        </p:nvSpPr>
        <p:spPr>
          <a:xfrm>
            <a:off x="0" y="12954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71550" lvl="1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AutoNum type="arabicParenR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Substitution- one base is replaced with another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Normal: ATCG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Mutation: AGCG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71550" lvl="1" indent="-51435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2) Insertion- adds nucleotides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Normal: ATCG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Mutation: ATCCG</a:t>
            </a: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71550" lvl="1" indent="-51435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71550" lvl="1" indent="-51435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3) Deletion- takes them away 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Normal: ATCG</a:t>
            </a:r>
            <a:endParaRPr/>
          </a:p>
          <a:p>
            <a:pPr marL="971550" lvl="1" indent="-51435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Mutation: ATG</a:t>
            </a: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5" name="Google Shape;565;p51" descr="mutations-fig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3750" y="2438400"/>
            <a:ext cx="2986087" cy="441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0" name="Google Shape;570;p52" descr="https://ib.bioninja.com.au/_Media/point-mutations_med.jpe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15925" y="3430587"/>
            <a:ext cx="8763000" cy="2963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52" descr="http://t0.gstatic.com/images?q=tbn%3AANd9GcRlYybm1wC_IKN2CZ6JALjKw2-veShV0-_S84KiLdgh_xU4VtuKeQP9wCsYPNo&amp;usqp=CAc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8600" y="3962400"/>
            <a:ext cx="1600200" cy="16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53" descr="point_mut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812800"/>
            <a:ext cx="7620000" cy="581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4"/>
          <p:cNvSpPr txBox="1">
            <a:spLocks noGrp="1"/>
          </p:cNvSpPr>
          <p:nvPr>
            <p:ph type="title"/>
          </p:nvPr>
        </p:nvSpPr>
        <p:spPr>
          <a:xfrm>
            <a:off x="352425" y="1295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Frameshift mutation- causes change in grouping of codons</a:t>
            </a:r>
            <a:b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pic>
        <p:nvPicPr>
          <p:cNvPr id="583" name="Google Shape;583;p54" descr="Image result for frame shift mutatio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57200" y="2662237"/>
            <a:ext cx="8020050" cy="421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5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-120650"/>
            <a:ext cx="7467600" cy="6784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Sickle Cell Anemia</a:t>
            </a:r>
            <a:endParaRPr/>
          </a:p>
        </p:txBody>
      </p:sp>
      <p:pic>
        <p:nvPicPr>
          <p:cNvPr id="594" name="Google Shape;594;p56" descr="Image result for mutation example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1752600"/>
            <a:ext cx="4224337" cy="493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57" descr="mutypes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609600"/>
            <a:ext cx="6400800" cy="5853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5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Chromosomal mutations</a:t>
            </a:r>
            <a:endParaRPr/>
          </a:p>
        </p:txBody>
      </p:sp>
      <p:sp>
        <p:nvSpPr>
          <p:cNvPr id="605" name="Google Shape;605;p58"/>
          <p:cNvSpPr txBox="1">
            <a:spLocks noGrp="1"/>
          </p:cNvSpPr>
          <p:nvPr>
            <p:ph type="body" idx="1"/>
          </p:nvPr>
        </p:nvSpPr>
        <p:spPr>
          <a:xfrm>
            <a:off x="-533400" y="1431925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Changes in very large section of DNA 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-more than one gene is 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affected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Chromosome- very large piece of DNA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 many genes</a:t>
            </a: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Polyploidy- organism has</a:t>
            </a:r>
            <a:endParaRPr/>
          </a:p>
          <a:p>
            <a:pPr marL="457200" lvl="1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extra set of chromosomes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6" name="Google Shape;606;p58" descr="mutation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2200" y="1276350"/>
            <a:ext cx="2466975" cy="558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Deletion	</a:t>
            </a:r>
            <a:endParaRPr/>
          </a:p>
        </p:txBody>
      </p:sp>
      <p:sp>
        <p:nvSpPr>
          <p:cNvPr id="612" name="Google Shape;612;p5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 of chromosome missing</a:t>
            </a:r>
            <a:endParaRPr/>
          </a:p>
        </p:txBody>
      </p:sp>
      <p:pic>
        <p:nvPicPr>
          <p:cNvPr id="613" name="Google Shape;613;p59" descr="&lt;strong&gt;Deletion&lt;/strong&gt; (genetics)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10200" y="2209800"/>
            <a:ext cx="28575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Duplication</a:t>
            </a:r>
            <a:endParaRPr/>
          </a:p>
        </p:txBody>
      </p:sp>
      <p:sp>
        <p:nvSpPr>
          <p:cNvPr id="619" name="Google Shape;619;p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Piece is duplicated</a:t>
            </a:r>
            <a:endParaRPr/>
          </a:p>
        </p:txBody>
      </p:sp>
      <p:pic>
        <p:nvPicPr>
          <p:cNvPr id="620" name="Google Shape;620;p60" descr="Gene &lt;strong&gt;duplication&lt;/strong&gt;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1347787"/>
            <a:ext cx="3287712" cy="502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94b4cd8ed3_0_37"/>
          <p:cNvSpPr txBox="1"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4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EXAMPLE PROTEIN</a:t>
            </a:r>
            <a:endParaRPr/>
          </a:p>
        </p:txBody>
      </p:sp>
      <p:sp>
        <p:nvSpPr>
          <p:cNvPr id="147" name="Google Shape;147;g294b4cd8ed3_0_37"/>
          <p:cNvSpPr/>
          <p:nvPr/>
        </p:nvSpPr>
        <p:spPr>
          <a:xfrm>
            <a:off x="914400" y="1524000"/>
            <a:ext cx="7010402" cy="76200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12600" cap="flat" cmpd="sng">
                  <a:solidFill>
                    <a:srgbClr val="EAEAEA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gradFill>
                  <a:gsLst>
                    <a:gs pos="0">
                      <a:srgbClr val="9400ED"/>
                    </a:gs>
                    <a:gs pos="100000">
                      <a:srgbClr val="0000FF"/>
                    </a:gs>
                  </a:gsLst>
                  <a:lin ang="10800025" scaled="0"/>
                </a:gradFill>
                <a:latin typeface="Arial Black"/>
              </a:rPr>
              <a:t>hemoglobin </a:t>
            </a:r>
          </a:p>
        </p:txBody>
      </p:sp>
      <p:sp>
        <p:nvSpPr>
          <p:cNvPr id="148" name="Google Shape;148;g294b4cd8ed3_0_37"/>
          <p:cNvSpPr txBox="1"/>
          <p:nvPr/>
        </p:nvSpPr>
        <p:spPr>
          <a:xfrm>
            <a:off x="1676400" y="3124200"/>
            <a:ext cx="5129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Times New Roman"/>
              <a:buNone/>
            </a:pPr>
            <a:r>
              <a:rPr lang="en-US" sz="4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Carries oxygen in blood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Inversion</a:t>
            </a:r>
            <a:endParaRPr/>
          </a:p>
        </p:txBody>
      </p:sp>
      <p:sp>
        <p:nvSpPr>
          <p:cNvPr id="626" name="Google Shape;626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Piece is added backwards</a:t>
            </a:r>
            <a:endParaRPr/>
          </a:p>
        </p:txBody>
      </p:sp>
      <p:pic>
        <p:nvPicPr>
          <p:cNvPr id="627" name="Google Shape;627;p61" descr="7.3 Errors in Meiosis – Concepts of Biology – 1st Canadian ..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2971800"/>
            <a:ext cx="6808787" cy="2620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Insertion</a:t>
            </a:r>
            <a:endParaRPr/>
          </a:p>
        </p:txBody>
      </p:sp>
      <p:sp>
        <p:nvSpPr>
          <p:cNvPr id="633" name="Google Shape;633;p6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Piece is added</a:t>
            </a:r>
            <a:endParaRPr/>
          </a:p>
        </p:txBody>
      </p:sp>
      <p:pic>
        <p:nvPicPr>
          <p:cNvPr id="634" name="Google Shape;634;p62" descr="&lt;strong&gt;Insertion&lt;/strong&gt; (genetics)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0" y="2482850"/>
            <a:ext cx="5943600" cy="410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en-US" sz="4400" b="0" i="0" u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Translocation</a:t>
            </a:r>
            <a:endParaRPr/>
          </a:p>
        </p:txBody>
      </p:sp>
      <p:sp>
        <p:nvSpPr>
          <p:cNvPr id="640" name="Google Shape;640;p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sz="32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Piece inserted in the wrong spot</a:t>
            </a:r>
            <a:endParaRPr/>
          </a:p>
        </p:txBody>
      </p:sp>
      <p:pic>
        <p:nvPicPr>
          <p:cNvPr id="641" name="Google Shape;641;p63" descr="&lt;strong&gt;Chromosomal&lt;/strong&gt; &lt;strong&gt;translocation&lt;/strong&gt; - Wikipe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0400" y="2400300"/>
            <a:ext cx="5727700" cy="445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94b4cd8ed3_0_30"/>
          <p:cNvSpPr txBox="1">
            <a:spLocks noGrp="1"/>
          </p:cNvSpPr>
          <p:nvPr>
            <p:ph type="title"/>
          </p:nvPr>
        </p:nvSpPr>
        <p:spPr>
          <a:xfrm>
            <a:off x="457200" y="304800"/>
            <a:ext cx="8153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-US" sz="4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Protein Types and Function</a:t>
            </a:r>
            <a:endParaRPr/>
          </a:p>
        </p:txBody>
      </p:sp>
      <p:sp>
        <p:nvSpPr>
          <p:cNvPr id="154" name="Google Shape;154;g294b4cd8ed3_0_30"/>
          <p:cNvSpPr txBox="1"/>
          <p:nvPr/>
        </p:nvSpPr>
        <p:spPr>
          <a:xfrm>
            <a:off x="304800" y="1447800"/>
            <a:ext cx="8839200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spAutoFit/>
          </a:bodyPr>
          <a:lstStyle/>
          <a:p>
            <a:pPr marL="457200" marR="0" lvl="0" indent="-4000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arenR"/>
            </a:pPr>
            <a:r>
              <a:rPr lang="en-US" sz="2700" b="1"/>
              <a:t>Structure of bones and muscles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700" b="1"/>
              <a:t>2)  Antibodies that fight infection</a:t>
            </a:r>
            <a:endParaRPr sz="2700" b="1"/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2700" b="1"/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700" b="1"/>
              <a:t>3) Enzymes that speed up chemical reactions</a:t>
            </a:r>
            <a:endParaRPr sz="2700" b="1"/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2700" b="1"/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700" b="1"/>
              <a:t>4) Receptors in the membrane that let molecules in and out of the cell or bind signal molecules</a:t>
            </a:r>
            <a:endParaRPr sz="2700" b="1"/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endParaRPr sz="2700" b="1"/>
          </a:p>
          <a:p>
            <a:pPr marL="0" marR="0" lvl="0" indent="0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None/>
            </a:pPr>
            <a:r>
              <a:rPr lang="en-US" sz="2700" b="1"/>
              <a:t>5) Non steroid ormones</a:t>
            </a:r>
            <a:endParaRPr sz="17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294b4cd8ed3_0_30"/>
          <p:cNvSpPr txBox="1"/>
          <p:nvPr/>
        </p:nvSpPr>
        <p:spPr>
          <a:xfrm>
            <a:off x="685800" y="4876800"/>
            <a:ext cx="76962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1273</Words>
  <Application>Microsoft Office PowerPoint</Application>
  <PresentationFormat>On-screen Show (4:3)</PresentationFormat>
  <Paragraphs>276</Paragraphs>
  <Slides>82</Slides>
  <Notes>82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8" baseType="lpstr">
      <vt:lpstr>Impact</vt:lpstr>
      <vt:lpstr>Times New Roman</vt:lpstr>
      <vt:lpstr>Arial</vt:lpstr>
      <vt:lpstr>Arial Black</vt:lpstr>
      <vt:lpstr>Gill Sans</vt:lpstr>
      <vt:lpstr>Default Design</vt:lpstr>
      <vt:lpstr>PowerPoint Presentation</vt:lpstr>
      <vt:lpstr>Proteins</vt:lpstr>
      <vt:lpstr>PowerPoint Presentation</vt:lpstr>
      <vt:lpstr>PowerPoint Presentation</vt:lpstr>
      <vt:lpstr>PowerPoint Presentation</vt:lpstr>
      <vt:lpstr>Protein Structure</vt:lpstr>
      <vt:lpstr>The shapes of proteins are like a balled up piece of string</vt:lpstr>
      <vt:lpstr>EXAMPLE PROTEIN</vt:lpstr>
      <vt:lpstr>Protein Types and Function</vt:lpstr>
      <vt:lpstr>Enzymes</vt:lpstr>
      <vt:lpstr>Reactions</vt:lpstr>
      <vt:lpstr>Catalyst</vt:lpstr>
      <vt:lpstr>Enzymes are Catalysts in living things</vt:lpstr>
      <vt:lpstr>Substrate</vt:lpstr>
      <vt:lpstr>Active site</vt:lpstr>
      <vt:lpstr>Enzymes fit their substrates like a lock and key</vt:lpstr>
      <vt:lpstr>Induced Fit Model</vt:lpstr>
      <vt:lpstr>Enzyme-Substrate Complex</vt:lpstr>
      <vt:lpstr>Factors that Affect Enzymes</vt:lpstr>
      <vt:lpstr>Denaturing Enzymes</vt:lpstr>
      <vt:lpstr>PowerPoint Presentation</vt:lpstr>
      <vt:lpstr>Protein Synthesis- the process by which proteins are made</vt:lpstr>
      <vt:lpstr>Gene</vt:lpstr>
      <vt:lpstr>Protein Synthesis Song</vt:lpstr>
      <vt:lpstr>PowerPoint Presentation</vt:lpstr>
      <vt:lpstr>Introducing……Ribonucleic Acid (RNA)!</vt:lpstr>
      <vt:lpstr>RNA structure</vt:lpstr>
      <vt:lpstr>PowerPoint Presentation</vt:lpstr>
      <vt:lpstr>PowerPoint Presentation</vt:lpstr>
      <vt:lpstr>2 Main Parts of  Protein Synthesis</vt:lpstr>
      <vt:lpstr>Transcription</vt:lpstr>
      <vt:lpstr>Transcription Steps</vt:lpstr>
      <vt:lpstr>Transcription follows  base pairing rules</vt:lpstr>
      <vt:lpstr>Example of Transcription</vt:lpstr>
      <vt:lpstr>PowerPoint Presentation</vt:lpstr>
      <vt:lpstr>PowerPoint Presentation</vt:lpstr>
      <vt:lpstr>mRNA editing</vt:lpstr>
      <vt:lpstr>PowerPoint Presentation</vt:lpstr>
      <vt:lpstr>Remember that a protein is a string of amino acids   Translation uses the code from the mRNA to build the amino acid chain   </vt:lpstr>
      <vt:lpstr>The Code</vt:lpstr>
      <vt:lpstr>PowerPoint Presentation</vt:lpstr>
      <vt:lpstr>Example:</vt:lpstr>
      <vt:lpstr>But how is the amino acid chain actually built?</vt:lpstr>
      <vt:lpstr>Translation</vt:lpstr>
      <vt:lpstr>PowerPoint Presentation</vt:lpstr>
      <vt:lpstr>Important Molecules for Translation </vt:lpstr>
      <vt:lpstr>Transfer RNA</vt:lpstr>
      <vt:lpstr>Transfer RNA</vt:lpstr>
      <vt:lpstr>Ribosomal RNA</vt:lpstr>
      <vt:lpstr>Translation </vt:lpstr>
      <vt:lpstr>PowerPoint Presentation</vt:lpstr>
      <vt:lpstr>PowerPoint Presentation</vt:lpstr>
      <vt:lpstr>PowerPoint Presentation</vt:lpstr>
      <vt:lpstr>Types of RNA (Summary)</vt:lpstr>
      <vt:lpstr>Amoeba Sisters Video Summary</vt:lpstr>
      <vt:lpstr>Gene Regulation</vt:lpstr>
      <vt:lpstr>Prokaryotic Regulation</vt:lpstr>
      <vt:lpstr>Lac Operon</vt:lpstr>
      <vt:lpstr>Lac Operon Parts</vt:lpstr>
      <vt:lpstr>Inactive Lac Operon</vt:lpstr>
      <vt:lpstr>Active lac operon</vt:lpstr>
      <vt:lpstr>Eukaryotic Gene Regulation</vt:lpstr>
      <vt:lpstr>PowerPoint Presentation</vt:lpstr>
      <vt:lpstr>PowerPoint Presentation</vt:lpstr>
      <vt:lpstr>Differentiation</vt:lpstr>
      <vt:lpstr>Mutations</vt:lpstr>
      <vt:lpstr>Objectives</vt:lpstr>
      <vt:lpstr>Mutations</vt:lpstr>
      <vt:lpstr>2 main types of mutations</vt:lpstr>
      <vt:lpstr>Types of Point Mutations</vt:lpstr>
      <vt:lpstr>PowerPoint Presentation</vt:lpstr>
      <vt:lpstr>PowerPoint Presentation</vt:lpstr>
      <vt:lpstr>Frameshift mutation- causes change in grouping of codons </vt:lpstr>
      <vt:lpstr>PowerPoint Presentation</vt:lpstr>
      <vt:lpstr>Sickle Cell Anemia</vt:lpstr>
      <vt:lpstr>PowerPoint Presentation</vt:lpstr>
      <vt:lpstr>Chromosomal mutations</vt:lpstr>
      <vt:lpstr>Deletion </vt:lpstr>
      <vt:lpstr>Duplication</vt:lpstr>
      <vt:lpstr>Inversion</vt:lpstr>
      <vt:lpstr>Insertion</vt:lpstr>
      <vt:lpstr>Translocation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</dc:creator>
  <cp:lastModifiedBy>Rebecca L. Merritt</cp:lastModifiedBy>
  <cp:revision>1</cp:revision>
  <dcterms:created xsi:type="dcterms:W3CDTF">2009-03-10T14:35:36Z</dcterms:created>
  <dcterms:modified xsi:type="dcterms:W3CDTF">2023-10-30T15:48:41Z</dcterms:modified>
</cp:coreProperties>
</file>