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257" r:id="rId3"/>
    <p:sldId id="370" r:id="rId4"/>
    <p:sldId id="429" r:id="rId5"/>
    <p:sldId id="316" r:id="rId6"/>
    <p:sldId id="434" r:id="rId7"/>
    <p:sldId id="329" r:id="rId8"/>
    <p:sldId id="435" r:id="rId9"/>
    <p:sldId id="530" r:id="rId10"/>
    <p:sldId id="531" r:id="rId11"/>
    <p:sldId id="532" r:id="rId12"/>
    <p:sldId id="386" r:id="rId13"/>
    <p:sldId id="533" r:id="rId14"/>
    <p:sldId id="511" r:id="rId15"/>
    <p:sldId id="301" r:id="rId16"/>
    <p:sldId id="302" r:id="rId17"/>
    <p:sldId id="443" r:id="rId18"/>
    <p:sldId id="445" r:id="rId19"/>
    <p:sldId id="341" r:id="rId20"/>
    <p:sldId id="408"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Il Grande" initials="DIG"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443"/>
    <a:srgbClr val="6F3505"/>
    <a:srgbClr val="836349"/>
    <a:srgbClr val="FE9A98"/>
    <a:srgbClr val="FFFFCC"/>
    <a:srgbClr val="D80702"/>
    <a:srgbClr val="E8070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0493" autoAdjust="0"/>
  </p:normalViewPr>
  <p:slideViewPr>
    <p:cSldViewPr>
      <p:cViewPr varScale="1">
        <p:scale>
          <a:sx n="104" d="100"/>
          <a:sy n="104" d="100"/>
        </p:scale>
        <p:origin x="1416" y="200"/>
      </p:cViewPr>
      <p:guideLst>
        <p:guide orient="horz" pos="2160"/>
        <p:guide pos="2880"/>
      </p:guideLst>
    </p:cSldViewPr>
  </p:slideViewPr>
  <p:outlineViewPr>
    <p:cViewPr>
      <p:scale>
        <a:sx n="33" d="100"/>
        <a:sy n="33" d="100"/>
      </p:scale>
      <p:origin x="0" y="56560"/>
    </p:cViewPr>
  </p:outlineViewPr>
  <p:notesTextViewPr>
    <p:cViewPr>
      <p:scale>
        <a:sx n="100" d="100"/>
        <a:sy n="100" d="100"/>
      </p:scale>
      <p:origin x="0" y="0"/>
    </p:cViewPr>
  </p:notesTextViewPr>
  <p:sorterViewPr>
    <p:cViewPr>
      <p:scale>
        <a:sx n="1" d="1"/>
        <a:sy n="1" d="1"/>
      </p:scale>
      <p:origin x="0" y="0"/>
    </p:cViewPr>
  </p:sorterViewPr>
  <p:notesViewPr>
    <p:cSldViewPr>
      <p:cViewPr>
        <p:scale>
          <a:sx n="100" d="100"/>
          <a:sy n="100" d="100"/>
        </p:scale>
        <p:origin x="-1632"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D0626C3-BDE9-8642-A5DB-0C82D9895494}" type="datetimeFigureOut">
              <a:rPr lang="en-US"/>
              <a:pPr/>
              <a:t>11/18/20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BE7842A-4696-9E43-BF1A-9A7B43DE8E23}" type="slidenum">
              <a:rPr lang="en-US"/>
              <a:pPr/>
              <a:t>‹#›</a:t>
            </a:fld>
            <a:endParaRPr lang="en-US" dirty="0"/>
          </a:p>
        </p:txBody>
      </p:sp>
    </p:spTree>
    <p:extLst>
      <p:ext uri="{BB962C8B-B14F-4D97-AF65-F5344CB8AC3E}">
        <p14:creationId xmlns:p14="http://schemas.microsoft.com/office/powerpoint/2010/main" val="3233740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59B16A11-EA03-2B44-A774-79B17DEE2E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Rectangle 3">
            <a:extLst>
              <a:ext uri="{FF2B5EF4-FFF2-40B4-BE49-F238E27FC236}">
                <a16:creationId xmlns:a16="http://schemas.microsoft.com/office/drawing/2014/main" id="{D4D746B8-340D-3B4F-BA7E-C0E17AEA4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000" b="1" dirty="0" err="1"/>
              <a:t>Toxo</a:t>
            </a:r>
            <a:r>
              <a:rPr lang="en-US" altLang="en-US" sz="1000" b="1" dirty="0"/>
              <a:t> influences the brain</a:t>
            </a:r>
          </a:p>
          <a:p>
            <a:pPr eaLnBrk="1" hangingPunct="1">
              <a:lnSpc>
                <a:spcPct val="90000"/>
              </a:lnSpc>
              <a:spcBef>
                <a:spcPct val="0"/>
              </a:spcBef>
            </a:pPr>
            <a:endParaRPr lang="en-US" altLang="en-US" sz="1000" dirty="0"/>
          </a:p>
          <a:p>
            <a:pPr eaLnBrk="1" hangingPunct="1">
              <a:lnSpc>
                <a:spcPct val="90000"/>
              </a:lnSpc>
              <a:spcBef>
                <a:spcPct val="0"/>
              </a:spcBef>
            </a:pPr>
            <a:r>
              <a:rPr lang="en-US" altLang="en-US" sz="1000" dirty="0"/>
              <a:t>The parasitic protist toxoplasma gondii causes its rat host to become more curious and less fearful. Such changes make infected rats easier prey of the cats, the other host of the parasite. The cat eats the infected rat and itself becomes infected with the parasite. </a:t>
            </a:r>
            <a:r>
              <a:rPr lang="en-US" altLang="en-US" sz="1000" dirty="0" err="1"/>
              <a:t>Toxo</a:t>
            </a:r>
            <a:r>
              <a:rPr lang="en-US" altLang="en-US" sz="1000" dirty="0"/>
              <a:t> as its informally called can infect birds and mammals. Most often contracted from raw meat, </a:t>
            </a:r>
            <a:r>
              <a:rPr lang="en-US" altLang="en-US" sz="1000" dirty="0" err="1"/>
              <a:t>toxo</a:t>
            </a:r>
            <a:r>
              <a:rPr lang="en-US" altLang="en-US" sz="1000" dirty="0"/>
              <a:t> caused more deaths and illness than any other food borne pathogen other than </a:t>
            </a:r>
            <a:r>
              <a:rPr lang="en-US" altLang="en-US" sz="1000" dirty="0" err="1"/>
              <a:t>salmonella..mild</a:t>
            </a:r>
            <a:r>
              <a:rPr lang="en-US" altLang="en-US" sz="1000" dirty="0"/>
              <a:t> flu like symptoms and enlarged lymph nodes. Pregnant women are at risk from acute </a:t>
            </a:r>
            <a:r>
              <a:rPr lang="en-US" altLang="en-US" sz="1000" dirty="0" err="1"/>
              <a:t>toxo</a:t>
            </a:r>
            <a:r>
              <a:rPr lang="en-US" altLang="en-US" sz="1000" dirty="0"/>
              <a:t> infections since the parasite can cause birth defect, slower reaction times, higher rates of accident, increased rates of anxiety and resistance to new situations. </a:t>
            </a:r>
          </a:p>
        </p:txBody>
      </p:sp>
    </p:spTree>
    <p:extLst>
      <p:ext uri="{BB962C8B-B14F-4D97-AF65-F5344CB8AC3E}">
        <p14:creationId xmlns:p14="http://schemas.microsoft.com/office/powerpoint/2010/main" val="358941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pPr>
            <a:r>
              <a:rPr lang="en-US" sz="1000" b="0" i="0" u="none" strike="noStrike" kern="1200" baseline="0" dirty="0">
                <a:solidFill>
                  <a:schemeClr val="tx1"/>
                </a:solidFill>
                <a:latin typeface="Arial"/>
                <a:cs typeface="Arial"/>
              </a:rPr>
              <a:t>Plant-like Protists Other members of the protists grow in water and resemble plants. These include the protists referred to colloquially as algae and seaweeds. </a:t>
            </a:r>
          </a:p>
          <a:p>
            <a:pPr>
              <a:spcBef>
                <a:spcPts val="0"/>
              </a:spcBef>
            </a:pPr>
            <a:r>
              <a:rPr lang="en-US" sz="1000" b="0" i="0" u="none" strike="noStrike" kern="1200" baseline="0" dirty="0">
                <a:solidFill>
                  <a:schemeClr val="tx1"/>
                </a:solidFill>
                <a:latin typeface="Arial"/>
                <a:cs typeface="Arial"/>
              </a:rPr>
              <a:t>The term “</a:t>
            </a:r>
            <a:r>
              <a:rPr lang="en-US" sz="1000" b="1" i="0" u="none" strike="noStrike" kern="1200" baseline="0" dirty="0">
                <a:solidFill>
                  <a:schemeClr val="tx1"/>
                </a:solidFill>
                <a:latin typeface="Arial"/>
                <a:cs typeface="Arial"/>
              </a:rPr>
              <a:t>seaweed</a:t>
            </a:r>
            <a:r>
              <a:rPr lang="en-US" sz="1000" b="0" i="0" u="none" strike="noStrike" kern="1200" baseline="0" dirty="0">
                <a:solidFill>
                  <a:schemeClr val="tx1"/>
                </a:solidFill>
                <a:latin typeface="Arial"/>
                <a:cs typeface="Arial"/>
              </a:rPr>
              <a:t>” generally refers to the macroscopic, multicellular marine algae, many of which are used as a source of food for humans. And although all are protists, seaweeds encompass several groups that do not share a common multicellular ancestor. </a:t>
            </a:r>
          </a:p>
          <a:p>
            <a:pPr>
              <a:spcBef>
                <a:spcPts val="0"/>
              </a:spcBef>
            </a:pPr>
            <a:r>
              <a:rPr lang="en-US" sz="1000" b="0" i="0" u="none" strike="noStrike" kern="1200" baseline="0" dirty="0">
                <a:solidFill>
                  <a:schemeClr val="tx1"/>
                </a:solidFill>
                <a:latin typeface="Arial"/>
                <a:cs typeface="Arial"/>
              </a:rPr>
              <a:t>These include some red algae and some green algae (from which the land plants most likely evolved), as well as some of the brown algae—such as the giant kelp that grows in water 30 meters deep. (The seaweeds, of course, represent species of protists that obviously are not “microbial.”)</a:t>
            </a:r>
          </a:p>
          <a:p>
            <a:pPr>
              <a:spcBef>
                <a:spcPts val="0"/>
              </a:spcBef>
            </a:pPr>
            <a:r>
              <a:rPr lang="en-US" sz="1000" b="0" i="0" u="none" strike="noStrike" kern="1200" baseline="0" dirty="0">
                <a:solidFill>
                  <a:schemeClr val="tx1"/>
                </a:solidFill>
                <a:latin typeface="Arial"/>
                <a:cs typeface="Arial"/>
              </a:rPr>
              <a:t>Brown algae cover large portions of the rocks in the intertidal zone. Giant kelp, growing in temperate regions of the North and South Pacific and off the Atlantic coast of South Africa, are among the fastest growing organisms on earth, with some growing as much as 60 meters in a single year. </a:t>
            </a:r>
          </a:p>
          <a:p>
            <a:pPr>
              <a:spcBef>
                <a:spcPts val="0"/>
              </a:spcBef>
            </a:pPr>
            <a:r>
              <a:rPr lang="en-US" sz="1000" b="0" i="0" u="none" strike="noStrike" kern="1200" baseline="0" dirty="0">
                <a:solidFill>
                  <a:schemeClr val="tx1"/>
                </a:solidFill>
                <a:latin typeface="Arial"/>
                <a:cs typeface="Arial"/>
              </a:rPr>
              <a:t>Kelp forests are an enormously diverse habitat; more than 1,000 species of fishes, crustaceans, snails, and mammals make their homes in these marine “forests.” Sea otters wrap a kelp frond around their waist when they sleep, and gray whales hide in kelp forests to escape killer whales.</a:t>
            </a:r>
          </a:p>
          <a:p>
            <a:pPr>
              <a:spcBef>
                <a:spcPts val="0"/>
              </a:spcBef>
            </a:pPr>
            <a:r>
              <a:rPr lang="en-US" sz="1000" b="0" i="0" u="none" strike="noStrike" kern="1200" baseline="0" dirty="0">
                <a:solidFill>
                  <a:schemeClr val="tx1"/>
                </a:solidFill>
                <a:latin typeface="Arial"/>
                <a:cs typeface="Arial"/>
              </a:rPr>
              <a:t>Although many protists are unicellular, there are many exceptions. As we’ve seen, many green and brown algae are multicellular, composed of many different cells and cell types that preform different functions. Some other protists, such as spirogyra, are colonial, living as collections of cells, each of which can carry out all of its life processes independent of the other cells.</a:t>
            </a:r>
            <a:endParaRPr lang="en-US" sz="1000" b="0" dirty="0">
              <a:latin typeface="Arial"/>
              <a:cs typeface="Arial"/>
            </a:endParaRPr>
          </a:p>
        </p:txBody>
      </p:sp>
      <p:sp>
        <p:nvSpPr>
          <p:cNvPr id="4" name="Slide Number Placeholder 3"/>
          <p:cNvSpPr>
            <a:spLocks noGrp="1"/>
          </p:cNvSpPr>
          <p:nvPr>
            <p:ph type="sldNum" sz="quarter" idx="10"/>
          </p:nvPr>
        </p:nvSpPr>
        <p:spPr/>
        <p:txBody>
          <a:bodyPr/>
          <a:lstStyle/>
          <a:p>
            <a:fld id="{ABE7842A-4696-9E43-BF1A-9A7B43DE8E23}" type="slidenum">
              <a:rPr lang="en-US" smtClean="0"/>
              <a:pPr/>
              <a:t>10</a:t>
            </a:fld>
            <a:endParaRPr lang="en-US" dirty="0"/>
          </a:p>
        </p:txBody>
      </p:sp>
    </p:spTree>
    <p:extLst>
      <p:ext uri="{BB962C8B-B14F-4D97-AF65-F5344CB8AC3E}">
        <p14:creationId xmlns:p14="http://schemas.microsoft.com/office/powerpoint/2010/main" val="269048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B29EEF44-41B3-054A-AEF2-B23166BE6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49AE2633-E62C-5245-84F4-1612567D9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Remove carbon dioxide from oceans.</a:t>
            </a:r>
          </a:p>
          <a:p>
            <a:r>
              <a:rPr lang="en-US" altLang="en-US"/>
              <a:t>Helps lessen acidification</a:t>
            </a:r>
          </a:p>
          <a:p>
            <a:r>
              <a:rPr lang="en-US" altLang="en-US"/>
              <a:t>Dinoflagellates livve in ocean plant llike protists , huge population explosions, known as blooms, Occasional blooms of toxic dinoflagellates cause dangerous “red tides”. During red tides, shellfish that have eaten these toxic dinoflagellates, cause dangerous red tides. They are poison to huamns, nerve and muscle paralyssis.</a:t>
            </a:r>
          </a:p>
          <a:p>
            <a:endParaRPr lang="en-US" altLang="en-US"/>
          </a:p>
        </p:txBody>
      </p:sp>
      <p:sp>
        <p:nvSpPr>
          <p:cNvPr id="53251" name="Slide Number Placeholder 3">
            <a:extLst>
              <a:ext uri="{FF2B5EF4-FFF2-40B4-BE49-F238E27FC236}">
                <a16:creationId xmlns:a16="http://schemas.microsoft.com/office/drawing/2014/main" id="{B638DED8-C8E5-AE44-8DFC-2715715F8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26702D3-9216-E042-B1DA-A52ABA7D9D42}"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94664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pPr>
            <a:r>
              <a:rPr lang="en-US" sz="1000" b="0" i="0" u="none" strike="noStrike" kern="1200" baseline="0" dirty="0">
                <a:solidFill>
                  <a:schemeClr val="tx1"/>
                </a:solidFill>
                <a:latin typeface="Arial"/>
                <a:cs typeface="Arial"/>
              </a:rPr>
              <a:t>Also among the plant-like protists are the diatoms. Diatoms are unicellular organisms that live in ponds, lakes, and rivers as well as in the oceans. They are so small that, for some species, 30 individuals could be lined up across the width of a human hair. </a:t>
            </a:r>
          </a:p>
          <a:p>
            <a:pPr>
              <a:spcBef>
                <a:spcPts val="0"/>
              </a:spcBef>
            </a:pPr>
            <a:r>
              <a:rPr lang="en-US" sz="1000" b="0" i="0" u="none" strike="noStrike" kern="1200" baseline="0" dirty="0">
                <a:solidFill>
                  <a:schemeClr val="tx1"/>
                </a:solidFill>
                <a:latin typeface="Arial"/>
                <a:cs typeface="Arial"/>
              </a:rPr>
              <a:t>A characteristic of the diatoms is that they are enclosed in a shell made of silica. Many species of diatoms float in the water, forming part of the phytoplankton—the collection of microscopic organisms that fix carbon dioxide and release oxygen. The phytoplankton can reach densities of hundreds of thousands of cells per liter, and it accounts for about one-quarter of the photosynthetic production of oxygen on earth, occupying a critical position in marine food chains. </a:t>
            </a:r>
          </a:p>
          <a:p>
            <a:pPr>
              <a:spcBef>
                <a:spcPts val="0"/>
              </a:spcBef>
            </a:pPr>
            <a:r>
              <a:rPr lang="en-US" sz="1000" b="0" i="0" u="none" strike="noStrike" kern="1200" baseline="0" dirty="0">
                <a:solidFill>
                  <a:schemeClr val="tx1"/>
                </a:solidFill>
                <a:latin typeface="Arial"/>
                <a:cs typeface="Arial"/>
              </a:rPr>
              <a:t>Small fishes and shrimp-like organisms called copepods feed on phytoplankton, and these small predators are eaten by larger predators, which are eaten by still larger predators. Thus the diversity of life in the marine habitat relies on diatoms and the other microbes that make up the phytoplankton. </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ABE7842A-4696-9E43-BF1A-9A7B43DE8E23}" type="slidenum">
              <a:rPr lang="en-US" smtClean="0"/>
              <a:pPr/>
              <a:t>12</a:t>
            </a:fld>
            <a:endParaRPr lang="en-US" dirty="0"/>
          </a:p>
        </p:txBody>
      </p:sp>
    </p:spTree>
    <p:extLst>
      <p:ext uri="{BB962C8B-B14F-4D97-AF65-F5344CB8AC3E}">
        <p14:creationId xmlns:p14="http://schemas.microsoft.com/office/powerpoint/2010/main" val="174807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4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26175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7645377-5284-674C-A3F6-85D3A5FD2D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4701EE25-4727-FA41-BABC-6CE7E4C4E2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Ans: C</a:t>
            </a:r>
          </a:p>
        </p:txBody>
      </p:sp>
      <p:sp>
        <p:nvSpPr>
          <p:cNvPr id="55299" name="Slide Number Placeholder 3">
            <a:extLst>
              <a:ext uri="{FF2B5EF4-FFF2-40B4-BE49-F238E27FC236}">
                <a16:creationId xmlns:a16="http://schemas.microsoft.com/office/drawing/2014/main" id="{6B033FC8-B772-DB4D-B196-B1DDBFF53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80E54C-CE74-544C-BFD5-034AB8A1BD71}"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65841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4E422850-C56F-EB44-8AE2-16200BA77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48604CF9-743B-0743-A676-1E12E5E562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a:t>
            </a:r>
            <a:r>
              <a:rPr lang="en-US" altLang="en-US" b="1"/>
              <a:t>parasite</a:t>
            </a:r>
            <a:r>
              <a:rPr lang="en-US" altLang="en-US"/>
              <a:t> is an organism that lives in or on an organism called a </a:t>
            </a:r>
            <a:r>
              <a:rPr lang="en-US" altLang="en-US" b="1"/>
              <a:t>host</a:t>
            </a:r>
            <a:r>
              <a:rPr lang="en-US" altLang="en-US"/>
              <a:t> and damages it. </a:t>
            </a:r>
          </a:p>
          <a:p>
            <a:pPr eaLnBrk="1" hangingPunct="1">
              <a:spcBef>
                <a:spcPct val="0"/>
              </a:spcBef>
            </a:pPr>
            <a:endParaRPr lang="en-US" altLang="en-US"/>
          </a:p>
          <a:p>
            <a:pPr eaLnBrk="1" hangingPunct="1">
              <a:spcBef>
                <a:spcPct val="0"/>
              </a:spcBef>
            </a:pPr>
            <a:r>
              <a:rPr lang="en-US" altLang="en-US"/>
              <a:t>A parasitic protist called </a:t>
            </a:r>
            <a:r>
              <a:rPr lang="en-US" altLang="en-US" i="1"/>
              <a:t>Plasmodium</a:t>
            </a:r>
            <a:r>
              <a:rPr lang="en-US" altLang="en-US"/>
              <a:t> that is transmitted by a mosquito is responsible for a worldwide epidemic disease—malaria. </a:t>
            </a:r>
            <a:r>
              <a:rPr lang="en-US" altLang="en-US" b="1"/>
              <a:t>Malaria</a:t>
            </a:r>
            <a:r>
              <a:rPr lang="en-US" altLang="en-US"/>
              <a:t> occurs in tropical parts of Africa, Asia, and Latin America and it is common in the eastern Mediterranean as well.  Between 350 million and 500 million people have clinical cases of malaria, and about one million people die of malaria each year. Malaria is the leading cause of death for children under 5 in sub-Saharan Africa; an African child dies of malaria about every 30 seconds.</a:t>
            </a:r>
          </a:p>
          <a:p>
            <a:endParaRPr lang="en-US" altLang="en-US"/>
          </a:p>
        </p:txBody>
      </p:sp>
      <p:sp>
        <p:nvSpPr>
          <p:cNvPr id="57347" name="Slide Number Placeholder 3">
            <a:extLst>
              <a:ext uri="{FF2B5EF4-FFF2-40B4-BE49-F238E27FC236}">
                <a16:creationId xmlns:a16="http://schemas.microsoft.com/office/drawing/2014/main" id="{71F72126-16B9-0846-A36B-E7548453CC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CD7BBD-202A-D348-BC5F-615D427B6F7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69490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70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A </a:t>
            </a:r>
            <a:r>
              <a:rPr lang="en-US" sz="1000" b="1" i="0" u="none" strike="noStrike" kern="1200" baseline="0" dirty="0">
                <a:solidFill>
                  <a:schemeClr val="tx1"/>
                </a:solidFill>
                <a:latin typeface="Arial"/>
                <a:cs typeface="Arial"/>
              </a:rPr>
              <a:t>parasite </a:t>
            </a:r>
            <a:r>
              <a:rPr lang="en-US" sz="1000" b="0" i="0" u="none" strike="noStrike" kern="1200" baseline="0" dirty="0">
                <a:solidFill>
                  <a:schemeClr val="tx1"/>
                </a:solidFill>
                <a:latin typeface="Arial"/>
                <a:cs typeface="Arial"/>
              </a:rPr>
              <a:t>is an organism that lives in or on another organism, called a </a:t>
            </a:r>
            <a:r>
              <a:rPr lang="en-US" sz="1000" b="1" i="0" u="none" strike="noStrike" kern="1200" baseline="0" dirty="0">
                <a:solidFill>
                  <a:schemeClr val="tx1"/>
                </a:solidFill>
                <a:latin typeface="Arial"/>
                <a:cs typeface="Arial"/>
              </a:rPr>
              <a:t>host, </a:t>
            </a:r>
            <a:r>
              <a:rPr lang="en-US" sz="1000" b="0" i="0" u="none" strike="noStrike" kern="1200" baseline="0" dirty="0">
                <a:solidFill>
                  <a:schemeClr val="tx1"/>
                </a:solidFill>
                <a:latin typeface="Arial"/>
                <a:cs typeface="Arial"/>
              </a:rPr>
              <a:t>and damages it. </a:t>
            </a:r>
          </a:p>
          <a:p>
            <a:pPr>
              <a:spcBef>
                <a:spcPts val="0"/>
              </a:spcBef>
            </a:pPr>
            <a:r>
              <a:rPr lang="en-US" sz="1000" b="0" i="0" u="none" strike="noStrike" kern="1200" baseline="0" dirty="0">
                <a:solidFill>
                  <a:schemeClr val="tx1"/>
                </a:solidFill>
                <a:latin typeface="Arial"/>
                <a:cs typeface="Arial"/>
              </a:rPr>
              <a:t>A parasitic protist called </a:t>
            </a:r>
            <a:r>
              <a:rPr lang="en-US" sz="1000" b="0" i="1" u="none" strike="noStrike" kern="1200" baseline="0" dirty="0">
                <a:solidFill>
                  <a:schemeClr val="tx1"/>
                </a:solidFill>
                <a:latin typeface="Arial"/>
                <a:cs typeface="Arial"/>
              </a:rPr>
              <a:t>Plasmodium </a:t>
            </a:r>
            <a:r>
              <a:rPr lang="en-US" sz="1000" b="0" i="0" u="none" strike="noStrike" kern="1200" baseline="0" dirty="0">
                <a:solidFill>
                  <a:schemeClr val="tx1"/>
                </a:solidFill>
                <a:latin typeface="Arial"/>
                <a:cs typeface="Arial"/>
              </a:rPr>
              <a:t>that is transmitted by a mosquito is responsible for malaria. Malaria occurs in tropical parts of Africa, Asia, and Latin America, and it is common in the eastern Mediterranean as well. Between 350 million and 500 million people have clinical cases of malaria, and about 1 million people die of it each year. Malaria is the leading cause of death for children younger than 5 years old in sub-Saharan Africa. Somewhere on the African continent, about every 30 seconds, a child dies of malaria. </a:t>
            </a:r>
          </a:p>
          <a:p>
            <a:pPr>
              <a:spcBef>
                <a:spcPts val="0"/>
              </a:spcBef>
            </a:pPr>
            <a:r>
              <a:rPr lang="en-US" sz="1000" b="0" i="0" u="none" strike="noStrike" kern="1200" baseline="0" dirty="0">
                <a:solidFill>
                  <a:schemeClr val="tx1"/>
                </a:solidFill>
                <a:latin typeface="Arial"/>
                <a:cs typeface="Arial"/>
              </a:rPr>
              <a:t>Neither the incidence of malaria nor the rate of mortality has changed very much since </a:t>
            </a:r>
            <a:r>
              <a:rPr lang="en-US" sz="1000" b="0" i="1" u="none" strike="noStrike" kern="1200" baseline="0" dirty="0">
                <a:solidFill>
                  <a:schemeClr val="tx1"/>
                </a:solidFill>
                <a:latin typeface="Arial"/>
                <a:cs typeface="Arial"/>
              </a:rPr>
              <a:t>Plasmodium </a:t>
            </a:r>
            <a:r>
              <a:rPr lang="en-US" sz="1000" b="0" i="0" u="none" strike="noStrike" kern="1200" baseline="0" dirty="0">
                <a:solidFill>
                  <a:schemeClr val="tx1"/>
                </a:solidFill>
                <a:latin typeface="Arial"/>
                <a:cs typeface="Arial"/>
              </a:rPr>
              <a:t>was identified as the cause of malaria nearly a century ago. The reason for the lack of progress is the changing nature of </a:t>
            </a:r>
            <a:r>
              <a:rPr lang="en-US" sz="1000" b="0" i="1" u="none" strike="noStrike" kern="1200" baseline="0" dirty="0">
                <a:solidFill>
                  <a:schemeClr val="tx1"/>
                </a:solidFill>
                <a:latin typeface="Arial"/>
                <a:cs typeface="Arial"/>
              </a:rPr>
              <a:t>Plasmodium.</a:t>
            </a:r>
            <a:r>
              <a:rPr lang="en-US" sz="1000" b="0" i="0" u="none" strike="noStrike" kern="1200" baseline="0" dirty="0">
                <a:solidFill>
                  <a:schemeClr val="tx1"/>
                </a:solidFill>
                <a:latin typeface="Arial"/>
                <a:cs typeface="Arial"/>
              </a:rPr>
              <a:t> The human immune system has a difficult time fighting a malarial infection because, to survive</a:t>
            </a:r>
          </a:p>
          <a:p>
            <a:pPr>
              <a:spcBef>
                <a:spcPts val="0"/>
              </a:spcBef>
            </a:pPr>
            <a:r>
              <a:rPr lang="en-US" sz="1000" b="0" i="0" u="none" strike="noStrike" kern="1200" baseline="0" dirty="0">
                <a:solidFill>
                  <a:schemeClr val="tx1"/>
                </a:solidFill>
                <a:latin typeface="Arial"/>
                <a:cs typeface="Arial"/>
              </a:rPr>
              <a:t>from one generation to the next, </a:t>
            </a:r>
            <a:r>
              <a:rPr lang="en-US" sz="1000" b="0" i="1" u="none" strike="noStrike" kern="1200" baseline="0" dirty="0">
                <a:solidFill>
                  <a:schemeClr val="tx1"/>
                </a:solidFill>
                <a:latin typeface="Arial"/>
                <a:cs typeface="Arial"/>
              </a:rPr>
              <a:t>Plasmodium </a:t>
            </a:r>
            <a:r>
              <a:rPr lang="en-US" sz="1000" b="0" i="0" u="none" strike="noStrike" kern="1200" baseline="0" dirty="0">
                <a:solidFill>
                  <a:schemeClr val="tx1"/>
                </a:solidFill>
                <a:latin typeface="Arial"/>
                <a:cs typeface="Arial"/>
              </a:rPr>
              <a:t>parasites go through a series of distinct developmental stages. And as the </a:t>
            </a:r>
            <a:r>
              <a:rPr lang="en-US" sz="1000" b="0" i="1" u="none" strike="noStrike" kern="1200" baseline="0" dirty="0">
                <a:solidFill>
                  <a:schemeClr val="tx1"/>
                </a:solidFill>
                <a:latin typeface="Arial"/>
                <a:cs typeface="Arial"/>
              </a:rPr>
              <a:t>Plasmodium </a:t>
            </a:r>
            <a:r>
              <a:rPr lang="en-US" sz="1000" b="0" i="0" u="none" strike="noStrike" kern="1200" baseline="0" dirty="0">
                <a:solidFill>
                  <a:schemeClr val="tx1"/>
                </a:solidFill>
                <a:latin typeface="Arial"/>
                <a:cs typeface="Arial"/>
              </a:rPr>
              <a:t>cells change from one stage to another, the parasite produces different cell surface proteins. </a:t>
            </a:r>
            <a:r>
              <a:rPr lang="en-US" sz="1000" b="0" i="1" u="none" strike="noStrike" kern="1200" baseline="0" dirty="0">
                <a:solidFill>
                  <a:schemeClr val="tx1"/>
                </a:solidFill>
                <a:latin typeface="Arial"/>
                <a:cs typeface="Arial"/>
              </a:rPr>
              <a:t>Plasmodium </a:t>
            </a:r>
            <a:r>
              <a:rPr lang="en-US" sz="1000" b="0" i="0" u="none" strike="noStrike" kern="1200" baseline="0" dirty="0">
                <a:solidFill>
                  <a:schemeClr val="tx1"/>
                </a:solidFill>
                <a:latin typeface="Arial"/>
                <a:cs typeface="Arial"/>
              </a:rPr>
              <a:t>stays ahead of the human immune system by constantly changing the way it appears to immune system cells.</a:t>
            </a:r>
          </a:p>
          <a:p>
            <a:pPr>
              <a:spcBef>
                <a:spcPts val="0"/>
              </a:spcBef>
            </a:pPr>
            <a:r>
              <a:rPr lang="en-US" sz="1000" b="0" i="0" u="none" strike="noStrike" kern="1200" baseline="0" dirty="0">
                <a:solidFill>
                  <a:schemeClr val="tx1"/>
                </a:solidFill>
                <a:latin typeface="Arial"/>
                <a:cs typeface="Arial"/>
              </a:rPr>
              <a:t>Although the immune system doesn’t usually have much success fighting malarial infection, some individuals produce red blood cells that are inhospitable to </a:t>
            </a:r>
            <a:r>
              <a:rPr lang="en-US" sz="1000" b="0" i="1" u="none" strike="noStrike" kern="1200" baseline="0" dirty="0">
                <a:solidFill>
                  <a:schemeClr val="tx1"/>
                </a:solidFill>
                <a:latin typeface="Arial"/>
                <a:cs typeface="Arial"/>
              </a:rPr>
              <a:t>Plasmodium, </a:t>
            </a:r>
            <a:r>
              <a:rPr lang="en-US" sz="1000" b="0" i="0" u="none" strike="noStrike" kern="1200" baseline="0" dirty="0">
                <a:solidFill>
                  <a:schemeClr val="tx1"/>
                </a:solidFill>
                <a:latin typeface="Arial"/>
                <a:cs typeface="Arial"/>
              </a:rPr>
              <a:t>conferring a resistance to the malaria-causing protist. These  individuals carry an allele, called </a:t>
            </a:r>
            <a:r>
              <a:rPr lang="en-US" sz="1000" b="0" i="1" u="none" strike="noStrike" kern="1200" baseline="0" dirty="0">
                <a:solidFill>
                  <a:schemeClr val="tx1"/>
                </a:solidFill>
                <a:latin typeface="Arial"/>
                <a:cs typeface="Arial"/>
              </a:rPr>
              <a:t>Hb</a:t>
            </a:r>
            <a:r>
              <a:rPr lang="en-US" sz="1000" b="0" i="1" u="none" strike="noStrike" kern="1200" baseline="30000" dirty="0">
                <a:solidFill>
                  <a:schemeClr val="tx1"/>
                </a:solidFill>
                <a:latin typeface="Arial"/>
                <a:cs typeface="Arial"/>
              </a:rPr>
              <a:t>S</a:t>
            </a:r>
            <a:r>
              <a:rPr lang="en-US" sz="1000" b="0" i="1" u="none" strike="noStrike" kern="1200" baseline="0" dirty="0">
                <a:solidFill>
                  <a:schemeClr val="tx1"/>
                </a:solidFill>
                <a:latin typeface="Arial"/>
                <a:cs typeface="Arial"/>
              </a:rPr>
              <a:t>, </a:t>
            </a:r>
            <a:r>
              <a:rPr lang="en-US" sz="1000" b="0" i="0" u="none" strike="noStrike" kern="1200" baseline="0" dirty="0">
                <a:solidFill>
                  <a:schemeClr val="tx1"/>
                </a:solidFill>
                <a:latin typeface="Arial"/>
                <a:cs typeface="Arial"/>
              </a:rPr>
              <a:t>which (as we learned in Chapter 9) codes for a variant of adult hemoglobin that causes hemoglobin molecules to stick together in long chains that distort the red blood cell (see </a:t>
            </a:r>
            <a:r>
              <a:rPr lang="en-US" sz="1000" b="1" i="0" u="none" strike="noStrike" kern="1200" baseline="0" dirty="0">
                <a:solidFill>
                  <a:schemeClr val="tx1"/>
                </a:solidFill>
                <a:latin typeface="Arial"/>
                <a:cs typeface="Arial"/>
              </a:rPr>
              <a:t>Figure 15-23</a:t>
            </a:r>
            <a:r>
              <a:rPr lang="en-US" sz="1000" b="0" i="0" u="none" strike="noStrike" kern="1200" baseline="0" dirty="0">
                <a:solidFill>
                  <a:schemeClr val="tx1"/>
                </a:solidFill>
                <a:latin typeface="Arial"/>
                <a:cs typeface="Arial"/>
              </a:rPr>
              <a:t>), giving the cell a sickled shape. The sickled red blood cells leak substances that are essential to </a:t>
            </a:r>
            <a:r>
              <a:rPr lang="en-US" sz="1000" b="0" i="1" u="none" strike="noStrike" kern="1200" baseline="0" dirty="0">
                <a:solidFill>
                  <a:schemeClr val="tx1"/>
                </a:solidFill>
                <a:latin typeface="Arial"/>
                <a:cs typeface="Arial"/>
              </a:rPr>
              <a:t>Plasmodium, </a:t>
            </a:r>
            <a:r>
              <a:rPr lang="en-US" sz="1000" b="0" i="0" u="none" strike="noStrike" kern="1200" baseline="0" dirty="0">
                <a:solidFill>
                  <a:schemeClr val="tx1"/>
                </a:solidFill>
                <a:latin typeface="Arial"/>
                <a:cs typeface="Arial"/>
              </a:rPr>
              <a:t>making these cells inhospitable to the parasite. Although carrying a copy of the </a:t>
            </a:r>
            <a:r>
              <a:rPr lang="en-US" sz="1000" b="0" i="1" u="none" strike="noStrike" kern="1200" baseline="0" dirty="0">
                <a:solidFill>
                  <a:schemeClr val="tx1"/>
                </a:solidFill>
                <a:latin typeface="Arial"/>
                <a:cs typeface="Arial"/>
              </a:rPr>
              <a:t>Hb</a:t>
            </a:r>
            <a:r>
              <a:rPr lang="en-US" sz="1000" b="0" i="1" u="none" strike="noStrike" kern="1200" baseline="30000" dirty="0">
                <a:solidFill>
                  <a:schemeClr val="tx1"/>
                </a:solidFill>
                <a:latin typeface="Arial"/>
                <a:cs typeface="Arial"/>
              </a:rPr>
              <a:t>S</a:t>
            </a:r>
            <a:r>
              <a:rPr lang="en-US" sz="1000" b="0" i="1" u="none" strike="noStrike" kern="1200" baseline="0" dirty="0">
                <a:solidFill>
                  <a:schemeClr val="tx1"/>
                </a:solidFill>
                <a:latin typeface="Arial"/>
                <a:cs typeface="Arial"/>
              </a:rPr>
              <a:t> </a:t>
            </a:r>
            <a:r>
              <a:rPr lang="en-US" sz="1000" b="0" i="0" u="none" strike="noStrike" kern="1200" baseline="0" dirty="0">
                <a:solidFill>
                  <a:schemeClr val="tx1"/>
                </a:solidFill>
                <a:latin typeface="Arial"/>
                <a:cs typeface="Arial"/>
              </a:rPr>
              <a:t>allele confers resistance to malaria, individuals who carry two copies of the </a:t>
            </a:r>
            <a:r>
              <a:rPr lang="en-US" sz="1000" b="0" i="1" u="none" strike="noStrike" kern="1200" baseline="0" dirty="0">
                <a:solidFill>
                  <a:schemeClr val="tx1"/>
                </a:solidFill>
                <a:latin typeface="Arial"/>
                <a:cs typeface="Arial"/>
              </a:rPr>
              <a:t>Hb</a:t>
            </a:r>
            <a:r>
              <a:rPr lang="en-US" sz="1000" b="0" i="1" u="none" strike="noStrike" kern="1200" baseline="30000" dirty="0">
                <a:solidFill>
                  <a:schemeClr val="tx1"/>
                </a:solidFill>
                <a:latin typeface="Arial"/>
                <a:cs typeface="Arial"/>
              </a:rPr>
              <a:t>S</a:t>
            </a:r>
            <a:r>
              <a:rPr lang="en-US" sz="1000" b="0" i="1" u="none" strike="noStrike" kern="1200" baseline="0" dirty="0">
                <a:solidFill>
                  <a:schemeClr val="tx1"/>
                </a:solidFill>
                <a:latin typeface="Arial"/>
                <a:cs typeface="Arial"/>
              </a:rPr>
              <a:t> </a:t>
            </a:r>
            <a:r>
              <a:rPr lang="en-US" sz="1000" b="0" i="0" u="none" strike="noStrike" kern="1200" baseline="0" dirty="0">
                <a:solidFill>
                  <a:schemeClr val="tx1"/>
                </a:solidFill>
                <a:latin typeface="Arial"/>
                <a:cs typeface="Arial"/>
              </a:rPr>
              <a:t>allele suffer from sickle-cell anemia—a severely debilitating genetic disease. Individuals with a single </a:t>
            </a:r>
            <a:r>
              <a:rPr lang="en-US" sz="1000" b="0" i="1" u="none" strike="noStrike" kern="1200" baseline="0" dirty="0">
                <a:solidFill>
                  <a:schemeClr val="tx1"/>
                </a:solidFill>
                <a:latin typeface="Arial"/>
                <a:cs typeface="Arial"/>
              </a:rPr>
              <a:t>Hb</a:t>
            </a:r>
            <a:r>
              <a:rPr lang="en-US" sz="1000" b="0" i="1" u="none" strike="noStrike" kern="1200" baseline="30000" dirty="0">
                <a:solidFill>
                  <a:schemeClr val="tx1"/>
                </a:solidFill>
                <a:latin typeface="Arial"/>
                <a:cs typeface="Arial"/>
              </a:rPr>
              <a:t>S</a:t>
            </a:r>
            <a:r>
              <a:rPr lang="en-US" sz="1000" b="0" i="1" u="none" strike="noStrike" kern="1200" baseline="0" dirty="0">
                <a:solidFill>
                  <a:schemeClr val="tx1"/>
                </a:solidFill>
                <a:latin typeface="Arial"/>
                <a:cs typeface="Arial"/>
              </a:rPr>
              <a:t> </a:t>
            </a:r>
            <a:r>
              <a:rPr lang="en-US" sz="1000" b="0" i="0" u="none" strike="noStrike" kern="1200" baseline="0" dirty="0">
                <a:solidFill>
                  <a:schemeClr val="tx1"/>
                </a:solidFill>
                <a:latin typeface="Arial"/>
                <a:cs typeface="Arial"/>
              </a:rPr>
              <a:t>allele are said to have “sickle-cell trait.” </a:t>
            </a:r>
            <a:endParaRPr lang="en-US" sz="1000" dirty="0">
              <a:latin typeface="Arial"/>
              <a:cs typeface="Arial"/>
            </a:endParaRPr>
          </a:p>
        </p:txBody>
      </p:sp>
      <p:sp>
        <p:nvSpPr>
          <p:cNvPr id="217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20ADB780-ECA5-4D44-B5B5-919CD1782A03}" type="slidenum">
              <a:rPr lang="en-US"/>
              <a:pPr algn="r"/>
              <a:t>16</a:t>
            </a:fld>
            <a:endParaRPr lang="en-US" dirty="0"/>
          </a:p>
        </p:txBody>
      </p:sp>
    </p:spTree>
    <p:extLst>
      <p:ext uri="{BB962C8B-B14F-4D97-AF65-F5344CB8AC3E}">
        <p14:creationId xmlns:p14="http://schemas.microsoft.com/office/powerpoint/2010/main" val="297083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913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1517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45B1EB3F-3A74-B447-9C17-953D7FAF86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9E85AA-A8EE-9848-BA7E-13194A66BD5C}" type="slidenum">
              <a:rPr lang="en-US" altLang="en-US" smtClean="0"/>
              <a:pPr/>
              <a:t>18</a:t>
            </a:fld>
            <a:endParaRPr lang="en-US" altLang="en-US"/>
          </a:p>
        </p:txBody>
      </p:sp>
      <p:sp>
        <p:nvSpPr>
          <p:cNvPr id="72706" name="Rectangle 2">
            <a:extLst>
              <a:ext uri="{FF2B5EF4-FFF2-40B4-BE49-F238E27FC236}">
                <a16:creationId xmlns:a16="http://schemas.microsoft.com/office/drawing/2014/main" id="{34FDC436-8E4C-CF4E-92C4-3F804969755A}"/>
              </a:ext>
            </a:extLst>
          </p:cNvPr>
          <p:cNvSpPr>
            <a:spLocks noGrp="1" noRot="1" noChangeAspect="1" noChangeArrowheads="1" noTextEdit="1"/>
          </p:cNvSpPr>
          <p:nvPr>
            <p:ph type="sldImg"/>
          </p:nvPr>
        </p:nvSpPr>
        <p:spPr bwMode="auto">
          <a:xfrm>
            <a:off x="1981200" y="533400"/>
            <a:ext cx="2895600" cy="217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394C6D66-91CC-F346-A2AC-32DB81B364B2}"/>
              </a:ext>
            </a:extLst>
          </p:cNvPr>
          <p:cNvSpPr>
            <a:spLocks noGrp="1" noChangeArrowheads="1"/>
          </p:cNvSpPr>
          <p:nvPr>
            <p:ph type="body" idx="1"/>
          </p:nvPr>
        </p:nvSpPr>
        <p:spPr bwMode="auto">
          <a:xfrm>
            <a:off x="228600" y="2819400"/>
            <a:ext cx="6400800" cy="5638800"/>
          </a:xfrm>
        </p:spPr>
        <p:txBody>
          <a:bodyPr wrap="square" numCol="1" anchor="t" anchorCtr="0" compatLnSpc="1">
            <a:prstTxWarp prst="textNoShape">
              <a:avLst/>
            </a:prstTxWarp>
            <a:normAutofit/>
          </a:bodyPr>
          <a:lstStyle/>
          <a:p>
            <a:pPr eaLnBrk="1" hangingPunct="1">
              <a:defRPr/>
            </a:pPr>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861172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2CA8E9DE-9AD2-214A-B4AB-86103F4A29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11BF3C5A-40C1-D94F-B6EB-7E79E6339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Answer: A</a:t>
            </a:r>
          </a:p>
        </p:txBody>
      </p:sp>
      <p:sp>
        <p:nvSpPr>
          <p:cNvPr id="74755" name="Slide Number Placeholder 3">
            <a:extLst>
              <a:ext uri="{FF2B5EF4-FFF2-40B4-BE49-F238E27FC236}">
                <a16:creationId xmlns:a16="http://schemas.microsoft.com/office/drawing/2014/main" id="{753285C3-A3CB-F649-A3D9-9B71803D4D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2A0051-6133-6D42-8C23-E06BE5BEFED8}"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71018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 E</a:t>
            </a:r>
          </a:p>
        </p:txBody>
      </p:sp>
      <p:sp>
        <p:nvSpPr>
          <p:cNvPr id="4" name="Slide Number Placeholder 3"/>
          <p:cNvSpPr>
            <a:spLocks noGrp="1"/>
          </p:cNvSpPr>
          <p:nvPr>
            <p:ph type="sldNum" sz="quarter" idx="5"/>
          </p:nvPr>
        </p:nvSpPr>
        <p:spPr/>
        <p:txBody>
          <a:bodyPr/>
          <a:lstStyle/>
          <a:p>
            <a:fld id="{ABE7842A-4696-9E43-BF1A-9A7B43DE8E23}" type="slidenum">
              <a:rPr lang="en-US" smtClean="0"/>
              <a:pPr/>
              <a:t>2</a:t>
            </a:fld>
            <a:endParaRPr lang="en-US" dirty="0"/>
          </a:p>
        </p:txBody>
      </p:sp>
    </p:spTree>
    <p:extLst>
      <p:ext uri="{BB962C8B-B14F-4D97-AF65-F5344CB8AC3E}">
        <p14:creationId xmlns:p14="http://schemas.microsoft.com/office/powerpoint/2010/main" val="165557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0707" name="Notes Placeholder 2"/>
          <p:cNvSpPr>
            <a:spLocks noGrp="1"/>
          </p:cNvSpPr>
          <p:nvPr>
            <p:ph type="body" idx="1"/>
          </p:nvPr>
        </p:nvSpPr>
        <p:spPr bwMode="auto">
          <a:xfrm>
            <a:off x="685800" y="4343400"/>
            <a:ext cx="5486400" cy="4724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a:spcBef>
                <a:spcPts val="0"/>
              </a:spcBef>
            </a:pPr>
            <a:r>
              <a:rPr lang="en-US" sz="1000" b="0" i="0" u="none" strike="noStrike" kern="1200" baseline="0" dirty="0">
                <a:solidFill>
                  <a:schemeClr val="tx1"/>
                </a:solidFill>
                <a:latin typeface="Arial"/>
                <a:cs typeface="Arial"/>
              </a:rPr>
              <a:t>For the first 2 billion years of life on earth, organisms were extremely small—bacteria and archaea less than 10 micrometers across, one-eighth the diameter of a human hair. But in rocks about 1.9 billion years old, we find fossils of new kinds of organisms that are 10 times larger. These are a group of organisms called acritarchs (a name that can be translated as “confusing old things”). They were the first eukaryotes.</a:t>
            </a:r>
          </a:p>
          <a:p>
            <a:pPr>
              <a:spcBef>
                <a:spcPts val="0"/>
              </a:spcBef>
            </a:pPr>
            <a:r>
              <a:rPr lang="en-US" sz="1000" b="0" i="0" u="none" strike="noStrike" kern="1200" baseline="0" dirty="0">
                <a:solidFill>
                  <a:schemeClr val="tx1"/>
                </a:solidFill>
                <a:latin typeface="Arial"/>
                <a:cs typeface="Arial"/>
              </a:rPr>
              <a:t>The larger size is the first thing you notice about these fossil cells, but the internal changes were the basis for the success of the entire eukaryote lineage, including humans. For the first time in the history of life, cells had internal structures that carried out specific functions. These structures, the cellular organelles, perform the specialized activities that make eukaryotic cells more complex than prokaryotes.</a:t>
            </a:r>
          </a:p>
          <a:p>
            <a:pPr>
              <a:spcBef>
                <a:spcPts val="0"/>
              </a:spcBef>
            </a:pPr>
            <a:r>
              <a:rPr lang="en-US" sz="1000" b="0" u="none" strike="noStrike" kern="1200" baseline="0" dirty="0">
                <a:solidFill>
                  <a:schemeClr val="tx1"/>
                </a:solidFill>
                <a:latin typeface="Arial"/>
                <a:cs typeface="Arial"/>
              </a:rPr>
              <a:t>The </a:t>
            </a:r>
            <a:r>
              <a:rPr lang="en-US" sz="1000" b="1" u="none" strike="noStrike" kern="1200" baseline="0" dirty="0">
                <a:solidFill>
                  <a:schemeClr val="tx1"/>
                </a:solidFill>
                <a:latin typeface="Arial"/>
                <a:cs typeface="Arial"/>
              </a:rPr>
              <a:t>nucleus</a:t>
            </a:r>
            <a:r>
              <a:rPr lang="en-US" sz="1000" b="0" u="none" strike="noStrike" kern="1200" baseline="0" dirty="0">
                <a:solidFill>
                  <a:schemeClr val="tx1"/>
                </a:solidFill>
                <a:latin typeface="Arial"/>
                <a:cs typeface="Arial"/>
              </a:rPr>
              <a:t> is an evolutionary innovation that first appeared in protists. Infoldings of the plasma membrane that surrounded the cell probably fused around the DNA, creating a membrane-enclosed compartment containing the cell’s DNA. Thus, the cell nucleus was formed, separated by a double membrane from the cytoplasm of the cell.</a:t>
            </a:r>
          </a:p>
          <a:p>
            <a:pPr>
              <a:spcBef>
                <a:spcPts val="0"/>
              </a:spcBef>
            </a:pPr>
            <a:r>
              <a:rPr lang="en-US" sz="1000" b="0" i="0" u="none" strike="noStrike" kern="1200" baseline="0" dirty="0">
                <a:solidFill>
                  <a:schemeClr val="tx1"/>
                </a:solidFill>
                <a:latin typeface="Arial"/>
                <a:cs typeface="Arial"/>
              </a:rPr>
              <a:t>Many modern prokaryotes have plasma membranes with complex infoldings that increase the total surface area of the cell and allow better exchange of material between the internal and external environments. Membrane infoldings of this type may also have played a role in endosymbiosis and formation of the first organelles.</a:t>
            </a:r>
          </a:p>
          <a:p>
            <a:pPr>
              <a:spcBef>
                <a:spcPts val="0"/>
              </a:spcBef>
            </a:pPr>
            <a:r>
              <a:rPr lang="en-US" sz="1000" b="0" i="0" u="none" strike="noStrike" kern="1200" baseline="0" dirty="0">
                <a:solidFill>
                  <a:schemeClr val="tx1"/>
                </a:solidFill>
                <a:latin typeface="Arial"/>
                <a:cs typeface="Arial"/>
              </a:rPr>
              <a:t>Subsequently, the first nuclear membranes developed two specializations: they incorporated proteins that controlled the movement of molecules into and out of the nucleus, and they extended outward from the nucleus to form a folded membrane called the endoplasmic reticulum. The endoplasmic reticulum is the part of a eukaryotic cell where some proteins are assembled. Further development of internal membranes produced the Golgi apparatus, where newly synthesized proteins are given some final processing steps, and sac-like structures called lysosomes, which contain enzymes that break down damaged molecules. Finally, a lineage of protists took in a guest—a bacterial cell that subsequently became the mitochondrion, the organelle that produces most of the ATP synthesized by a eukaryotic cell.</a:t>
            </a:r>
            <a:endParaRPr lang="en-US" sz="1000" i="1" dirty="0">
              <a:latin typeface="Arial"/>
              <a:cs typeface="Arial"/>
            </a:endParaRPr>
          </a:p>
        </p:txBody>
      </p:sp>
      <p:sp>
        <p:nvSpPr>
          <p:cNvPr id="200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2573E3A9-99F3-ED4D-B52D-2BDE2D7F675A}" type="slidenum">
              <a:rPr lang="en-US"/>
              <a:pPr algn="r"/>
              <a:t>3</a:t>
            </a:fld>
            <a:endParaRPr lang="en-US" dirty="0"/>
          </a:p>
        </p:txBody>
      </p:sp>
    </p:spTree>
    <p:extLst>
      <p:ext uri="{BB962C8B-B14F-4D97-AF65-F5344CB8AC3E}">
        <p14:creationId xmlns:p14="http://schemas.microsoft.com/office/powerpoint/2010/main" val="15521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Mitochondria and chloroplast both have </a:t>
            </a:r>
            <a:r>
              <a:rPr lang="en-US" dirty="0" err="1"/>
              <a:t>dna</a:t>
            </a:r>
            <a:r>
              <a:rPr lang="en-US" dirty="0"/>
              <a:t> as they originated from bacteria</a:t>
            </a:r>
          </a:p>
          <a:p>
            <a:r>
              <a:rPr lang="en-US" dirty="0"/>
              <a:t>The DNA is circular , which is similar to the DNA of bacteria</a:t>
            </a:r>
          </a:p>
          <a:p>
            <a:r>
              <a:rPr lang="en-US" dirty="0"/>
              <a:t>Both these organelles are double membraned as well</a:t>
            </a:r>
          </a:p>
        </p:txBody>
      </p:sp>
      <p:sp>
        <p:nvSpPr>
          <p:cNvPr id="4" name="Slide Number Placeholder 3"/>
          <p:cNvSpPr>
            <a:spLocks noGrp="1"/>
          </p:cNvSpPr>
          <p:nvPr>
            <p:ph type="sldNum" sz="quarter" idx="5"/>
          </p:nvPr>
        </p:nvSpPr>
        <p:spPr/>
        <p:txBody>
          <a:bodyPr/>
          <a:lstStyle/>
          <a:p>
            <a:fld id="{ABE7842A-4696-9E43-BF1A-9A7B43DE8E23}" type="slidenum">
              <a:rPr lang="en-US" smtClean="0"/>
              <a:pPr/>
              <a:t>4</a:t>
            </a:fld>
            <a:endParaRPr lang="en-US" dirty="0"/>
          </a:p>
        </p:txBody>
      </p:sp>
    </p:spTree>
    <p:extLst>
      <p:ext uri="{BB962C8B-B14F-4D97-AF65-F5344CB8AC3E}">
        <p14:creationId xmlns:p14="http://schemas.microsoft.com/office/powerpoint/2010/main" val="224683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6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F595EAA1-7C43-EF4B-A9AA-1686A8A6E309}" type="slidenum">
              <a:rPr lang="en-US"/>
              <a:pPr algn="r"/>
              <a:t>5</a:t>
            </a:fld>
            <a:endParaRPr lang="en-US" dirty="0"/>
          </a:p>
        </p:txBody>
      </p:sp>
    </p:spTree>
    <p:extLst>
      <p:ext uri="{BB962C8B-B14F-4D97-AF65-F5344CB8AC3E}">
        <p14:creationId xmlns:p14="http://schemas.microsoft.com/office/powerpoint/2010/main" val="69271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A</a:t>
            </a:r>
          </a:p>
        </p:txBody>
      </p:sp>
      <p:sp>
        <p:nvSpPr>
          <p:cNvPr id="4" name="Slide Number Placeholder 3"/>
          <p:cNvSpPr>
            <a:spLocks noGrp="1"/>
          </p:cNvSpPr>
          <p:nvPr>
            <p:ph type="sldNum" sz="quarter" idx="5"/>
          </p:nvPr>
        </p:nvSpPr>
        <p:spPr/>
        <p:txBody>
          <a:bodyPr/>
          <a:lstStyle/>
          <a:p>
            <a:fld id="{ABE7842A-4696-9E43-BF1A-9A7B43DE8E23}" type="slidenum">
              <a:rPr lang="en-US" smtClean="0"/>
              <a:pPr/>
              <a:t>6</a:t>
            </a:fld>
            <a:endParaRPr lang="en-US" dirty="0"/>
          </a:p>
        </p:txBody>
      </p:sp>
    </p:spTree>
    <p:extLst>
      <p:ext uri="{BB962C8B-B14F-4D97-AF65-F5344CB8AC3E}">
        <p14:creationId xmlns:p14="http://schemas.microsoft.com/office/powerpoint/2010/main" val="77929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787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a:spcBef>
                <a:spcPts val="0"/>
              </a:spcBef>
            </a:pPr>
            <a:r>
              <a:rPr lang="en-US" sz="1000" b="0" i="0" u="none" strike="noStrike" kern="1200" baseline="0" dirty="0">
                <a:solidFill>
                  <a:schemeClr val="tx1"/>
                </a:solidFill>
                <a:latin typeface="Arial"/>
                <a:cs typeface="Arial"/>
              </a:rPr>
              <a:t>Six major lineages of </a:t>
            </a:r>
            <a:r>
              <a:rPr lang="en-US" sz="1000" b="1" i="0" u="none" strike="noStrike" kern="1200" baseline="0" dirty="0">
                <a:solidFill>
                  <a:schemeClr val="tx1"/>
                </a:solidFill>
                <a:latin typeface="Arial"/>
                <a:cs typeface="Arial"/>
              </a:rPr>
              <a:t>protists</a:t>
            </a:r>
            <a:r>
              <a:rPr lang="en-US" sz="1000" b="0" i="0" u="none" strike="noStrike" kern="1200" baseline="0" dirty="0">
                <a:solidFill>
                  <a:schemeClr val="tx1"/>
                </a:solidFill>
                <a:latin typeface="Arial"/>
                <a:cs typeface="Arial"/>
              </a:rPr>
              <a:t> have been named, but even that classification does not capture the huge diversity of the group, and some of the best-known protists do not fit into any of the six lineages. </a:t>
            </a:r>
          </a:p>
          <a:p>
            <a:pPr>
              <a:spcBef>
                <a:spcPts val="0"/>
              </a:spcBef>
            </a:pPr>
            <a:r>
              <a:rPr lang="en-US" sz="1000" b="0" i="0" u="none" strike="noStrike" kern="1200" baseline="0" dirty="0">
                <a:solidFill>
                  <a:schemeClr val="tx1"/>
                </a:solidFill>
                <a:latin typeface="Arial"/>
                <a:cs typeface="Arial"/>
              </a:rPr>
              <a:t>Protists include forms that are very much like animals, others that seem a lot like fungi, and still others that look like plants.</a:t>
            </a:r>
            <a:endParaRPr lang="en-US" sz="1000" i="0" dirty="0">
              <a:latin typeface="Arial"/>
              <a:cs typeface="Arial"/>
            </a:endParaRPr>
          </a:p>
        </p:txBody>
      </p:sp>
    </p:spTree>
    <p:extLst>
      <p:ext uri="{BB962C8B-B14F-4D97-AF65-F5344CB8AC3E}">
        <p14:creationId xmlns:p14="http://schemas.microsoft.com/office/powerpoint/2010/main" val="344051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000" b="1" i="0" u="none" strike="noStrike" kern="1200" baseline="0" dirty="0">
                <a:solidFill>
                  <a:schemeClr val="tx1"/>
                </a:solidFill>
                <a:latin typeface="Arial"/>
                <a:cs typeface="Arial"/>
              </a:rPr>
              <a:t>Animal-like Protists </a:t>
            </a:r>
          </a:p>
          <a:p>
            <a:pPr>
              <a:spcBef>
                <a:spcPts val="0"/>
              </a:spcBef>
            </a:pPr>
            <a:r>
              <a:rPr lang="en-US" sz="1000" b="0" i="0" u="none" strike="noStrike" kern="1200" baseline="0" dirty="0">
                <a:solidFill>
                  <a:schemeClr val="tx1"/>
                </a:solidFill>
                <a:latin typeface="Arial"/>
                <a:cs typeface="Arial"/>
              </a:rPr>
              <a:t>Some protists propel themselves quickly around their environment and appear to hunt for prey. </a:t>
            </a:r>
          </a:p>
          <a:p>
            <a:pPr>
              <a:spcBef>
                <a:spcPts val="0"/>
              </a:spcBef>
            </a:pPr>
            <a:r>
              <a:rPr lang="en-US" sz="1000" b="0" i="0" u="none" strike="noStrike" kern="1200" baseline="0" dirty="0">
                <a:solidFill>
                  <a:schemeClr val="tx1"/>
                </a:solidFill>
                <a:latin typeface="Arial"/>
                <a:cs typeface="Arial"/>
              </a:rPr>
              <a:t>These animal-like protists, which include </a:t>
            </a:r>
            <a:r>
              <a:rPr lang="en-US" sz="1000" b="0" i="1" u="none" strike="noStrike" kern="1200" baseline="0" dirty="0">
                <a:solidFill>
                  <a:schemeClr val="tx1"/>
                </a:solidFill>
                <a:latin typeface="Arial"/>
                <a:cs typeface="Arial"/>
              </a:rPr>
              <a:t>Paramecium, </a:t>
            </a:r>
            <a:r>
              <a:rPr lang="en-US" sz="1000" b="0" i="0" u="none" strike="noStrike" kern="1200" baseline="0" dirty="0">
                <a:solidFill>
                  <a:schemeClr val="tx1"/>
                </a:solidFill>
                <a:latin typeface="Arial"/>
                <a:cs typeface="Arial"/>
              </a:rPr>
              <a:t>are the ciliates. They get their name from the cilia (hair-like projections) that cover their body surfaces and propel the cells through water. </a:t>
            </a:r>
            <a:r>
              <a:rPr lang="en-US" sz="1000" b="0" i="1" u="none" strike="noStrike" kern="1200" baseline="0" dirty="0">
                <a:solidFill>
                  <a:schemeClr val="tx1"/>
                </a:solidFill>
                <a:latin typeface="Arial"/>
                <a:cs typeface="Arial"/>
              </a:rPr>
              <a:t>Paramecium </a:t>
            </a:r>
            <a:r>
              <a:rPr lang="en-US" sz="1000" b="0" i="0" u="none" strike="noStrike" kern="1200" baseline="0" dirty="0">
                <a:solidFill>
                  <a:schemeClr val="tx1"/>
                </a:solidFill>
                <a:latin typeface="Arial"/>
                <a:cs typeface="Arial"/>
              </a:rPr>
              <a:t>feeds by the process of </a:t>
            </a:r>
            <a:r>
              <a:rPr lang="en-US" sz="1000" b="1" i="0" u="none" strike="noStrike" kern="1200" baseline="0" dirty="0">
                <a:solidFill>
                  <a:schemeClr val="tx1"/>
                </a:solidFill>
                <a:latin typeface="Arial"/>
                <a:cs typeface="Arial"/>
              </a:rPr>
              <a:t>phagocytosis: </a:t>
            </a:r>
            <a:r>
              <a:rPr lang="en-US" sz="1000" b="0" i="0" u="none" strike="noStrike" kern="1200" baseline="0" dirty="0">
                <a:solidFill>
                  <a:schemeClr val="tx1"/>
                </a:solidFill>
                <a:latin typeface="Arial"/>
                <a:cs typeface="Arial"/>
              </a:rPr>
              <a:t>cilia in a funnel-shaped structure called the gullet create an inward flow of water that carries bacteria and other small particles of food with it.</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ABE7842A-4696-9E43-BF1A-9A7B43DE8E23}" type="slidenum">
              <a:rPr lang="en-US" smtClean="0"/>
              <a:pPr/>
              <a:t>8</a:t>
            </a:fld>
            <a:endParaRPr lang="en-US" dirty="0"/>
          </a:p>
        </p:txBody>
      </p:sp>
    </p:spTree>
    <p:extLst>
      <p:ext uri="{BB962C8B-B14F-4D97-AF65-F5344CB8AC3E}">
        <p14:creationId xmlns:p14="http://schemas.microsoft.com/office/powerpoint/2010/main" val="310433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pPr>
            <a:r>
              <a:rPr lang="en-US" sz="1000" b="1" i="0" u="none" strike="noStrike" kern="1200" baseline="0" dirty="0">
                <a:solidFill>
                  <a:schemeClr val="tx1"/>
                </a:solidFill>
                <a:latin typeface="Arial"/>
                <a:cs typeface="Arial"/>
              </a:rPr>
              <a:t>Fungus-like Protists </a:t>
            </a:r>
          </a:p>
          <a:p>
            <a:pPr>
              <a:spcBef>
                <a:spcPts val="0"/>
              </a:spcBef>
            </a:pPr>
            <a:r>
              <a:rPr lang="en-US" sz="1000" b="0" i="0" u="none" strike="noStrike" kern="1200" baseline="0" dirty="0">
                <a:solidFill>
                  <a:schemeClr val="tx1"/>
                </a:solidFill>
                <a:latin typeface="Arial"/>
                <a:cs typeface="Arial"/>
              </a:rPr>
              <a:t>Some protists resemble fungi: living as heterotrophs, establishing sheet-like colonies of cells on surfaces (such as the grout in shower stalls), using spores to reproduce, and sometimes producing fruiting bodies. </a:t>
            </a:r>
          </a:p>
          <a:p>
            <a:pPr>
              <a:spcBef>
                <a:spcPts val="0"/>
              </a:spcBef>
            </a:pPr>
            <a:r>
              <a:rPr lang="en-US" sz="1000" b="0" i="0" u="none" strike="noStrike" kern="1200" baseline="0" dirty="0">
                <a:solidFill>
                  <a:schemeClr val="tx1"/>
                </a:solidFill>
                <a:latin typeface="Arial"/>
                <a:cs typeface="Arial"/>
              </a:rPr>
              <a:t>These are the </a:t>
            </a:r>
            <a:r>
              <a:rPr lang="en-US" sz="1000" b="1" i="0" u="none" strike="noStrike" kern="1200" baseline="0" dirty="0">
                <a:solidFill>
                  <a:schemeClr val="tx1"/>
                </a:solidFill>
                <a:latin typeface="Arial"/>
                <a:cs typeface="Arial"/>
              </a:rPr>
              <a:t>slime molds.</a:t>
            </a:r>
            <a:r>
              <a:rPr lang="en-US" sz="1000" b="0" i="0" u="none" strike="noStrike" kern="1200" baseline="0" dirty="0">
                <a:solidFill>
                  <a:schemeClr val="tx1"/>
                </a:solidFill>
                <a:latin typeface="Arial"/>
                <a:cs typeface="Arial"/>
              </a:rPr>
              <a:t> They generally spread without any individual cells moving, but rather by adding new cells at the edges of the colony. Some slime molds, called </a:t>
            </a:r>
            <a:r>
              <a:rPr lang="en-US" sz="1000" b="0" i="1" u="none" strike="noStrike" kern="1200" baseline="0" dirty="0">
                <a:solidFill>
                  <a:schemeClr val="tx1"/>
                </a:solidFill>
                <a:latin typeface="Arial"/>
                <a:cs typeface="Arial"/>
              </a:rPr>
              <a:t>plasmodial slime molds</a:t>
            </a:r>
            <a:r>
              <a:rPr lang="en-US" sz="1000" b="0" i="0" u="none" strike="noStrike" kern="1200" baseline="0" dirty="0">
                <a:solidFill>
                  <a:schemeClr val="tx1"/>
                </a:solidFill>
                <a:latin typeface="Arial"/>
                <a:cs typeface="Arial"/>
              </a:rPr>
              <a:t>, are oozing masses that flow along a surface, engulfing bacteria, fungi, and small bits of organic material as they go. </a:t>
            </a:r>
          </a:p>
          <a:p>
            <a:pPr>
              <a:spcBef>
                <a:spcPts val="0"/>
              </a:spcBef>
            </a:pPr>
            <a:r>
              <a:rPr lang="en-US" sz="1000" b="0" i="0" u="none" strike="noStrike" kern="1200" baseline="0" dirty="0">
                <a:solidFill>
                  <a:schemeClr val="tx1"/>
                </a:solidFill>
                <a:latin typeface="Arial"/>
                <a:cs typeface="Arial"/>
              </a:rPr>
              <a:t>The streaming of a slime mold in its feeding phase is easy to observe with a microscope, and such a slime mold can flow around, over, or through almost anything—it can even flow through a window screen and reassemble itself on the other side! You may have seen an irregularly shaped blob of yellow material in a moist, shaded garden—that was a plasmodial slime mold. </a:t>
            </a:r>
          </a:p>
          <a:p>
            <a:pPr>
              <a:spcBef>
                <a:spcPts val="0"/>
              </a:spcBef>
            </a:pPr>
            <a:r>
              <a:rPr lang="en-US" sz="1000" b="0" i="0" u="none" strike="noStrike" kern="1200" baseline="0" dirty="0">
                <a:solidFill>
                  <a:schemeClr val="tx1"/>
                </a:solidFill>
                <a:latin typeface="Arial"/>
                <a:cs typeface="Arial"/>
              </a:rPr>
              <a:t>Remarkably, a plasmodial slime mold is a very large, single cell (but has multiple nuclei). Slime molds divide by binary fission, just like other cells, but in this case a single cell may cover an area of several square centimeters. All of the nuclei in the cell undergo mitosis simultaneously. </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ABE7842A-4696-9E43-BF1A-9A7B43DE8E23}" type="slidenum">
              <a:rPr lang="en-US" smtClean="0"/>
              <a:pPr/>
              <a:t>9</a:t>
            </a:fld>
            <a:endParaRPr lang="en-US" dirty="0"/>
          </a:p>
        </p:txBody>
      </p:sp>
    </p:spTree>
    <p:extLst>
      <p:ext uri="{BB962C8B-B14F-4D97-AF65-F5344CB8AC3E}">
        <p14:creationId xmlns:p14="http://schemas.microsoft.com/office/powerpoint/2010/main" val="91910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648169F-CBCA-5C4F-98E3-959B3AF29A99}" type="datetimeFigureOut">
              <a:rPr lang="en-US"/>
              <a:pPr/>
              <a:t>11/18/20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3B594E7-44C5-4544-B49E-DDA9B7C7E7AC}" type="slidenum">
              <a:rPr lang="en-US"/>
              <a:pPr/>
              <a:t>‹#›</a:t>
            </a:fld>
            <a:endParaRPr lang="en-US" dirty="0"/>
          </a:p>
        </p:txBody>
      </p:sp>
    </p:spTree>
    <p:extLst>
      <p:ext uri="{BB962C8B-B14F-4D97-AF65-F5344CB8AC3E}">
        <p14:creationId xmlns:p14="http://schemas.microsoft.com/office/powerpoint/2010/main" val="143239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B4234C7-08F8-3F45-98C5-49227ACC6314}" type="datetimeFigureOut">
              <a:rPr lang="en-US"/>
              <a:pPr/>
              <a:t>11/18/20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057FC37-6BB0-8D49-80DD-32F427E1A643}" type="slidenum">
              <a:rPr lang="en-US"/>
              <a:pPr/>
              <a:t>‹#›</a:t>
            </a:fld>
            <a:endParaRPr lang="en-US" dirty="0"/>
          </a:p>
        </p:txBody>
      </p:sp>
    </p:spTree>
    <p:extLst>
      <p:ext uri="{BB962C8B-B14F-4D97-AF65-F5344CB8AC3E}">
        <p14:creationId xmlns:p14="http://schemas.microsoft.com/office/powerpoint/2010/main" val="399868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70FE022-0C56-3C48-93A1-4841763F6205}" type="datetimeFigureOut">
              <a:rPr lang="en-US"/>
              <a:pPr/>
              <a:t>11/18/20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265D383-3960-1E4C-AB40-AD9838E4844A}" type="slidenum">
              <a:rPr lang="en-US"/>
              <a:pPr/>
              <a:t>‹#›</a:t>
            </a:fld>
            <a:endParaRPr lang="en-US" dirty="0"/>
          </a:p>
        </p:txBody>
      </p:sp>
    </p:spTree>
    <p:extLst>
      <p:ext uri="{BB962C8B-B14F-4D97-AF65-F5344CB8AC3E}">
        <p14:creationId xmlns:p14="http://schemas.microsoft.com/office/powerpoint/2010/main" val="104882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0681391-8B2B-B14B-BD4E-F6812E63BA7E}" type="datetimeFigureOut">
              <a:rPr lang="en-US"/>
              <a:pPr/>
              <a:t>11/18/20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A73CA45-B24A-0742-AAD8-44F1E166EE95}" type="slidenum">
              <a:rPr lang="en-US"/>
              <a:pPr/>
              <a:t>‹#›</a:t>
            </a:fld>
            <a:endParaRPr lang="en-US" dirty="0"/>
          </a:p>
        </p:txBody>
      </p:sp>
    </p:spTree>
    <p:extLst>
      <p:ext uri="{BB962C8B-B14F-4D97-AF65-F5344CB8AC3E}">
        <p14:creationId xmlns:p14="http://schemas.microsoft.com/office/powerpoint/2010/main" val="345940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4D181F7-ABC4-F048-9BB0-E69BF7C51E21}" type="datetimeFigureOut">
              <a:rPr lang="en-US"/>
              <a:pPr/>
              <a:t>11/18/20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CA5F87C-31DC-3144-80D9-0A4E1785CA06}" type="slidenum">
              <a:rPr lang="en-US"/>
              <a:pPr/>
              <a:t>‹#›</a:t>
            </a:fld>
            <a:endParaRPr lang="en-US" dirty="0"/>
          </a:p>
        </p:txBody>
      </p:sp>
    </p:spTree>
    <p:extLst>
      <p:ext uri="{BB962C8B-B14F-4D97-AF65-F5344CB8AC3E}">
        <p14:creationId xmlns:p14="http://schemas.microsoft.com/office/powerpoint/2010/main" val="263333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A934CD3-69EA-CC42-B0A4-56870146247B}" type="datetimeFigureOut">
              <a:rPr lang="en-US"/>
              <a:pPr/>
              <a:t>11/18/20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1B15699-8ED5-8748-B403-EB526C219989}" type="slidenum">
              <a:rPr lang="en-US"/>
              <a:pPr/>
              <a:t>‹#›</a:t>
            </a:fld>
            <a:endParaRPr lang="en-US" dirty="0"/>
          </a:p>
        </p:txBody>
      </p:sp>
    </p:spTree>
    <p:extLst>
      <p:ext uri="{BB962C8B-B14F-4D97-AF65-F5344CB8AC3E}">
        <p14:creationId xmlns:p14="http://schemas.microsoft.com/office/powerpoint/2010/main" val="3270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061BB95-B5AF-4D49-B677-BA0E2871F35D}" type="datetimeFigureOut">
              <a:rPr lang="en-US"/>
              <a:pPr/>
              <a:t>11/18/20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5FFBA8F-6034-2742-9C1C-841C795E741D}" type="slidenum">
              <a:rPr lang="en-US"/>
              <a:pPr/>
              <a:t>‹#›</a:t>
            </a:fld>
            <a:endParaRPr lang="en-US" dirty="0"/>
          </a:p>
        </p:txBody>
      </p:sp>
    </p:spTree>
    <p:extLst>
      <p:ext uri="{BB962C8B-B14F-4D97-AF65-F5344CB8AC3E}">
        <p14:creationId xmlns:p14="http://schemas.microsoft.com/office/powerpoint/2010/main" val="361381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01BF714-EA40-F94B-A3C3-99AD2EC05272}" type="datetimeFigureOut">
              <a:rPr lang="en-US"/>
              <a:pPr/>
              <a:t>11/18/20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7A8BD01-5423-114C-8E40-C4191B7C70D3}" type="slidenum">
              <a:rPr lang="en-US"/>
              <a:pPr/>
              <a:t>‹#›</a:t>
            </a:fld>
            <a:endParaRPr lang="en-US" dirty="0"/>
          </a:p>
        </p:txBody>
      </p:sp>
    </p:spTree>
    <p:extLst>
      <p:ext uri="{BB962C8B-B14F-4D97-AF65-F5344CB8AC3E}">
        <p14:creationId xmlns:p14="http://schemas.microsoft.com/office/powerpoint/2010/main" val="106762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483B910A-686D-BC47-99E4-38A8B3445974}" type="datetimeFigureOut">
              <a:rPr lang="en-US"/>
              <a:pPr/>
              <a:t>11/18/20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558A65C1-24A6-3343-A5A7-49BF9D59D80B}" type="slidenum">
              <a:rPr lang="en-US"/>
              <a:pPr/>
              <a:t>‹#›</a:t>
            </a:fld>
            <a:endParaRPr lang="en-US" dirty="0"/>
          </a:p>
        </p:txBody>
      </p:sp>
    </p:spTree>
    <p:extLst>
      <p:ext uri="{BB962C8B-B14F-4D97-AF65-F5344CB8AC3E}">
        <p14:creationId xmlns:p14="http://schemas.microsoft.com/office/powerpoint/2010/main" val="314768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C2AE42C-50F0-544D-998C-270533268ABC}" type="datetimeFigureOut">
              <a:rPr lang="en-US"/>
              <a:pPr/>
              <a:t>11/18/20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AF808C6-3FFA-C242-A729-969D7172C601}" type="slidenum">
              <a:rPr lang="en-US"/>
              <a:pPr/>
              <a:t>‹#›</a:t>
            </a:fld>
            <a:endParaRPr lang="en-US" dirty="0"/>
          </a:p>
        </p:txBody>
      </p:sp>
    </p:spTree>
    <p:extLst>
      <p:ext uri="{BB962C8B-B14F-4D97-AF65-F5344CB8AC3E}">
        <p14:creationId xmlns:p14="http://schemas.microsoft.com/office/powerpoint/2010/main" val="168196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7691653-F1C8-5F41-B563-79CD52516509}" type="datetimeFigureOut">
              <a:rPr lang="en-US"/>
              <a:pPr/>
              <a:t>11/18/20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4BDAE64-D19C-644D-99B0-1E566366071E}" type="slidenum">
              <a:rPr lang="en-US"/>
              <a:pPr/>
              <a:t>‹#›</a:t>
            </a:fld>
            <a:endParaRPr lang="en-US" dirty="0"/>
          </a:p>
        </p:txBody>
      </p:sp>
    </p:spTree>
    <p:extLst>
      <p:ext uri="{BB962C8B-B14F-4D97-AF65-F5344CB8AC3E}">
        <p14:creationId xmlns:p14="http://schemas.microsoft.com/office/powerpoint/2010/main" val="362354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A695179-0905-7A43-9ED0-7EEB63AC6C9E}" type="datetimeFigureOut">
              <a:rPr lang="en-US"/>
              <a:pPr/>
              <a:t>11/18/20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9EB4475-40FA-DE47-9F36-5B5982CF4754}" type="slidenum">
              <a:rPr lang="en-US"/>
              <a:pPr/>
              <a:t>‹#›</a:t>
            </a:fld>
            <a:endParaRPr lang="en-US" dirty="0"/>
          </a:p>
        </p:txBody>
      </p:sp>
    </p:spTree>
    <p:extLst>
      <p:ext uri="{BB962C8B-B14F-4D97-AF65-F5344CB8AC3E}">
        <p14:creationId xmlns:p14="http://schemas.microsoft.com/office/powerpoint/2010/main" val="311830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ahoma" charset="0"/>
              </a:defRPr>
            </a:lvl1pPr>
          </a:lstStyle>
          <a:p>
            <a:fld id="{DB7F6B22-B3D1-594D-A85B-B2E836BF8AEA}" type="datetimeFigureOut">
              <a:rPr lang="en-US"/>
              <a:pPr/>
              <a:t>11/18/20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charset="0"/>
              </a:defRPr>
            </a:lvl1pPr>
          </a:lstStyle>
          <a:p>
            <a:fld id="{09EF6F73-CA8A-724C-A060-06FFBD9204E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Tahoma" pitchFamily="34" charset="0"/>
          <a:ea typeface="ＭＳ Ｐゴシック" charset="0"/>
        </a:defRPr>
      </a:lvl2pPr>
      <a:lvl3pPr algn="ctr" rtl="0" eaLnBrk="0" fontAlgn="base" hangingPunct="0">
        <a:spcBef>
          <a:spcPct val="0"/>
        </a:spcBef>
        <a:spcAft>
          <a:spcPct val="0"/>
        </a:spcAft>
        <a:defRPr sz="4400">
          <a:solidFill>
            <a:schemeClr val="tx1"/>
          </a:solidFill>
          <a:latin typeface="Tahoma" pitchFamily="34" charset="0"/>
          <a:ea typeface="ＭＳ Ｐゴシック" charset="0"/>
        </a:defRPr>
      </a:lvl3pPr>
      <a:lvl4pPr algn="ctr" rtl="0" eaLnBrk="0" fontAlgn="base" hangingPunct="0">
        <a:spcBef>
          <a:spcPct val="0"/>
        </a:spcBef>
        <a:spcAft>
          <a:spcPct val="0"/>
        </a:spcAft>
        <a:defRPr sz="4400">
          <a:solidFill>
            <a:schemeClr val="tx1"/>
          </a:solidFill>
          <a:latin typeface="Tahoma" pitchFamily="34" charset="0"/>
          <a:ea typeface="ＭＳ Ｐゴシック" charset="0"/>
        </a:defRPr>
      </a:lvl4pPr>
      <a:lvl5pPr algn="ctr" rtl="0" eaLnBrk="0" fontAlgn="base" hangingPunct="0">
        <a:spcBef>
          <a:spcPct val="0"/>
        </a:spcBef>
        <a:spcAft>
          <a:spcPct val="0"/>
        </a:spcAft>
        <a:defRPr sz="4400">
          <a:solidFill>
            <a:schemeClr val="tx1"/>
          </a:solidFill>
          <a:latin typeface="Tahoma" pitchFamily="34" charset="0"/>
          <a:ea typeface="ＭＳ Ｐゴシック"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google.com/url?sa=i&amp;source=images&amp;cd=&amp;cad=rja&amp;docid=tysFGYejIKkUOM&amp;tbnid=0nsFPAbe47wzJM:&amp;ved=&amp;url=http://saraspaayas.blogspot.com/2011_06_01_archive.html&amp;ei=w1snUqqBCNa8sATFhoGACQ&amp;psig=AFQjCNFymo8L0-iyfP_zfu6oVeGqZMp8Gw&amp;ust=137839750718224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8.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TL%20User/Local%20Settings/Temporary%20Internet%20Files/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a:extLst>
              <a:ext uri="{FF2B5EF4-FFF2-40B4-BE49-F238E27FC236}">
                <a16:creationId xmlns:a16="http://schemas.microsoft.com/office/drawing/2014/main" id="{C559CEC0-544A-B548-8E30-8ECBEC7EDF94}"/>
              </a:ext>
            </a:extLst>
          </p:cNvPr>
          <p:cNvSpPr>
            <a:spLocks noGrp="1"/>
          </p:cNvSpPr>
          <p:nvPr>
            <p:ph type="title"/>
          </p:nvPr>
        </p:nvSpPr>
        <p:spPr>
          <a:xfrm>
            <a:off x="457200" y="33338"/>
            <a:ext cx="8229600" cy="1143000"/>
          </a:xfrm>
        </p:spPr>
        <p:txBody>
          <a:bodyPr/>
          <a:lstStyle/>
          <a:p>
            <a:pPr eaLnBrk="1" hangingPunct="1"/>
            <a:r>
              <a:rPr lang="en-US" altLang="en-US">
                <a:solidFill>
                  <a:srgbClr val="C00000"/>
                </a:solidFill>
                <a:latin typeface="Comic Sans MS" panose="030F0902030302020204" pitchFamily="66" charset="0"/>
              </a:rPr>
              <a:t>PROTISTS</a:t>
            </a:r>
          </a:p>
        </p:txBody>
      </p:sp>
      <p:sp>
        <p:nvSpPr>
          <p:cNvPr id="27650" name="Rectangle 1">
            <a:extLst>
              <a:ext uri="{FF2B5EF4-FFF2-40B4-BE49-F238E27FC236}">
                <a16:creationId xmlns:a16="http://schemas.microsoft.com/office/drawing/2014/main" id="{7E6D4B17-E9A0-8841-907A-952430D3FA58}"/>
              </a:ext>
            </a:extLst>
          </p:cNvPr>
          <p:cNvSpPr>
            <a:spLocks noChangeArrowheads="1"/>
          </p:cNvSpPr>
          <p:nvPr/>
        </p:nvSpPr>
        <p:spPr bwMode="auto">
          <a:xfrm>
            <a:off x="533400" y="10668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solidFill>
                  <a:srgbClr val="7030A0"/>
                </a:solidFill>
                <a:latin typeface="Comic Sans MS" panose="030F0902030302020204" pitchFamily="66" charset="0"/>
              </a:rPr>
              <a:t>Know the characteristics of protists and different types of protists</a:t>
            </a:r>
          </a:p>
        </p:txBody>
      </p:sp>
      <p:pic>
        <p:nvPicPr>
          <p:cNvPr id="5124" name="Picture 2">
            <a:extLst>
              <a:ext uri="{FF2B5EF4-FFF2-40B4-BE49-F238E27FC236}">
                <a16:creationId xmlns:a16="http://schemas.microsoft.com/office/drawing/2014/main" id="{20D54B1B-F652-E649-8E09-DF681D462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09800"/>
            <a:ext cx="1528763"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
            <a:extLst>
              <a:ext uri="{FF2B5EF4-FFF2-40B4-BE49-F238E27FC236}">
                <a16:creationId xmlns:a16="http://schemas.microsoft.com/office/drawing/2014/main" id="{94A5AB60-CED4-B041-B082-70086D354312}"/>
              </a:ext>
            </a:extLst>
          </p:cNvPr>
          <p:cNvSpPr txBox="1">
            <a:spLocks noChangeArrowheads="1"/>
          </p:cNvSpPr>
          <p:nvPr/>
        </p:nvSpPr>
        <p:spPr bwMode="auto">
          <a:xfrm>
            <a:off x="549275" y="2011363"/>
            <a:ext cx="4267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1800"/>
              </a:lnSpc>
              <a:spcBef>
                <a:spcPct val="0"/>
              </a:spcBef>
              <a:buFontTx/>
              <a:buNone/>
            </a:pPr>
            <a:r>
              <a:rPr lang="en-US" altLang="en-US" sz="2400" b="1">
                <a:solidFill>
                  <a:srgbClr val="C00000"/>
                </a:solidFill>
                <a:latin typeface="Arial" panose="020B0604020202020204" pitchFamily="34" charset="0"/>
              </a:rPr>
              <a:t>Parasite : </a:t>
            </a:r>
            <a:r>
              <a:rPr lang="en-US" altLang="en-US" sz="2400" b="1" i="1">
                <a:solidFill>
                  <a:srgbClr val="C00000"/>
                </a:solidFill>
                <a:latin typeface="Arial" panose="020B0604020202020204" pitchFamily="34" charset="0"/>
              </a:rPr>
              <a:t>Toxoplasma</a:t>
            </a:r>
          </a:p>
          <a:p>
            <a:pPr>
              <a:lnSpc>
                <a:spcPts val="1800"/>
              </a:lnSpc>
              <a:spcBef>
                <a:spcPct val="0"/>
              </a:spcBef>
              <a:buFontTx/>
              <a:buNone/>
            </a:pPr>
            <a:endParaRPr lang="en-US" altLang="en-US" sz="2400" b="1" i="1">
              <a:solidFill>
                <a:srgbClr val="C00000"/>
              </a:solidFill>
              <a:latin typeface="Arial" panose="020B0604020202020204" pitchFamily="34" charset="0"/>
            </a:endParaRPr>
          </a:p>
          <a:p>
            <a:pPr>
              <a:lnSpc>
                <a:spcPts val="1800"/>
              </a:lnSpc>
              <a:spcBef>
                <a:spcPct val="0"/>
              </a:spcBef>
              <a:buFontTx/>
              <a:buNone/>
            </a:pPr>
            <a:r>
              <a:rPr lang="en-US" altLang="en-US" sz="2400" b="1" i="1">
                <a:solidFill>
                  <a:srgbClr val="C00000"/>
                </a:solidFill>
                <a:latin typeface="Arial" panose="020B0604020202020204" pitchFamily="34" charset="0"/>
              </a:rPr>
              <a:t>Disease: toxoplasmosis </a:t>
            </a:r>
            <a:endParaRPr lang="en-US" altLang="en-US" sz="2400" b="1">
              <a:solidFill>
                <a:srgbClr val="C00000"/>
              </a:solidFill>
              <a:latin typeface="Arial" panose="020B0604020202020204" pitchFamily="34" charset="0"/>
            </a:endParaRPr>
          </a:p>
        </p:txBody>
      </p:sp>
      <p:pic>
        <p:nvPicPr>
          <p:cNvPr id="27653" name="Picture 7" descr="http://t1.gstatic.com/images?q=tbn:ANd9GcSceoGZ_uFooNXuqXar3PEgNFXsHZ58Am2QNBj_rI6NzGFz50tn">
            <a:hlinkClick r:id="rId4"/>
            <a:extLst>
              <a:ext uri="{FF2B5EF4-FFF2-40B4-BE49-F238E27FC236}">
                <a16:creationId xmlns:a16="http://schemas.microsoft.com/office/drawing/2014/main" id="{A40D00F5-BC0E-E144-AB7D-A9C5F6497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63888"/>
            <a:ext cx="2952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http://phenomena.nationalgeographic.com/files/2013/04/Toxoplasma-gondii-660x380.jpg">
            <a:extLst>
              <a:ext uri="{FF2B5EF4-FFF2-40B4-BE49-F238E27FC236}">
                <a16:creationId xmlns:a16="http://schemas.microsoft.com/office/drawing/2014/main" id="{654A4114-0C4E-C041-8C94-8B622CAF2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192463"/>
            <a:ext cx="3757613"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http://phenomena.nationalgeographic.com/files/2013/04/toxo_brains.jpg">
            <a:extLst>
              <a:ext uri="{FF2B5EF4-FFF2-40B4-BE49-F238E27FC236}">
                <a16:creationId xmlns:a16="http://schemas.microsoft.com/office/drawing/2014/main" id="{DD60B050-362F-E442-920B-D08A7206CA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260975"/>
            <a:ext cx="19700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00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500" fill="hold"/>
                                        <p:tgtEl>
                                          <p:spTgt spid="4101"/>
                                        </p:tgtEl>
                                        <p:attrNameLst>
                                          <p:attrName>ppt_x</p:attrName>
                                        </p:attrNameLst>
                                      </p:cBhvr>
                                      <p:tavLst>
                                        <p:tav tm="0">
                                          <p:val>
                                            <p:strVal val="#ppt_x"/>
                                          </p:val>
                                        </p:tav>
                                        <p:tav tm="100000">
                                          <p:val>
                                            <p:strVal val="#ppt_x"/>
                                          </p:val>
                                        </p:tav>
                                      </p:tavLst>
                                    </p:anim>
                                    <p:anim calcmode="lin" valueType="num">
                                      <p:cBhvr additive="base">
                                        <p:cTn id="13"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369"/>
                                        </p:tgtEl>
                                        <p:attrNameLst>
                                          <p:attrName>style.visibility</p:attrName>
                                        </p:attrNameLst>
                                      </p:cBhvr>
                                      <p:to>
                                        <p:strVal val="visible"/>
                                      </p:to>
                                    </p:set>
                                    <p:anim calcmode="lin" valueType="num">
                                      <p:cBhvr additive="base">
                                        <p:cTn id="18" dur="500" fill="hold"/>
                                        <p:tgtEl>
                                          <p:spTgt spid="15369"/>
                                        </p:tgtEl>
                                        <p:attrNameLst>
                                          <p:attrName>ppt_x</p:attrName>
                                        </p:attrNameLst>
                                      </p:cBhvr>
                                      <p:tavLst>
                                        <p:tav tm="0">
                                          <p:val>
                                            <p:strVal val="#ppt_x"/>
                                          </p:val>
                                        </p:tav>
                                        <p:tav tm="100000">
                                          <p:val>
                                            <p:strVal val="#ppt_x"/>
                                          </p:val>
                                        </p:tav>
                                      </p:tavLst>
                                    </p:anim>
                                    <p:anim calcmode="lin" valueType="num">
                                      <p:cBhvr additive="base">
                                        <p:cTn id="19"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Tahoma"/>
                <a:cs typeface="Tahoma"/>
              </a:rPr>
              <a:t>Plant-Like Protists</a:t>
            </a:r>
          </a:p>
        </p:txBody>
      </p:sp>
      <p:sp>
        <p:nvSpPr>
          <p:cNvPr id="3" name="Content Placeholder 2"/>
          <p:cNvSpPr>
            <a:spLocks noGrp="1"/>
          </p:cNvSpPr>
          <p:nvPr>
            <p:ph idx="1"/>
          </p:nvPr>
        </p:nvSpPr>
        <p:spPr>
          <a:xfrm>
            <a:off x="990600" y="1600200"/>
            <a:ext cx="7315200" cy="4525963"/>
          </a:xfrm>
        </p:spPr>
        <p:txBody>
          <a:bodyPr/>
          <a:lstStyle/>
          <a:p>
            <a:r>
              <a:rPr lang="en-US" dirty="0">
                <a:solidFill>
                  <a:srgbClr val="000000"/>
                </a:solidFill>
                <a:latin typeface="Tahoma"/>
                <a:cs typeface="Tahoma"/>
              </a:rPr>
              <a:t>They grow in water.</a:t>
            </a:r>
          </a:p>
          <a:p>
            <a:endParaRPr lang="en-US" dirty="0">
              <a:solidFill>
                <a:srgbClr val="000000"/>
              </a:solidFill>
              <a:latin typeface="Tahoma"/>
              <a:cs typeface="Tahoma"/>
            </a:endParaRPr>
          </a:p>
          <a:p>
            <a:r>
              <a:rPr lang="en-US" dirty="0">
                <a:solidFill>
                  <a:srgbClr val="000000"/>
                </a:solidFill>
                <a:latin typeface="Tahoma"/>
                <a:cs typeface="Tahoma"/>
              </a:rPr>
              <a:t>They use photosynthesis.</a:t>
            </a:r>
          </a:p>
          <a:p>
            <a:endParaRPr lang="en-US" dirty="0">
              <a:solidFill>
                <a:srgbClr val="000000"/>
              </a:solidFill>
              <a:latin typeface="Tahoma"/>
              <a:cs typeface="Tahoma"/>
            </a:endParaRPr>
          </a:p>
          <a:p>
            <a:r>
              <a:rPr lang="en-US" dirty="0">
                <a:solidFill>
                  <a:srgbClr val="000000"/>
                </a:solidFill>
                <a:latin typeface="Tahoma"/>
                <a:cs typeface="Tahoma"/>
              </a:rPr>
              <a:t>They often resemble plants (e.g., algae and seaweeds).</a:t>
            </a:r>
          </a:p>
        </p:txBody>
      </p:sp>
    </p:spTree>
    <p:extLst>
      <p:ext uri="{BB962C8B-B14F-4D97-AF65-F5344CB8AC3E}">
        <p14:creationId xmlns:p14="http://schemas.microsoft.com/office/powerpoint/2010/main" val="27450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A spokeswoman for the National Trust - which looks after parts of the chalk grassland in the area - said the cliff-fall happened between Langdon Cliffs and South Foreland Lighthouse">
            <a:extLst>
              <a:ext uri="{FF2B5EF4-FFF2-40B4-BE49-F238E27FC236}">
                <a16:creationId xmlns:a16="http://schemas.microsoft.com/office/drawing/2014/main" id="{E4BAC8EE-36D7-BC4E-9C27-A7BC45F74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3028950"/>
            <a:ext cx="52466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3">
            <a:extLst>
              <a:ext uri="{FF2B5EF4-FFF2-40B4-BE49-F238E27FC236}">
                <a16:creationId xmlns:a16="http://schemas.microsoft.com/office/drawing/2014/main" id="{BAA629EF-6018-C947-82CF-A7AC4E7EB27E}"/>
              </a:ext>
            </a:extLst>
          </p:cNvPr>
          <p:cNvSpPr>
            <a:spLocks noChangeArrowheads="1"/>
          </p:cNvSpPr>
          <p:nvPr/>
        </p:nvSpPr>
        <p:spPr bwMode="auto">
          <a:xfrm>
            <a:off x="3962400" y="6096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http://www.bbc.co.uk/nature/life/Coccolithophore#p00bxk9c</a:t>
            </a:r>
          </a:p>
        </p:txBody>
      </p:sp>
      <p:sp>
        <p:nvSpPr>
          <p:cNvPr id="52227" name="TextBox 4">
            <a:extLst>
              <a:ext uri="{FF2B5EF4-FFF2-40B4-BE49-F238E27FC236}">
                <a16:creationId xmlns:a16="http://schemas.microsoft.com/office/drawing/2014/main" id="{6907D7F1-1A62-0D40-ABD1-3FE5F162D0B2}"/>
              </a:ext>
            </a:extLst>
          </p:cNvPr>
          <p:cNvSpPr txBox="1">
            <a:spLocks noChangeArrowheads="1"/>
          </p:cNvSpPr>
          <p:nvPr/>
        </p:nvSpPr>
        <p:spPr bwMode="auto">
          <a:xfrm>
            <a:off x="688975" y="347663"/>
            <a:ext cx="381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solidFill>
                  <a:srgbClr val="FF0000"/>
                </a:solidFill>
                <a:latin typeface="Comic Sans MS" panose="030F0902030302020204" pitchFamily="66" charset="0"/>
              </a:rPr>
              <a:t>Dinoflagellates</a:t>
            </a:r>
            <a:r>
              <a:rPr lang="en-US" altLang="en-US" sz="2400">
                <a:latin typeface="Comic Sans MS" panose="030F0902030302020204" pitchFamily="66" charset="0"/>
              </a:rPr>
              <a:t>: Shells made of calcium carbonate</a:t>
            </a:r>
          </a:p>
          <a:p>
            <a:pPr eaLnBrk="1" hangingPunct="1">
              <a:spcBef>
                <a:spcPct val="0"/>
              </a:spcBef>
              <a:buFontTx/>
              <a:buNone/>
            </a:pPr>
            <a:endParaRPr lang="en-US" altLang="en-US" sz="2400">
              <a:latin typeface="Comic Sans MS" panose="030F0902030302020204" pitchFamily="66" charset="0"/>
            </a:endParaRPr>
          </a:p>
        </p:txBody>
      </p:sp>
      <p:pic>
        <p:nvPicPr>
          <p:cNvPr id="52228" name="Picture 5" descr="red_tide">
            <a:extLst>
              <a:ext uri="{FF2B5EF4-FFF2-40B4-BE49-F238E27FC236}">
                <a16:creationId xmlns:a16="http://schemas.microsoft.com/office/drawing/2014/main" id="{A805F73D-86E3-0A42-90D1-263BA129A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47663"/>
            <a:ext cx="44894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
            <a:extLst>
              <a:ext uri="{FF2B5EF4-FFF2-40B4-BE49-F238E27FC236}">
                <a16:creationId xmlns:a16="http://schemas.microsoft.com/office/drawing/2014/main" id="{902FDEEA-3E89-BC4D-824B-EF1CDD2A6CAB}"/>
              </a:ext>
            </a:extLst>
          </p:cNvPr>
          <p:cNvSpPr>
            <a:spLocks noChangeArrowheads="1"/>
          </p:cNvSpPr>
          <p:nvPr/>
        </p:nvSpPr>
        <p:spPr bwMode="auto">
          <a:xfrm>
            <a:off x="7751763" y="3919538"/>
            <a:ext cx="104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Red tide</a:t>
            </a:r>
          </a:p>
        </p:txBody>
      </p:sp>
      <p:pic>
        <p:nvPicPr>
          <p:cNvPr id="52230" name="Picture 2" descr="28-12x2-BioluminAngel">
            <a:extLst>
              <a:ext uri="{FF2B5EF4-FFF2-40B4-BE49-F238E27FC236}">
                <a16:creationId xmlns:a16="http://schemas.microsoft.com/office/drawing/2014/main" id="{D4129D64-BEAE-8249-B2D6-D982B6FD3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68663"/>
            <a:ext cx="2740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 descr="28-12x1-Dinoglagellate">
            <a:extLst>
              <a:ext uri="{FF2B5EF4-FFF2-40B4-BE49-F238E27FC236}">
                <a16:creationId xmlns:a16="http://schemas.microsoft.com/office/drawing/2014/main" id="{1E762A2D-775D-1241-900C-EDE8462344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568450"/>
            <a:ext cx="1981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1">
            <a:extLst>
              <a:ext uri="{FF2B5EF4-FFF2-40B4-BE49-F238E27FC236}">
                <a16:creationId xmlns:a16="http://schemas.microsoft.com/office/drawing/2014/main" id="{A732A15A-1A7D-594F-9002-DDE5DC67AFC2}"/>
              </a:ext>
            </a:extLst>
          </p:cNvPr>
          <p:cNvSpPr>
            <a:spLocks noChangeArrowheads="1"/>
          </p:cNvSpPr>
          <p:nvPr/>
        </p:nvSpPr>
        <p:spPr bwMode="auto">
          <a:xfrm>
            <a:off x="650875" y="3244850"/>
            <a:ext cx="253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omic Sans MS" panose="030F0902030302020204" pitchFamily="66" charset="0"/>
              </a:rPr>
              <a:t>White cliffs of Dover</a:t>
            </a:r>
          </a:p>
        </p:txBody>
      </p:sp>
      <p:cxnSp>
        <p:nvCxnSpPr>
          <p:cNvPr id="4" name="Straight Arrow Connector 3">
            <a:extLst>
              <a:ext uri="{FF2B5EF4-FFF2-40B4-BE49-F238E27FC236}">
                <a16:creationId xmlns:a16="http://schemas.microsoft.com/office/drawing/2014/main" id="{4C5FB889-5B6A-7642-BA48-BC827C901533}"/>
              </a:ext>
            </a:extLst>
          </p:cNvPr>
          <p:cNvCxnSpPr/>
          <p:nvPr/>
        </p:nvCxnSpPr>
        <p:spPr>
          <a:xfrm>
            <a:off x="3581400" y="2460625"/>
            <a:ext cx="838200" cy="13017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30334A-542D-6F48-8D22-5E2DC930006C}"/>
              </a:ext>
            </a:extLst>
          </p:cNvPr>
          <p:cNvCxnSpPr>
            <a:cxnSpLocks/>
          </p:cNvCxnSpPr>
          <p:nvPr/>
        </p:nvCxnSpPr>
        <p:spPr>
          <a:xfrm>
            <a:off x="3352800" y="2754313"/>
            <a:ext cx="914400" cy="64293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2B6E0B-845F-2E4D-A1F9-8D17645E1219}"/>
              </a:ext>
            </a:extLst>
          </p:cNvPr>
          <p:cNvCxnSpPr>
            <a:cxnSpLocks/>
          </p:cNvCxnSpPr>
          <p:nvPr/>
        </p:nvCxnSpPr>
        <p:spPr>
          <a:xfrm>
            <a:off x="3078163" y="2894013"/>
            <a:ext cx="344487" cy="46513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18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a:latin typeface="Tahoma"/>
                <a:cs typeface="Tahoma"/>
              </a:rPr>
              <a:t>Aquatic Photosynthetic Protists: Diatoms</a:t>
            </a:r>
          </a:p>
        </p:txBody>
      </p:sp>
      <p:sp>
        <p:nvSpPr>
          <p:cNvPr id="3" name="Content Placeholder 2"/>
          <p:cNvSpPr>
            <a:spLocks noGrp="1"/>
          </p:cNvSpPr>
          <p:nvPr>
            <p:ph idx="1"/>
          </p:nvPr>
        </p:nvSpPr>
        <p:spPr>
          <a:xfrm>
            <a:off x="228600" y="1371600"/>
            <a:ext cx="4343400" cy="4754563"/>
          </a:xfrm>
        </p:spPr>
        <p:txBody>
          <a:bodyPr/>
          <a:lstStyle/>
          <a:p>
            <a:r>
              <a:rPr lang="en-US" sz="2600" dirty="0">
                <a:solidFill>
                  <a:srgbClr val="000000"/>
                </a:solidFill>
                <a:latin typeface="Tahoma"/>
                <a:cs typeface="Tahoma"/>
              </a:rPr>
              <a:t>Diatoms:</a:t>
            </a:r>
          </a:p>
          <a:p>
            <a:pPr lvl="1"/>
            <a:r>
              <a:rPr lang="en-US" sz="2600" dirty="0">
                <a:solidFill>
                  <a:srgbClr val="000000"/>
                </a:solidFill>
                <a:latin typeface="Tahoma"/>
                <a:cs typeface="Tahoma"/>
              </a:rPr>
              <a:t>Microscopic</a:t>
            </a:r>
          </a:p>
          <a:p>
            <a:pPr lvl="1"/>
            <a:r>
              <a:rPr lang="en-US" sz="2600" dirty="0">
                <a:solidFill>
                  <a:srgbClr val="000000"/>
                </a:solidFill>
                <a:latin typeface="Tahoma"/>
                <a:cs typeface="Tahoma"/>
              </a:rPr>
              <a:t>Unicellular</a:t>
            </a:r>
          </a:p>
          <a:p>
            <a:pPr lvl="1"/>
            <a:r>
              <a:rPr lang="en-US" sz="2600" dirty="0">
                <a:solidFill>
                  <a:srgbClr val="000000"/>
                </a:solidFill>
                <a:latin typeface="Tahoma"/>
                <a:cs typeface="Tahoma"/>
              </a:rPr>
              <a:t>Aquatic</a:t>
            </a:r>
          </a:p>
          <a:p>
            <a:pPr lvl="1"/>
            <a:r>
              <a:rPr lang="en-US" sz="2600" dirty="0">
                <a:solidFill>
                  <a:srgbClr val="000000"/>
                </a:solidFill>
                <a:latin typeface="Tahoma"/>
                <a:cs typeface="Tahoma"/>
              </a:rPr>
              <a:t>Used as a source of biofuel</a:t>
            </a:r>
          </a:p>
          <a:p>
            <a:pPr lvl="1"/>
            <a:endParaRPr lang="en-US" sz="2600" dirty="0">
              <a:solidFill>
                <a:srgbClr val="000000"/>
              </a:solidFill>
              <a:latin typeface="Tahoma"/>
              <a:cs typeface="Tahoma"/>
            </a:endParaRPr>
          </a:p>
          <a:p>
            <a:r>
              <a:rPr lang="en-US" sz="2600" dirty="0">
                <a:solidFill>
                  <a:srgbClr val="000000"/>
                </a:solidFill>
                <a:latin typeface="Tahoma"/>
                <a:cs typeface="Tahoma"/>
              </a:rPr>
              <a:t>Phytoplankton are responsible for 25% of the photosynthetic production of oxygen on earth.</a:t>
            </a:r>
          </a:p>
        </p:txBody>
      </p:sp>
      <p:grpSp>
        <p:nvGrpSpPr>
          <p:cNvPr id="9" name="Group 8"/>
          <p:cNvGrpSpPr/>
          <p:nvPr/>
        </p:nvGrpSpPr>
        <p:grpSpPr>
          <a:xfrm>
            <a:off x="4833190" y="1371600"/>
            <a:ext cx="3853610" cy="5193792"/>
            <a:chOff x="2176085" y="216408"/>
            <a:chExt cx="4767259" cy="6425184"/>
          </a:xfrm>
        </p:grpSpPr>
        <p:pic>
          <p:nvPicPr>
            <p:cNvPr id="5" name="Picture 4" descr="The first photo is of a whale shark feeding on krill and copepods (small crustaceans) in the Gulf of Mexico. A section of water is highlighted to show a magnified photo of a copepod (a small, shrimp like animal) feeding on phytoplankton (including diatoms). Another photo is highlighted from this photo to show diatoms (a collection of translucent circular and oval objects with intricate patterns), which are extremely diverse. A text beside reads, “Diatoms, having shells that are extremely diverse.”" title="Three photos titled &quot;Protist-anchored food chain&quot; depict the food chain in the ocea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656" y="216408"/>
              <a:ext cx="4742688" cy="6425184"/>
            </a:xfrm>
            <a:prstGeom prst="rect">
              <a:avLst/>
            </a:prstGeom>
          </p:spPr>
        </p:pic>
        <p:sp>
          <p:nvSpPr>
            <p:cNvPr id="6" name="Rectangle 11"/>
            <p:cNvSpPr>
              <a:spLocks noChangeArrowheads="1"/>
            </p:cNvSpPr>
            <p:nvPr/>
          </p:nvSpPr>
          <p:spPr bwMode="auto">
            <a:xfrm>
              <a:off x="2176085" y="3249342"/>
              <a:ext cx="1947417" cy="799569"/>
            </a:xfrm>
            <a:prstGeom prst="rect">
              <a:avLst/>
            </a:prstGeom>
            <a:noFill/>
            <a:ln w="9525">
              <a:noFill/>
              <a:miter lim="800000"/>
              <a:headEnd/>
              <a:tailEnd/>
            </a:ln>
          </p:spPr>
          <p:txBody>
            <a:bodyPr wrap="square">
              <a:prstTxWarp prst="textNoShape">
                <a:avLst/>
              </a:prstTxWarp>
              <a:spAutoFit/>
            </a:bodyPr>
            <a:lstStyle/>
            <a:p>
              <a:r>
                <a:rPr lang="en-US" sz="900" i="1" dirty="0"/>
                <a:t>A whale shark feeding on krill and copepods (small crustaceans) in the Gulf of Mexico</a:t>
              </a:r>
            </a:p>
          </p:txBody>
        </p:sp>
        <p:sp>
          <p:nvSpPr>
            <p:cNvPr id="7" name="Rectangle 11"/>
            <p:cNvSpPr>
              <a:spLocks noChangeArrowheads="1"/>
            </p:cNvSpPr>
            <p:nvPr/>
          </p:nvSpPr>
          <p:spPr bwMode="auto">
            <a:xfrm>
              <a:off x="2835666" y="3970067"/>
              <a:ext cx="1439502" cy="628232"/>
            </a:xfrm>
            <a:prstGeom prst="rect">
              <a:avLst/>
            </a:prstGeom>
            <a:noFill/>
            <a:ln w="9525">
              <a:noFill/>
              <a:miter lim="800000"/>
              <a:headEnd/>
              <a:tailEnd/>
            </a:ln>
          </p:spPr>
          <p:txBody>
            <a:bodyPr wrap="square">
              <a:prstTxWarp prst="textNoShape">
                <a:avLst/>
              </a:prstTxWarp>
              <a:spAutoFit/>
            </a:bodyPr>
            <a:lstStyle/>
            <a:p>
              <a:r>
                <a:rPr lang="en-US" sz="900" i="1" dirty="0"/>
                <a:t>A copepod feeding on phytoplankton (including diatoms)</a:t>
              </a:r>
            </a:p>
          </p:txBody>
        </p:sp>
        <p:sp>
          <p:nvSpPr>
            <p:cNvPr id="8" name="Rectangle 11"/>
            <p:cNvSpPr>
              <a:spLocks noChangeArrowheads="1"/>
            </p:cNvSpPr>
            <p:nvPr/>
          </p:nvSpPr>
          <p:spPr bwMode="auto">
            <a:xfrm>
              <a:off x="2835666" y="5097998"/>
              <a:ext cx="1263334" cy="799569"/>
            </a:xfrm>
            <a:prstGeom prst="rect">
              <a:avLst/>
            </a:prstGeom>
            <a:noFill/>
            <a:ln w="9525">
              <a:noFill/>
              <a:miter lim="800000"/>
              <a:headEnd/>
              <a:tailEnd/>
            </a:ln>
          </p:spPr>
          <p:txBody>
            <a:bodyPr wrap="square">
              <a:prstTxWarp prst="textNoShape">
                <a:avLst/>
              </a:prstTxWarp>
              <a:spAutoFit/>
            </a:bodyPr>
            <a:lstStyle/>
            <a:p>
              <a:r>
                <a:rPr lang="en-US" sz="900" i="1" dirty="0"/>
                <a:t>Diatoms, having shells that are extremely diverse</a:t>
              </a:r>
            </a:p>
          </p:txBody>
        </p:sp>
      </p:grpSp>
    </p:spTree>
    <p:extLst>
      <p:ext uri="{BB962C8B-B14F-4D97-AF65-F5344CB8AC3E}">
        <p14:creationId xmlns:p14="http://schemas.microsoft.com/office/powerpoint/2010/main" val="230970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457200" y="152400"/>
            <a:ext cx="8229600" cy="1066800"/>
          </a:xfrm>
        </p:spPr>
        <p:txBody>
          <a:bodyPr/>
          <a:lstStyle/>
          <a:p>
            <a:pPr eaLnBrk="1" hangingPunct="1"/>
            <a:r>
              <a:rPr lang="en-US" sz="4000" b="1" dirty="0">
                <a:solidFill>
                  <a:srgbClr val="000000"/>
                </a:solidFill>
                <a:latin typeface="Tahoma" charset="0"/>
              </a:rPr>
              <a:t>Take Home Message 15.14</a:t>
            </a:r>
            <a:endParaRPr lang="en-US" sz="4000" dirty="0">
              <a:solidFill>
                <a:srgbClr val="000000"/>
              </a:solidFill>
              <a:latin typeface="Tahoma" charset="0"/>
            </a:endParaRPr>
          </a:p>
        </p:txBody>
      </p:sp>
      <p:sp>
        <p:nvSpPr>
          <p:cNvPr id="94211" name="Content Placeholder 2"/>
          <p:cNvSpPr>
            <a:spLocks noGrp="1"/>
          </p:cNvSpPr>
          <p:nvPr>
            <p:ph idx="4294967295"/>
          </p:nvPr>
        </p:nvSpPr>
        <p:spPr>
          <a:xfrm>
            <a:off x="457200" y="1417638"/>
            <a:ext cx="8229600" cy="4983162"/>
          </a:xfrm>
        </p:spPr>
        <p:txBody>
          <a:bodyPr/>
          <a:lstStyle/>
          <a:p>
            <a:pPr eaLnBrk="1" hangingPunct="1">
              <a:lnSpc>
                <a:spcPct val="80000"/>
              </a:lnSpc>
              <a:buSzPct val="75000"/>
              <a:buFont typeface="Wingdings" charset="0"/>
              <a:buChar char="q"/>
            </a:pPr>
            <a:r>
              <a:rPr lang="en-US" dirty="0">
                <a:solidFill>
                  <a:srgbClr val="000000"/>
                </a:solidFill>
                <a:latin typeface="Tahoma" charset="0"/>
              </a:rPr>
              <a:t>Protists are a diverse group of mostly unicellular eukaryotic organisms. </a:t>
            </a:r>
          </a:p>
          <a:p>
            <a:pPr eaLnBrk="1" hangingPunct="1">
              <a:lnSpc>
                <a:spcPct val="80000"/>
              </a:lnSpc>
              <a:buSzPct val="75000"/>
              <a:buFont typeface="Wingdings" charset="0"/>
              <a:buChar char="q"/>
            </a:pPr>
            <a:endParaRPr lang="en-US" sz="1500" dirty="0">
              <a:solidFill>
                <a:srgbClr val="000000"/>
              </a:solidFill>
              <a:latin typeface="Tahoma" charset="0"/>
            </a:endParaRPr>
          </a:p>
          <a:p>
            <a:pPr eaLnBrk="1" hangingPunct="1">
              <a:lnSpc>
                <a:spcPct val="80000"/>
              </a:lnSpc>
              <a:buSzPct val="75000"/>
              <a:buFont typeface="Wingdings" charset="0"/>
              <a:buChar char="q"/>
            </a:pPr>
            <a:r>
              <a:rPr lang="en-US" dirty="0">
                <a:solidFill>
                  <a:srgbClr val="000000"/>
                </a:solidFill>
                <a:latin typeface="Tahoma" charset="0"/>
              </a:rPr>
              <a:t>The ciliates, such as </a:t>
            </a:r>
            <a:r>
              <a:rPr lang="en-US" i="1" dirty="0">
                <a:solidFill>
                  <a:srgbClr val="000000"/>
                </a:solidFill>
                <a:latin typeface="Tahoma" charset="0"/>
              </a:rPr>
              <a:t>Paramecium, </a:t>
            </a:r>
            <a:r>
              <a:rPr lang="en-US" dirty="0">
                <a:solidFill>
                  <a:srgbClr val="000000"/>
                </a:solidFill>
                <a:latin typeface="Tahoma" charset="0"/>
              </a:rPr>
              <a:t>are animal-like protists.</a:t>
            </a:r>
          </a:p>
          <a:p>
            <a:pPr eaLnBrk="1" hangingPunct="1">
              <a:lnSpc>
                <a:spcPct val="80000"/>
              </a:lnSpc>
              <a:buSzPct val="75000"/>
              <a:buFont typeface="Wingdings" charset="0"/>
              <a:buChar char="q"/>
            </a:pPr>
            <a:endParaRPr lang="en-US" sz="1500" dirty="0">
              <a:solidFill>
                <a:srgbClr val="000000"/>
              </a:solidFill>
              <a:latin typeface="Tahoma" charset="0"/>
            </a:endParaRPr>
          </a:p>
          <a:p>
            <a:pPr eaLnBrk="1" hangingPunct="1">
              <a:lnSpc>
                <a:spcPct val="80000"/>
              </a:lnSpc>
              <a:buSzPct val="75000"/>
              <a:buFont typeface="Wingdings" charset="0"/>
              <a:buChar char="q"/>
            </a:pPr>
            <a:r>
              <a:rPr lang="en-US" dirty="0">
                <a:solidFill>
                  <a:srgbClr val="000000"/>
                </a:solidFill>
                <a:latin typeface="Tahoma" charset="0"/>
              </a:rPr>
              <a:t>Plasmodial slime molds are fungus-like protists. </a:t>
            </a:r>
          </a:p>
          <a:p>
            <a:pPr eaLnBrk="1" hangingPunct="1">
              <a:lnSpc>
                <a:spcPct val="80000"/>
              </a:lnSpc>
              <a:buSzPct val="75000"/>
              <a:buFont typeface="Wingdings" charset="0"/>
              <a:buChar char="q"/>
            </a:pPr>
            <a:endParaRPr lang="en-US" sz="1500" dirty="0">
              <a:solidFill>
                <a:srgbClr val="000000"/>
              </a:solidFill>
              <a:latin typeface="Tahoma" charset="0"/>
            </a:endParaRPr>
          </a:p>
          <a:p>
            <a:pPr eaLnBrk="1" hangingPunct="1">
              <a:lnSpc>
                <a:spcPct val="80000"/>
              </a:lnSpc>
              <a:buSzPct val="75000"/>
              <a:buFont typeface="Wingdings" charset="0"/>
              <a:buChar char="q"/>
            </a:pPr>
            <a:r>
              <a:rPr lang="en-US" dirty="0">
                <a:solidFill>
                  <a:srgbClr val="000000"/>
                </a:solidFill>
                <a:latin typeface="Tahoma" charset="0"/>
              </a:rPr>
              <a:t>Colonial protists and multicellular protists such as the giant kelp can be enormous and are plant-like in appearance.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29000"/>
          </a:srgbClr>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6952C4E-865A-2E4F-8A89-B06C3A1F083A}"/>
              </a:ext>
            </a:extLst>
          </p:cNvPr>
          <p:cNvSpPr>
            <a:spLocks noGrp="1"/>
          </p:cNvSpPr>
          <p:nvPr>
            <p:ph type="title"/>
          </p:nvPr>
        </p:nvSpPr>
        <p:spPr>
          <a:xfrm>
            <a:off x="304800" y="990600"/>
            <a:ext cx="8305800" cy="803275"/>
          </a:xfrm>
        </p:spPr>
        <p:txBody>
          <a:bodyPr/>
          <a:lstStyle/>
          <a:p>
            <a:pPr algn="l" eaLnBrk="1" hangingPunct="1"/>
            <a:r>
              <a:rPr lang="en-US" altLang="en-US" sz="3600">
                <a:solidFill>
                  <a:srgbClr val="C00000"/>
                </a:solidFill>
                <a:latin typeface="Comic Sans MS" panose="030F0902030302020204" pitchFamily="66" charset="0"/>
              </a:rPr>
              <a:t>In terms of nutrition, autotrophs are to heterotrophs as ____</a:t>
            </a:r>
          </a:p>
        </p:txBody>
      </p:sp>
      <p:sp>
        <p:nvSpPr>
          <p:cNvPr id="54275" name="Content Placeholder 2">
            <a:extLst>
              <a:ext uri="{FF2B5EF4-FFF2-40B4-BE49-F238E27FC236}">
                <a16:creationId xmlns:a16="http://schemas.microsoft.com/office/drawing/2014/main" id="{2EBD3163-0CDA-4845-BDE7-7FF81A73953F}"/>
              </a:ext>
            </a:extLst>
          </p:cNvPr>
          <p:cNvSpPr>
            <a:spLocks noGrp="1"/>
          </p:cNvSpPr>
          <p:nvPr>
            <p:ph idx="1"/>
          </p:nvPr>
        </p:nvSpPr>
        <p:spPr>
          <a:xfrm>
            <a:off x="304800" y="2667000"/>
            <a:ext cx="8305800" cy="3179763"/>
          </a:xfrm>
        </p:spPr>
        <p:txBody>
          <a:bodyPr/>
          <a:lstStyle/>
          <a:p>
            <a:pPr marL="514350" indent="-514350" eaLnBrk="1" hangingPunct="1">
              <a:buFont typeface="Arial" panose="020B0604020202020204" pitchFamily="34" charset="0"/>
              <a:buAutoNum type="alphaUcPeriod"/>
            </a:pPr>
            <a:r>
              <a:rPr lang="en-US" altLang="en-US">
                <a:latin typeface="Comic Sans MS" panose="030F0902030302020204" pitchFamily="66" charset="0"/>
              </a:rPr>
              <a:t>Brown algae are to red algae</a:t>
            </a:r>
          </a:p>
          <a:p>
            <a:pPr marL="514350" indent="-514350" eaLnBrk="1" hangingPunct="1">
              <a:buFont typeface="Arial" panose="020B0604020202020204" pitchFamily="34" charset="0"/>
              <a:buAutoNum type="alphaUcPeriod"/>
            </a:pPr>
            <a:r>
              <a:rPr lang="en-US" altLang="en-US">
                <a:latin typeface="Comic Sans MS" panose="030F0902030302020204" pitchFamily="66" charset="0"/>
              </a:rPr>
              <a:t>Archaea are to cyanobacteria</a:t>
            </a:r>
          </a:p>
          <a:p>
            <a:pPr marL="514350" indent="-514350" eaLnBrk="1" hangingPunct="1">
              <a:buFont typeface="Arial" panose="020B0604020202020204" pitchFamily="34" charset="0"/>
              <a:buAutoNum type="alphaUcPeriod"/>
            </a:pPr>
            <a:r>
              <a:rPr lang="en-US" altLang="en-US">
                <a:latin typeface="Comic Sans MS" panose="030F0902030302020204" pitchFamily="66" charset="0"/>
              </a:rPr>
              <a:t>Green Algae are to slime molds</a:t>
            </a:r>
          </a:p>
          <a:p>
            <a:pPr marL="514350" indent="-514350" eaLnBrk="1" hangingPunct="1">
              <a:buFont typeface="Arial" panose="020B0604020202020204" pitchFamily="34" charset="0"/>
              <a:buAutoNum type="alphaUcPeriod"/>
            </a:pPr>
            <a:r>
              <a:rPr lang="en-US" altLang="en-US">
                <a:latin typeface="Comic Sans MS" panose="030F0902030302020204" pitchFamily="66" charset="0"/>
              </a:rPr>
              <a:t>Pathogenic bacteria are to harmless bacteria</a:t>
            </a:r>
          </a:p>
        </p:txBody>
      </p:sp>
    </p:spTree>
    <p:extLst>
      <p:ext uri="{BB962C8B-B14F-4D97-AF65-F5344CB8AC3E}">
        <p14:creationId xmlns:p14="http://schemas.microsoft.com/office/powerpoint/2010/main" val="65669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WordArt 2">
            <a:extLst>
              <a:ext uri="{FF2B5EF4-FFF2-40B4-BE49-F238E27FC236}">
                <a16:creationId xmlns:a16="http://schemas.microsoft.com/office/drawing/2014/main" id="{1B2EDFAD-08E7-D842-BC15-4E1A7DA43D17}"/>
              </a:ext>
            </a:extLst>
          </p:cNvPr>
          <p:cNvSpPr>
            <a:spLocks noChangeArrowheads="1" noChangeShapeType="1" noTextEdit="1"/>
          </p:cNvSpPr>
          <p:nvPr/>
        </p:nvSpPr>
        <p:spPr bwMode="auto">
          <a:xfrm>
            <a:off x="1295400" y="685800"/>
            <a:ext cx="6365875" cy="1890713"/>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Comic Sans MS" panose="030F0902030302020204" pitchFamily="66" charset="0"/>
              </a:rPr>
              <a:t>Protistan</a:t>
            </a:r>
          </a:p>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Comic Sans MS" panose="030F0902030302020204" pitchFamily="66" charset="0"/>
              </a:rPr>
              <a:t>pathogens</a:t>
            </a:r>
          </a:p>
        </p:txBody>
      </p:sp>
      <p:sp>
        <p:nvSpPr>
          <p:cNvPr id="56322" name="Title 3">
            <a:extLst>
              <a:ext uri="{FF2B5EF4-FFF2-40B4-BE49-F238E27FC236}">
                <a16:creationId xmlns:a16="http://schemas.microsoft.com/office/drawing/2014/main" id="{4406805F-5EC3-B249-B7C1-2642BDB1B839}"/>
              </a:ext>
            </a:extLst>
          </p:cNvPr>
          <p:cNvSpPr txBox="1">
            <a:spLocks/>
          </p:cNvSpPr>
          <p:nvPr/>
        </p:nvSpPr>
        <p:spPr bwMode="auto">
          <a:xfrm>
            <a:off x="762000" y="27432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900" b="1"/>
              <a:t>Some protists can make you very sick.</a:t>
            </a:r>
            <a:endParaRPr lang="en-US" altLang="en-US" sz="3900"/>
          </a:p>
        </p:txBody>
      </p:sp>
      <p:sp>
        <p:nvSpPr>
          <p:cNvPr id="56323" name="Subtitle 4">
            <a:extLst>
              <a:ext uri="{FF2B5EF4-FFF2-40B4-BE49-F238E27FC236}">
                <a16:creationId xmlns:a16="http://schemas.microsoft.com/office/drawing/2014/main" id="{A7FCE3DC-BDD3-FA4F-A5FC-0847D8BE78DA}"/>
              </a:ext>
            </a:extLst>
          </p:cNvPr>
          <p:cNvSpPr txBox="1">
            <a:spLocks/>
          </p:cNvSpPr>
          <p:nvPr/>
        </p:nvSpPr>
        <p:spPr bwMode="auto">
          <a:xfrm>
            <a:off x="1371600" y="43434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r>
              <a:rPr lang="en-US" altLang="en-US" i="1"/>
              <a:t>Parasites and hosts</a:t>
            </a:r>
          </a:p>
          <a:p>
            <a:pPr algn="ctr" eaLnBrk="1" hangingPunct="1">
              <a:buFont typeface="Arial" panose="020B0604020202020204" pitchFamily="34" charset="0"/>
              <a:buNone/>
            </a:pPr>
            <a:endParaRPr lang="en-US" altLang="en-US" i="1"/>
          </a:p>
          <a:p>
            <a:pPr algn="ctr" eaLnBrk="1" hangingPunct="1">
              <a:buFont typeface="Arial" panose="020B0604020202020204" pitchFamily="34" charset="0"/>
              <a:buNone/>
            </a:pPr>
            <a:r>
              <a:rPr lang="en-US" altLang="en-US"/>
              <a:t>Plasmodium</a:t>
            </a:r>
            <a:r>
              <a:rPr lang="en-US" altLang="en-US" i="1"/>
              <a:t> and Malaria</a:t>
            </a:r>
            <a:endParaRPr lang="en-US" altLang="en-US" i="1">
              <a:solidFill>
                <a:srgbClr val="898989"/>
              </a:solidFill>
            </a:endParaRPr>
          </a:p>
        </p:txBody>
      </p:sp>
    </p:spTree>
    <p:custDataLst>
      <p:tags r:id="rId1"/>
    </p:custDataLst>
    <p:extLst>
      <p:ext uri="{BB962C8B-B14F-4D97-AF65-F5344CB8AC3E}">
        <p14:creationId xmlns:p14="http://schemas.microsoft.com/office/powerpoint/2010/main" val="622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a:xfrm>
            <a:off x="414302" y="11430"/>
            <a:ext cx="3505200" cy="2544762"/>
          </a:xfrm>
        </p:spPr>
        <p:txBody>
          <a:bodyPr/>
          <a:lstStyle/>
          <a:p>
            <a:pPr algn="l" eaLnBrk="1" hangingPunct="1"/>
            <a:r>
              <a:rPr lang="en-US" sz="2800" b="1" dirty="0">
                <a:solidFill>
                  <a:srgbClr val="000000"/>
                </a:solidFill>
                <a:latin typeface="Tahoma" charset="0"/>
              </a:rPr>
              <a:t>15.15 Some protists can make you very sick.</a:t>
            </a:r>
            <a:endParaRPr lang="en-US" sz="2800" dirty="0">
              <a:solidFill>
                <a:srgbClr val="000000"/>
              </a:solidFill>
              <a:latin typeface="Tahoma" charset="0"/>
            </a:endParaRPr>
          </a:p>
        </p:txBody>
      </p:sp>
      <p:sp>
        <p:nvSpPr>
          <p:cNvPr id="2" name="Content Placeholder 1"/>
          <p:cNvSpPr>
            <a:spLocks noGrp="1"/>
          </p:cNvSpPr>
          <p:nvPr>
            <p:ph idx="1"/>
          </p:nvPr>
        </p:nvSpPr>
        <p:spPr>
          <a:xfrm>
            <a:off x="152297" y="2239423"/>
            <a:ext cx="4114800" cy="3124200"/>
          </a:xfrm>
        </p:spPr>
        <p:txBody>
          <a:bodyPr/>
          <a:lstStyle/>
          <a:p>
            <a:r>
              <a:rPr lang="en-US" sz="2800" b="1" dirty="0">
                <a:solidFill>
                  <a:srgbClr val="000000"/>
                </a:solidFill>
                <a:latin typeface="Tahoma" charset="0"/>
              </a:rPr>
              <a:t>Parasites</a:t>
            </a:r>
            <a:r>
              <a:rPr lang="en-US" sz="2800" dirty="0">
                <a:solidFill>
                  <a:srgbClr val="000000"/>
                </a:solidFill>
                <a:latin typeface="Tahoma" charset="0"/>
              </a:rPr>
              <a:t> live on a </a:t>
            </a:r>
            <a:r>
              <a:rPr lang="en-US" sz="2800" b="1" dirty="0">
                <a:solidFill>
                  <a:srgbClr val="000000"/>
                </a:solidFill>
                <a:latin typeface="Tahoma" charset="0"/>
              </a:rPr>
              <a:t>host,</a:t>
            </a:r>
            <a:r>
              <a:rPr lang="en-US" sz="2800" dirty="0">
                <a:solidFill>
                  <a:srgbClr val="000000"/>
                </a:solidFill>
                <a:latin typeface="Tahoma" charset="0"/>
              </a:rPr>
              <a:t> causing harm.</a:t>
            </a:r>
          </a:p>
          <a:p>
            <a:pPr marL="0" indent="0">
              <a:buNone/>
            </a:pPr>
            <a:endParaRPr lang="en-US" sz="2800" dirty="0">
              <a:solidFill>
                <a:srgbClr val="000000"/>
              </a:solidFill>
              <a:latin typeface="Tahoma" charset="0"/>
            </a:endParaRPr>
          </a:p>
          <a:p>
            <a:r>
              <a:rPr lang="en-US" sz="2800" dirty="0">
                <a:solidFill>
                  <a:srgbClr val="000000"/>
                </a:solidFill>
                <a:latin typeface="Tahoma" charset="0"/>
              </a:rPr>
              <a:t>Malaria is caused by the parasitic protist, </a:t>
            </a:r>
            <a:r>
              <a:rPr lang="en-US" sz="2800" i="1" dirty="0">
                <a:solidFill>
                  <a:srgbClr val="000000"/>
                </a:solidFill>
                <a:latin typeface="Tahoma" charset="0"/>
              </a:rPr>
              <a:t>Plasmodium.</a:t>
            </a:r>
          </a:p>
          <a:p>
            <a:r>
              <a:rPr lang="en-US" sz="2800" i="1" dirty="0">
                <a:solidFill>
                  <a:srgbClr val="000000"/>
                </a:solidFill>
                <a:latin typeface="Tahoma" charset="0"/>
              </a:rPr>
              <a:t>Plasmodium first infects the liver then the red blood cells</a:t>
            </a:r>
            <a:endParaRPr lang="en-US" sz="2800" dirty="0">
              <a:solidFill>
                <a:srgbClr val="000000"/>
              </a:solidFill>
            </a:endParaRPr>
          </a:p>
        </p:txBody>
      </p:sp>
      <p:grpSp>
        <p:nvGrpSpPr>
          <p:cNvPr id="3" name="Group 2"/>
          <p:cNvGrpSpPr/>
          <p:nvPr/>
        </p:nvGrpSpPr>
        <p:grpSpPr>
          <a:xfrm>
            <a:off x="4114800" y="597408"/>
            <a:ext cx="4825282" cy="5879592"/>
            <a:chOff x="1935480" y="216408"/>
            <a:chExt cx="5273040" cy="6425184"/>
          </a:xfrm>
        </p:grpSpPr>
        <p:pic>
          <p:nvPicPr>
            <p:cNvPr id="5" name="Picture 4" descr="The first illustration shows a mosquito on the top half and shows red blood cells (red circles with smaller, darker circles in the middle) and yellow particles, one of which is attaching to a blood cell at the bottom half. The Plasmodium parasite (which causes malaria) is infecting a red blood cell. The corresponding text reads, “Following the bite of a Plasmodium-infected mosquito, malaria-causing protists take up residence in healthy red blood cells.” The second illustration depicts the red blood cell infected with the plasmodium cell in the center. The red blood cell is first shown developing yellow dots around the outer edges, with a crescent forming above the plasmodium cell in the center. The last part of this illustration shows the fully infected blood cell now covered by the yellow dots, with a petal like formation around the plasmodium cell in the center. The corresponding text reads, “Once inside a red blood cell, Plasmodium cells modify the cell’s surface proteins, making it difficult for the immune system to fight the malarial infection.” The third illustration is a microscopic image of sickle-cell blood cells which are resistant to malaria. The corresponding text reads, “Resistance to malaria: In individuals with sickle-cell trait, the sickle shape of some red blood cells makes the cells inhospitable to the protist. This makes these individuals resistant to malaria.”" title="A set of three illustrations titled, “Malaria: A protest-caused illness” is show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480" y="216408"/>
              <a:ext cx="5273040" cy="6425184"/>
            </a:xfrm>
            <a:prstGeom prst="rect">
              <a:avLst/>
            </a:prstGeom>
          </p:spPr>
        </p:pic>
        <p:sp>
          <p:nvSpPr>
            <p:cNvPr id="6" name="Oval 5"/>
            <p:cNvSpPr>
              <a:spLocks noChangeArrowheads="1"/>
            </p:cNvSpPr>
            <p:nvPr/>
          </p:nvSpPr>
          <p:spPr bwMode="auto">
            <a:xfrm>
              <a:off x="2122823" y="2913206"/>
              <a:ext cx="346812" cy="346812"/>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400" b="1" dirty="0">
                  <a:solidFill>
                    <a:schemeClr val="bg1"/>
                  </a:solidFill>
                  <a:effectLst>
                    <a:outerShdw sx="1000" sy="1000" algn="ctr" rotWithShape="0">
                      <a:schemeClr val="bg1"/>
                    </a:outerShdw>
                  </a:effectLst>
                </a:rPr>
                <a:t>2</a:t>
              </a:r>
            </a:p>
          </p:txBody>
        </p:sp>
        <p:sp>
          <p:nvSpPr>
            <p:cNvPr id="7" name="Oval 4"/>
            <p:cNvSpPr>
              <a:spLocks noChangeArrowheads="1"/>
            </p:cNvSpPr>
            <p:nvPr/>
          </p:nvSpPr>
          <p:spPr bwMode="auto">
            <a:xfrm>
              <a:off x="2122823" y="754162"/>
              <a:ext cx="346812" cy="346812"/>
            </a:xfrm>
            <a:prstGeom prst="ellipse">
              <a:avLst/>
            </a:prstGeom>
            <a:solidFill>
              <a:srgbClr val="000000"/>
            </a:solidFill>
            <a:ln w="19050">
              <a:solidFill>
                <a:srgbClr val="FFFFFF"/>
              </a:solidFill>
              <a:round/>
              <a:headEnd/>
              <a:tailEnd/>
            </a:ln>
          </p:spPr>
          <p:txBody>
            <a:bodyPr vert="horz" anchor="ctr" anchorCtr="1">
              <a:prstTxWarp prst="textNoShape">
                <a:avLst/>
              </a:prstTxWarp>
            </a:bodyPr>
            <a:lstStyle/>
            <a:p>
              <a:r>
                <a:rPr lang="en-US" sz="1400" b="1" dirty="0">
                  <a:solidFill>
                    <a:schemeClr val="bg1"/>
                  </a:solidFill>
                  <a:effectLst>
                    <a:outerShdw sx="1000" sy="1000" algn="ctr" rotWithShape="0">
                      <a:schemeClr val="bg1"/>
                    </a:outerShdw>
                  </a:effectLst>
                </a:rPr>
                <a:t>1</a:t>
              </a:r>
            </a:p>
          </p:txBody>
        </p:sp>
        <p:sp>
          <p:nvSpPr>
            <p:cNvPr id="8" name="TextBox 13"/>
            <p:cNvSpPr txBox="1">
              <a:spLocks noChangeArrowheads="1"/>
            </p:cNvSpPr>
            <p:nvPr/>
          </p:nvSpPr>
          <p:spPr bwMode="auto">
            <a:xfrm>
              <a:off x="2450909" y="776203"/>
              <a:ext cx="2230147" cy="1109911"/>
            </a:xfrm>
            <a:prstGeom prst="rect">
              <a:avLst/>
            </a:prstGeom>
            <a:noFill/>
            <a:ln w="9525">
              <a:noFill/>
              <a:miter lim="800000"/>
              <a:headEnd/>
              <a:tailEnd/>
            </a:ln>
          </p:spPr>
          <p:txBody>
            <a:bodyPr wrap="square">
              <a:prstTxWarp prst="textNoShape">
                <a:avLst/>
              </a:prstTxWarp>
              <a:spAutoFit/>
            </a:bodyPr>
            <a:lstStyle/>
            <a:p>
              <a:r>
                <a:rPr lang="en-US" sz="1200" dirty="0">
                  <a:solidFill>
                    <a:srgbClr val="000000"/>
                  </a:solidFill>
                </a:rPr>
                <a:t>Following the bite of a </a:t>
              </a:r>
              <a:r>
                <a:rPr lang="en-US" sz="1200" i="1" dirty="0">
                  <a:solidFill>
                    <a:srgbClr val="000000"/>
                  </a:solidFill>
                </a:rPr>
                <a:t>Plasmodium</a:t>
              </a:r>
              <a:r>
                <a:rPr lang="en-US" sz="1200" dirty="0">
                  <a:solidFill>
                    <a:srgbClr val="000000"/>
                  </a:solidFill>
                </a:rPr>
                <a:t>-infected mosquito, malaria-causing protists take up residence in healthy red blood cells.</a:t>
              </a:r>
            </a:p>
          </p:txBody>
        </p:sp>
        <p:sp>
          <p:nvSpPr>
            <p:cNvPr id="9" name="TextBox 13"/>
            <p:cNvSpPr txBox="1">
              <a:spLocks noChangeArrowheads="1"/>
            </p:cNvSpPr>
            <p:nvPr/>
          </p:nvSpPr>
          <p:spPr bwMode="auto">
            <a:xfrm>
              <a:off x="2450909" y="2970402"/>
              <a:ext cx="2364371" cy="1311713"/>
            </a:xfrm>
            <a:prstGeom prst="rect">
              <a:avLst/>
            </a:prstGeom>
            <a:noFill/>
            <a:ln w="9525">
              <a:noFill/>
              <a:miter lim="800000"/>
              <a:headEnd/>
              <a:tailEnd/>
            </a:ln>
          </p:spPr>
          <p:txBody>
            <a:bodyPr wrap="square">
              <a:prstTxWarp prst="textNoShape">
                <a:avLst/>
              </a:prstTxWarp>
              <a:spAutoFit/>
            </a:bodyPr>
            <a:lstStyle/>
            <a:p>
              <a:r>
                <a:rPr lang="en-US" sz="1200" dirty="0">
                  <a:solidFill>
                    <a:srgbClr val="000000"/>
                  </a:solidFill>
                </a:rPr>
                <a:t>Once inside a red blood cell, Plasmodium cells modify the cell’s surface proteins, making it difficult for the immune system to fight the malarial infection. </a:t>
              </a:r>
            </a:p>
          </p:txBody>
        </p:sp>
        <p:sp>
          <p:nvSpPr>
            <p:cNvPr id="10" name="Rectangle 10"/>
            <p:cNvSpPr>
              <a:spLocks noChangeArrowheads="1"/>
            </p:cNvSpPr>
            <p:nvPr/>
          </p:nvSpPr>
          <p:spPr bwMode="auto">
            <a:xfrm>
              <a:off x="2786471" y="2066098"/>
              <a:ext cx="2230146" cy="504505"/>
            </a:xfrm>
            <a:prstGeom prst="rect">
              <a:avLst/>
            </a:prstGeom>
            <a:noFill/>
            <a:ln w="9525">
              <a:noFill/>
              <a:miter lim="800000"/>
              <a:headEnd/>
              <a:tailEnd/>
            </a:ln>
          </p:spPr>
          <p:txBody>
            <a:bodyPr wrap="square">
              <a:prstTxWarp prst="textNoShape">
                <a:avLst/>
              </a:prstTxWarp>
              <a:spAutoFit/>
            </a:bodyPr>
            <a:lstStyle/>
            <a:p>
              <a:r>
                <a:rPr lang="en-US" sz="1200" i="1" dirty="0"/>
                <a:t>Plasmodium </a:t>
              </a:r>
              <a:r>
                <a:rPr lang="en-US" sz="1200" dirty="0"/>
                <a:t>parasite infecting a red blood cell</a:t>
              </a:r>
            </a:p>
          </p:txBody>
        </p:sp>
        <p:cxnSp>
          <p:nvCxnSpPr>
            <p:cNvPr id="11" name="Straight Connector 18"/>
            <p:cNvCxnSpPr>
              <a:cxnSpLocks noChangeShapeType="1"/>
            </p:cNvCxnSpPr>
            <p:nvPr/>
          </p:nvCxnSpPr>
          <p:spPr bwMode="auto">
            <a:xfrm flipH="1" flipV="1">
              <a:off x="4488110" y="2231472"/>
              <a:ext cx="1119815" cy="1315"/>
            </a:xfrm>
            <a:prstGeom prst="line">
              <a:avLst/>
            </a:prstGeom>
            <a:noFill/>
            <a:ln w="15875">
              <a:solidFill>
                <a:schemeClr val="tx1"/>
              </a:solidFill>
              <a:round/>
              <a:headEnd/>
              <a:tailEnd/>
            </a:ln>
            <a:effectLst>
              <a:outerShdw blurRad="50800" dist="12700" dir="2700000">
                <a:schemeClr val="bg1">
                  <a:alpha val="43000"/>
                </a:schemeClr>
              </a:outerShdw>
            </a:effectLst>
          </p:spPr>
        </p:cxnSp>
        <p:sp>
          <p:nvSpPr>
            <p:cNvPr id="12" name="Rectangle 2"/>
            <p:cNvSpPr>
              <a:spLocks noChangeArrowheads="1"/>
            </p:cNvSpPr>
            <p:nvPr/>
          </p:nvSpPr>
          <p:spPr bwMode="auto">
            <a:xfrm>
              <a:off x="2056798" y="4672397"/>
              <a:ext cx="2366228" cy="302703"/>
            </a:xfrm>
            <a:prstGeom prst="rect">
              <a:avLst/>
            </a:prstGeom>
            <a:noFill/>
            <a:ln w="9525">
              <a:noFill/>
              <a:miter lim="800000"/>
              <a:headEnd/>
              <a:tailEnd/>
            </a:ln>
          </p:spPr>
          <p:txBody>
            <a:bodyPr wrap="none">
              <a:prstTxWarp prst="textNoShape">
                <a:avLst/>
              </a:prstTxWarp>
              <a:spAutoFit/>
            </a:bodyPr>
            <a:lstStyle/>
            <a:p>
              <a:r>
                <a:rPr lang="en-US" sz="1200" b="1" dirty="0">
                  <a:solidFill>
                    <a:srgbClr val="2D82C4"/>
                  </a:solidFill>
                </a:rPr>
                <a:t>RESISTANCE TO MALARIA</a:t>
              </a:r>
            </a:p>
          </p:txBody>
        </p:sp>
        <p:sp>
          <p:nvSpPr>
            <p:cNvPr id="13" name="Rectangle 3"/>
            <p:cNvSpPr>
              <a:spLocks noChangeArrowheads="1"/>
            </p:cNvSpPr>
            <p:nvPr/>
          </p:nvSpPr>
          <p:spPr bwMode="auto">
            <a:xfrm>
              <a:off x="2056798" y="4916931"/>
              <a:ext cx="2909485" cy="1109911"/>
            </a:xfrm>
            <a:prstGeom prst="rect">
              <a:avLst/>
            </a:prstGeom>
            <a:noFill/>
            <a:ln w="9525">
              <a:noFill/>
              <a:miter lim="800000"/>
              <a:headEnd/>
              <a:tailEnd/>
            </a:ln>
          </p:spPr>
          <p:txBody>
            <a:bodyPr wrap="square">
              <a:prstTxWarp prst="textNoShape">
                <a:avLst/>
              </a:prstTxWarp>
              <a:spAutoFit/>
            </a:bodyPr>
            <a:lstStyle/>
            <a:p>
              <a:r>
                <a:rPr lang="en-US" sz="1200" dirty="0"/>
                <a:t>In individuals with sickle-cell trait, the sickle shape of some red blood cells makes the cells inhospitable to the protist. This makes these individuals resistant to malaria.</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15.15</a:t>
            </a:r>
            <a:endParaRPr lang="en-US" sz="4000" dirty="0">
              <a:solidFill>
                <a:srgbClr val="000000"/>
              </a:solidFill>
              <a:latin typeface="Tahoma" charset="0"/>
            </a:endParaRPr>
          </a:p>
        </p:txBody>
      </p:sp>
      <p:sp>
        <p:nvSpPr>
          <p:cNvPr id="98307" name="Content Placeholder 2"/>
          <p:cNvSpPr>
            <a:spLocks noGrp="1"/>
          </p:cNvSpPr>
          <p:nvPr>
            <p:ph idx="4294967295"/>
          </p:nvPr>
        </p:nvSpPr>
        <p:spPr>
          <a:xfrm>
            <a:off x="381000" y="1417638"/>
            <a:ext cx="8382000" cy="5059362"/>
          </a:xfrm>
        </p:spPr>
        <p:txBody>
          <a:bodyPr/>
          <a:lstStyle/>
          <a:p>
            <a:pPr eaLnBrk="1" hangingPunct="1">
              <a:buSzPct val="75000"/>
              <a:buFont typeface="Wingdings" charset="0"/>
              <a:buChar char="q"/>
            </a:pPr>
            <a:r>
              <a:rPr lang="en-US" dirty="0">
                <a:solidFill>
                  <a:srgbClr val="000000"/>
                </a:solidFill>
                <a:latin typeface="Tahoma" charset="0"/>
              </a:rPr>
              <a:t>Some protists cause debilitating diseases. </a:t>
            </a:r>
          </a:p>
          <a:p>
            <a:pPr eaLnBrk="1" hangingPunct="1">
              <a:buSzPct val="75000"/>
              <a:buFont typeface="Wingdings" charset="0"/>
              <a:buChar char="q"/>
            </a:pPr>
            <a:endParaRPr lang="en-US" sz="1000" i="1" dirty="0">
              <a:solidFill>
                <a:srgbClr val="000000"/>
              </a:solidFill>
              <a:latin typeface="Tahoma" charset="0"/>
            </a:endParaRPr>
          </a:p>
          <a:p>
            <a:pPr eaLnBrk="1" hangingPunct="1">
              <a:buSzPct val="75000"/>
              <a:buFont typeface="Wingdings" charset="0"/>
              <a:buChar char="q"/>
            </a:pPr>
            <a:r>
              <a:rPr lang="en-US" i="1" dirty="0">
                <a:solidFill>
                  <a:srgbClr val="000000"/>
                </a:solidFill>
                <a:latin typeface="Tahoma" charset="0"/>
              </a:rPr>
              <a:t>Plasmodium, </a:t>
            </a:r>
            <a:r>
              <a:rPr lang="en-US" dirty="0">
                <a:solidFill>
                  <a:srgbClr val="000000"/>
                </a:solidFill>
                <a:latin typeface="Tahoma" charset="0"/>
              </a:rPr>
              <a:t>the protist responsible for malaria, is one of these. </a:t>
            </a:r>
          </a:p>
          <a:p>
            <a:pPr eaLnBrk="1" hangingPunct="1">
              <a:buSzPct val="75000"/>
              <a:buFont typeface="Wingdings" charset="0"/>
              <a:buChar char="q"/>
            </a:pPr>
            <a:endParaRPr lang="en-US" sz="1000" dirty="0">
              <a:solidFill>
                <a:srgbClr val="000000"/>
              </a:solidFill>
              <a:latin typeface="Tahoma" charset="0"/>
            </a:endParaRPr>
          </a:p>
          <a:p>
            <a:pPr eaLnBrk="1" hangingPunct="1">
              <a:buSzPct val="75000"/>
              <a:buFont typeface="Wingdings" charset="0"/>
              <a:buChar char="q"/>
            </a:pPr>
            <a:r>
              <a:rPr lang="en-US" i="1" dirty="0">
                <a:solidFill>
                  <a:srgbClr val="000000"/>
                </a:solidFill>
                <a:latin typeface="Tahoma" charset="0"/>
              </a:rPr>
              <a:t>Plasmodium</a:t>
            </a:r>
            <a:r>
              <a:rPr lang="en-US" dirty="0">
                <a:solidFill>
                  <a:srgbClr val="000000"/>
                </a:solidFill>
                <a:latin typeface="Tahoma" charset="0"/>
              </a:rPr>
              <a:t> has characteristics that protect it from the human immune system, but some humans do have a defense against malaria: people with sickle-cell trait make red blood cells that are inhospitable to the parasite.  </a:t>
            </a:r>
          </a:p>
          <a:p>
            <a:pPr eaLnBrk="1" hangingPunct="1">
              <a:buSzPct val="75000"/>
              <a:buFont typeface="Wingdings" charset="0"/>
              <a:buChar char="q"/>
            </a:pPr>
            <a:endParaRPr lang="en-US" dirty="0">
              <a:solidFill>
                <a:srgbClr val="000000"/>
              </a:solidFill>
              <a:latin typeface="Tahoma"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4AB8B488-988A-6141-8E27-E9A0453CF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940" y="1936750"/>
            <a:ext cx="2105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3">
            <a:extLst>
              <a:ext uri="{FF2B5EF4-FFF2-40B4-BE49-F238E27FC236}">
                <a16:creationId xmlns:a16="http://schemas.microsoft.com/office/drawing/2014/main" id="{765DBD6A-6A5F-4C49-B33A-921EA3FBA2C4}"/>
              </a:ext>
            </a:extLst>
          </p:cNvPr>
          <p:cNvSpPr>
            <a:spLocks noChangeArrowheads="1"/>
          </p:cNvSpPr>
          <p:nvPr/>
        </p:nvSpPr>
        <p:spPr bwMode="auto">
          <a:xfrm>
            <a:off x="287338" y="2555875"/>
            <a:ext cx="455771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spcBef>
                <a:spcPct val="0"/>
              </a:spcBef>
              <a:buFontTx/>
              <a:buNone/>
            </a:pPr>
            <a:endParaRPr lang="en-US" altLang="en-US" sz="2400" b="1">
              <a:solidFill>
                <a:schemeClr val="bg1"/>
              </a:solidFill>
              <a:latin typeface="Arial" panose="020B0604020202020204" pitchFamily="34" charset="0"/>
            </a:endParaRPr>
          </a:p>
        </p:txBody>
      </p:sp>
      <p:sp>
        <p:nvSpPr>
          <p:cNvPr id="65541" name="TextBox 5">
            <a:extLst>
              <a:ext uri="{FF2B5EF4-FFF2-40B4-BE49-F238E27FC236}">
                <a16:creationId xmlns:a16="http://schemas.microsoft.com/office/drawing/2014/main" id="{51D8D550-E8CB-0640-8D13-028D11571EB2}"/>
              </a:ext>
            </a:extLst>
          </p:cNvPr>
          <p:cNvSpPr txBox="1">
            <a:spLocks noChangeArrowheads="1"/>
          </p:cNvSpPr>
          <p:nvPr/>
        </p:nvSpPr>
        <p:spPr bwMode="auto">
          <a:xfrm>
            <a:off x="518106" y="1232808"/>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latin typeface="Comic Sans MS" panose="030F0902030302020204" pitchFamily="66" charset="0"/>
              </a:rPr>
              <a:t>Red algae: Agar, coral reefs, limestone deposits</a:t>
            </a:r>
          </a:p>
        </p:txBody>
      </p:sp>
      <p:sp>
        <p:nvSpPr>
          <p:cNvPr id="65542" name="Text Box 6">
            <a:extLst>
              <a:ext uri="{FF2B5EF4-FFF2-40B4-BE49-F238E27FC236}">
                <a16:creationId xmlns:a16="http://schemas.microsoft.com/office/drawing/2014/main" id="{2176BAD9-ACA3-C847-A81B-C064E0027FE1}"/>
              </a:ext>
            </a:extLst>
          </p:cNvPr>
          <p:cNvSpPr txBox="1">
            <a:spLocks noChangeArrowheads="1"/>
          </p:cNvSpPr>
          <p:nvPr/>
        </p:nvSpPr>
        <p:spPr bwMode="auto">
          <a:xfrm>
            <a:off x="6421438" y="604838"/>
            <a:ext cx="3200400" cy="9540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1600" b="1">
                <a:latin typeface="Comic Sans MS" panose="030F0902030302020204" pitchFamily="66" charset="0"/>
              </a:rPr>
              <a:t>Green Algae: </a:t>
            </a:r>
          </a:p>
          <a:p>
            <a:pPr eaLnBrk="1" hangingPunct="1">
              <a:spcBef>
                <a:spcPct val="50000"/>
              </a:spcBef>
              <a:buFontTx/>
              <a:buNone/>
            </a:pPr>
            <a:r>
              <a:rPr lang="en-US" altLang="en-US" sz="1600" b="1">
                <a:latin typeface="Comic Sans MS" panose="030F0902030302020204" pitchFamily="66" charset="0"/>
              </a:rPr>
              <a:t>Seaweeds, photosynthetic,  ancestor to plants</a:t>
            </a:r>
          </a:p>
        </p:txBody>
      </p:sp>
      <p:pic>
        <p:nvPicPr>
          <p:cNvPr id="65543" name="Picture 10" descr="16-23C2-VolvoxColonies">
            <a:extLst>
              <a:ext uri="{FF2B5EF4-FFF2-40B4-BE49-F238E27FC236}">
                <a16:creationId xmlns:a16="http://schemas.microsoft.com/office/drawing/2014/main" id="{4AB92ED7-CEB3-864E-9440-7DC63D009F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1585913"/>
            <a:ext cx="22558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SC01865">
            <a:extLst>
              <a:ext uri="{FF2B5EF4-FFF2-40B4-BE49-F238E27FC236}">
                <a16:creationId xmlns:a16="http://schemas.microsoft.com/office/drawing/2014/main" id="{352F5FFE-A4FA-9644-BCB4-55B4AFCBB2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4475" y="3657600"/>
            <a:ext cx="217487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2">
            <a:extLst>
              <a:ext uri="{FF2B5EF4-FFF2-40B4-BE49-F238E27FC236}">
                <a16:creationId xmlns:a16="http://schemas.microsoft.com/office/drawing/2014/main" id="{EFC26985-EDDB-9047-ABC0-8D3EF6FB08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850" y="1673225"/>
            <a:ext cx="271462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 Box 7">
            <a:extLst>
              <a:ext uri="{FF2B5EF4-FFF2-40B4-BE49-F238E27FC236}">
                <a16:creationId xmlns:a16="http://schemas.microsoft.com/office/drawing/2014/main" id="{2D620DFA-3359-7B43-B91B-B7564DC1215E}"/>
              </a:ext>
            </a:extLst>
          </p:cNvPr>
          <p:cNvSpPr txBox="1">
            <a:spLocks noChangeArrowheads="1"/>
          </p:cNvSpPr>
          <p:nvPr/>
        </p:nvSpPr>
        <p:spPr bwMode="auto">
          <a:xfrm>
            <a:off x="4192588" y="514350"/>
            <a:ext cx="189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latin typeface="Arial" panose="020B0604020202020204" pitchFamily="34" charset="0"/>
              </a:rPr>
              <a:t>Brown algae</a:t>
            </a:r>
          </a:p>
        </p:txBody>
      </p:sp>
      <p:sp>
        <p:nvSpPr>
          <p:cNvPr id="71689" name="TextBox 1">
            <a:extLst>
              <a:ext uri="{FF2B5EF4-FFF2-40B4-BE49-F238E27FC236}">
                <a16:creationId xmlns:a16="http://schemas.microsoft.com/office/drawing/2014/main" id="{7E71E50C-68AC-E543-AD2A-06F84E01D1ED}"/>
              </a:ext>
            </a:extLst>
          </p:cNvPr>
          <p:cNvSpPr txBox="1">
            <a:spLocks noChangeArrowheads="1"/>
          </p:cNvSpPr>
          <p:nvPr/>
        </p:nvSpPr>
        <p:spPr bwMode="auto">
          <a:xfrm>
            <a:off x="1005469" y="845458"/>
            <a:ext cx="207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b="1">
                <a:latin typeface="Comic Sans MS" panose="030F0902030302020204" pitchFamily="66" charset="0"/>
              </a:rPr>
              <a:t>Red algae</a:t>
            </a:r>
          </a:p>
        </p:txBody>
      </p:sp>
      <p:sp>
        <p:nvSpPr>
          <p:cNvPr id="71690" name="TextBox 2">
            <a:extLst>
              <a:ext uri="{FF2B5EF4-FFF2-40B4-BE49-F238E27FC236}">
                <a16:creationId xmlns:a16="http://schemas.microsoft.com/office/drawing/2014/main" id="{A996794B-66FB-0B41-ACFD-7A5EA83AED00}"/>
              </a:ext>
            </a:extLst>
          </p:cNvPr>
          <p:cNvSpPr txBox="1">
            <a:spLocks noChangeArrowheads="1"/>
          </p:cNvSpPr>
          <p:nvPr/>
        </p:nvSpPr>
        <p:spPr bwMode="auto">
          <a:xfrm>
            <a:off x="4148138" y="993775"/>
            <a:ext cx="2852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C00000"/>
                </a:solidFill>
                <a:latin typeface="Arial" panose="020B0604020202020204" pitchFamily="34" charset="0"/>
              </a:rPr>
              <a:t>Algin: Thickener for icecream</a:t>
            </a:r>
          </a:p>
        </p:txBody>
      </p:sp>
      <p:pic>
        <p:nvPicPr>
          <p:cNvPr id="71691" name="Picture 2" descr="http://www.instablogsimages.com/images/2009/09/21/biological-solar-panel_HPkTT_11446.jpg">
            <a:extLst>
              <a:ext uri="{FF2B5EF4-FFF2-40B4-BE49-F238E27FC236}">
                <a16:creationId xmlns:a16="http://schemas.microsoft.com/office/drawing/2014/main" id="{DAB67087-197C-CA44-8BF9-58EB01F902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664755"/>
            <a:ext cx="3784600" cy="221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2" name="Rectangle 1">
            <a:extLst>
              <a:ext uri="{FF2B5EF4-FFF2-40B4-BE49-F238E27FC236}">
                <a16:creationId xmlns:a16="http://schemas.microsoft.com/office/drawing/2014/main" id="{761CEF66-348D-3046-B9BB-7E79434472E3}"/>
              </a:ext>
            </a:extLst>
          </p:cNvPr>
          <p:cNvSpPr>
            <a:spLocks noChangeArrowheads="1"/>
          </p:cNvSpPr>
          <p:nvPr/>
        </p:nvSpPr>
        <p:spPr bwMode="auto">
          <a:xfrm>
            <a:off x="5003800" y="568007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solidFill>
                  <a:srgbClr val="C00000"/>
                </a:solidFill>
                <a:latin typeface="Comic Sans MS" panose="030F0902030302020204" pitchFamily="66" charset="0"/>
              </a:rPr>
              <a:t>Diatoms: help produce biofuel</a:t>
            </a:r>
            <a:endParaRPr lang="en-US" altLang="en-US" sz="1800">
              <a:latin typeface="Arial" panose="020B0604020202020204" pitchFamily="34" charset="0"/>
            </a:endParaRPr>
          </a:p>
        </p:txBody>
      </p:sp>
      <p:sp>
        <p:nvSpPr>
          <p:cNvPr id="3" name="TextBox 2">
            <a:extLst>
              <a:ext uri="{FF2B5EF4-FFF2-40B4-BE49-F238E27FC236}">
                <a16:creationId xmlns:a16="http://schemas.microsoft.com/office/drawing/2014/main" id="{0BBA579C-27CB-F040-89F0-B0AD552B338E}"/>
              </a:ext>
            </a:extLst>
          </p:cNvPr>
          <p:cNvSpPr txBox="1"/>
          <p:nvPr/>
        </p:nvSpPr>
        <p:spPr>
          <a:xfrm>
            <a:off x="518106" y="238387"/>
            <a:ext cx="3538538" cy="461665"/>
          </a:xfrm>
          <a:prstGeom prst="rect">
            <a:avLst/>
          </a:prstGeom>
          <a:noFill/>
        </p:spPr>
        <p:txBody>
          <a:bodyPr wrap="square" rtlCol="0">
            <a:spAutoFit/>
          </a:bodyPr>
          <a:lstStyle/>
          <a:p>
            <a:r>
              <a:rPr lang="en-US" sz="2400" dirty="0">
                <a:solidFill>
                  <a:srgbClr val="0070C0"/>
                </a:solidFill>
              </a:rPr>
              <a:t>Beneficial protists</a:t>
            </a:r>
          </a:p>
        </p:txBody>
      </p:sp>
    </p:spTree>
    <p:custDataLst>
      <p:tags r:id="rId1"/>
    </p:custDataLst>
    <p:extLst>
      <p:ext uri="{BB962C8B-B14F-4D97-AF65-F5344CB8AC3E}">
        <p14:creationId xmlns:p14="http://schemas.microsoft.com/office/powerpoint/2010/main" val="602262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additive="base">
                                        <p:cTn id="7" dur="500" fill="hold"/>
                                        <p:tgtEl>
                                          <p:spTgt spid="65541"/>
                                        </p:tgtEl>
                                        <p:attrNameLst>
                                          <p:attrName>ppt_x</p:attrName>
                                        </p:attrNameLst>
                                      </p:cBhvr>
                                      <p:tavLst>
                                        <p:tav tm="0">
                                          <p:val>
                                            <p:strVal val="#ppt_x"/>
                                          </p:val>
                                        </p:tav>
                                        <p:tav tm="100000">
                                          <p:val>
                                            <p:strVal val="#ppt_x"/>
                                          </p:val>
                                        </p:tav>
                                      </p:tavLst>
                                    </p:anim>
                                    <p:anim calcmode="lin" valueType="num">
                                      <p:cBhvr additive="base">
                                        <p:cTn id="8" dur="500" fill="hold"/>
                                        <p:tgtEl>
                                          <p:spTgt spid="655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38"/>
                                        </p:tgtEl>
                                        <p:attrNameLst>
                                          <p:attrName>style.visibility</p:attrName>
                                        </p:attrNameLst>
                                      </p:cBhvr>
                                      <p:to>
                                        <p:strVal val="visible"/>
                                      </p:to>
                                    </p:set>
                                    <p:anim calcmode="lin" valueType="num">
                                      <p:cBhvr additive="base">
                                        <p:cTn id="11" dur="500" fill="hold"/>
                                        <p:tgtEl>
                                          <p:spTgt spid="65538"/>
                                        </p:tgtEl>
                                        <p:attrNameLst>
                                          <p:attrName>ppt_x</p:attrName>
                                        </p:attrNameLst>
                                      </p:cBhvr>
                                      <p:tavLst>
                                        <p:tav tm="0">
                                          <p:val>
                                            <p:strVal val="#ppt_x"/>
                                          </p:val>
                                        </p:tav>
                                        <p:tav tm="100000">
                                          <p:val>
                                            <p:strVal val="#ppt_x"/>
                                          </p:val>
                                        </p:tav>
                                      </p:tavLst>
                                    </p:anim>
                                    <p:anim calcmode="lin" valueType="num">
                                      <p:cBhvr additive="base">
                                        <p:cTn id="12"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5542"/>
                                        </p:tgtEl>
                                        <p:attrNameLst>
                                          <p:attrName>style.visibility</p:attrName>
                                        </p:attrNameLst>
                                      </p:cBhvr>
                                      <p:to>
                                        <p:strVal val="visible"/>
                                      </p:to>
                                    </p:set>
                                    <p:anim calcmode="lin" valueType="num">
                                      <p:cBhvr additive="base">
                                        <p:cTn id="23" dur="500" fill="hold"/>
                                        <p:tgtEl>
                                          <p:spTgt spid="65542"/>
                                        </p:tgtEl>
                                        <p:attrNameLst>
                                          <p:attrName>ppt_x</p:attrName>
                                        </p:attrNameLst>
                                      </p:cBhvr>
                                      <p:tavLst>
                                        <p:tav tm="0">
                                          <p:val>
                                            <p:strVal val="#ppt_x"/>
                                          </p:val>
                                        </p:tav>
                                        <p:tav tm="100000">
                                          <p:val>
                                            <p:strVal val="#ppt_x"/>
                                          </p:val>
                                        </p:tav>
                                      </p:tavLst>
                                    </p:anim>
                                    <p:anim calcmode="lin" valueType="num">
                                      <p:cBhvr additive="base">
                                        <p:cTn id="24" dur="500" fill="hold"/>
                                        <p:tgtEl>
                                          <p:spTgt spid="655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5543"/>
                                        </p:tgtEl>
                                        <p:attrNameLst>
                                          <p:attrName>style.visibility</p:attrName>
                                        </p:attrNameLst>
                                      </p:cBhvr>
                                      <p:to>
                                        <p:strVal val="visible"/>
                                      </p:to>
                                    </p:set>
                                    <p:anim calcmode="lin" valueType="num">
                                      <p:cBhvr additive="base">
                                        <p:cTn id="27" dur="500" fill="hold"/>
                                        <p:tgtEl>
                                          <p:spTgt spid="65543"/>
                                        </p:tgtEl>
                                        <p:attrNameLst>
                                          <p:attrName>ppt_x</p:attrName>
                                        </p:attrNameLst>
                                      </p:cBhvr>
                                      <p:tavLst>
                                        <p:tav tm="0">
                                          <p:val>
                                            <p:strVal val="#ppt_x"/>
                                          </p:val>
                                        </p:tav>
                                        <p:tav tm="100000">
                                          <p:val>
                                            <p:strVal val="#ppt_x"/>
                                          </p:val>
                                        </p:tav>
                                      </p:tavLst>
                                    </p:anim>
                                    <p:anim calcmode="lin" valueType="num">
                                      <p:cBhvr additive="base">
                                        <p:cTn id="28" dur="500" fill="hold"/>
                                        <p:tgtEl>
                                          <p:spTgt spid="65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655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alpha val="39000"/>
          </a:srgbClr>
        </a:solidFill>
        <a:effectLst/>
      </p:bgPr>
    </p:bg>
    <p:spTree>
      <p:nvGrpSpPr>
        <p:cNvPr id="1" name=""/>
        <p:cNvGrpSpPr/>
        <p:nvPr/>
      </p:nvGrpSpPr>
      <p:grpSpPr>
        <a:xfrm>
          <a:off x="0" y="0"/>
          <a:ext cx="0" cy="0"/>
          <a:chOff x="0" y="0"/>
          <a:chExt cx="0" cy="0"/>
        </a:xfrm>
      </p:grpSpPr>
      <p:sp>
        <p:nvSpPr>
          <p:cNvPr id="73730" name="TPQuestion">
            <a:extLst>
              <a:ext uri="{FF2B5EF4-FFF2-40B4-BE49-F238E27FC236}">
                <a16:creationId xmlns:a16="http://schemas.microsoft.com/office/drawing/2014/main" id="{331359D3-3A2A-F34E-B0FC-3B8750DB4EA2}"/>
              </a:ext>
            </a:extLst>
          </p:cNvPr>
          <p:cNvSpPr>
            <a:spLocks noGrp="1"/>
          </p:cNvSpPr>
          <p:nvPr>
            <p:ph type="title"/>
          </p:nvPr>
        </p:nvSpPr>
        <p:spPr>
          <a:xfrm>
            <a:off x="0" y="381000"/>
            <a:ext cx="9372600" cy="1295400"/>
          </a:xfrm>
        </p:spPr>
        <p:txBody>
          <a:bodyPr/>
          <a:lstStyle/>
          <a:p>
            <a:pPr algn="l"/>
            <a:r>
              <a:rPr lang="en-US" altLang="en-US" sz="3600">
                <a:solidFill>
                  <a:srgbClr val="C00000"/>
                </a:solidFill>
                <a:latin typeface="Comic Sans MS" panose="030F0902030302020204" pitchFamily="66" charset="0"/>
              </a:rPr>
              <a:t>Which feature below would help distinguish a protist from other microbes?</a:t>
            </a:r>
          </a:p>
        </p:txBody>
      </p:sp>
      <p:sp>
        <p:nvSpPr>
          <p:cNvPr id="73731" name="TPAnswers">
            <a:extLst>
              <a:ext uri="{FF2B5EF4-FFF2-40B4-BE49-F238E27FC236}">
                <a16:creationId xmlns:a16="http://schemas.microsoft.com/office/drawing/2014/main" id="{92C9B598-F4F3-364D-B135-81F03B2D456B}"/>
              </a:ext>
            </a:extLst>
          </p:cNvPr>
          <p:cNvSpPr>
            <a:spLocks noGrp="1"/>
          </p:cNvSpPr>
          <p:nvPr>
            <p:ph type="body" idx="1"/>
            <p:custDataLst>
              <p:tags r:id="rId2"/>
            </p:custDataLst>
          </p:nvPr>
        </p:nvSpPr>
        <p:spPr>
          <a:xfrm>
            <a:off x="838200" y="1828800"/>
            <a:ext cx="7391400" cy="4572000"/>
          </a:xfrm>
        </p:spPr>
        <p:txBody>
          <a:bodyPr/>
          <a:lstStyle/>
          <a:p>
            <a:pPr marL="514350" indent="-514350">
              <a:buFont typeface="Arial" panose="020B0604020202020204" pitchFamily="34" charset="0"/>
              <a:buAutoNum type="alphaUcPeriod"/>
            </a:pPr>
            <a:r>
              <a:rPr lang="en-US" altLang="en-US">
                <a:latin typeface="Comic Sans MS" panose="030F0902030302020204" pitchFamily="66" charset="0"/>
              </a:rPr>
              <a:t>Only protists have organelles.</a:t>
            </a:r>
          </a:p>
          <a:p>
            <a:pPr marL="514350" indent="-514350">
              <a:buFont typeface="Arial" panose="020B0604020202020204" pitchFamily="34" charset="0"/>
              <a:buAutoNum type="alphaUcPeriod"/>
            </a:pPr>
            <a:r>
              <a:rPr lang="en-US" altLang="en-US">
                <a:latin typeface="Comic Sans MS" panose="030F0902030302020204" pitchFamily="66" charset="0"/>
              </a:rPr>
              <a:t>Protists only inhabit aquatic environments while bacteria and archeae live everywhere.</a:t>
            </a:r>
          </a:p>
          <a:p>
            <a:pPr marL="514350" indent="-514350">
              <a:buFont typeface="Arial" panose="020B0604020202020204" pitchFamily="34" charset="0"/>
              <a:buAutoNum type="alphaUcPeriod"/>
            </a:pPr>
            <a:r>
              <a:rPr lang="en-US" altLang="en-US">
                <a:latin typeface="Comic Sans MS" panose="030F0902030302020204" pitchFamily="66" charset="0"/>
              </a:rPr>
              <a:t>There are no pathogenic protists.</a:t>
            </a:r>
          </a:p>
          <a:p>
            <a:pPr marL="514350" indent="-514350">
              <a:buFont typeface="Arial" panose="020B0604020202020204" pitchFamily="34" charset="0"/>
              <a:buAutoNum type="alphaUcPeriod"/>
            </a:pPr>
            <a:r>
              <a:rPr lang="en-US" altLang="en-US">
                <a:latin typeface="Comic Sans MS" panose="030F0902030302020204" pitchFamily="66" charset="0"/>
              </a:rPr>
              <a:t>You cannot distinguish a protist from other microbes because they are physically similar</a:t>
            </a:r>
          </a:p>
        </p:txBody>
      </p:sp>
    </p:spTree>
    <p:custDataLst>
      <p:tags r:id="rId1"/>
    </p:custDataLst>
    <p:extLst>
      <p:ext uri="{BB962C8B-B14F-4D97-AF65-F5344CB8AC3E}">
        <p14:creationId xmlns:p14="http://schemas.microsoft.com/office/powerpoint/2010/main" val="266345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37000"/>
          </a:srgbClr>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09285DC-2848-E44B-8DBF-BD6C293B2221}"/>
              </a:ext>
            </a:extLst>
          </p:cNvPr>
          <p:cNvSpPr>
            <a:spLocks noGrp="1"/>
          </p:cNvSpPr>
          <p:nvPr>
            <p:ph type="title"/>
          </p:nvPr>
        </p:nvSpPr>
        <p:spPr/>
        <p:txBody>
          <a:bodyPr/>
          <a:lstStyle/>
          <a:p>
            <a:pPr algn="l"/>
            <a:r>
              <a:rPr lang="en-US" altLang="en-US">
                <a:solidFill>
                  <a:srgbClr val="C00000"/>
                </a:solidFill>
                <a:latin typeface="Comic Sans MS" panose="030F0902030302020204" pitchFamily="66" charset="0"/>
              </a:rPr>
              <a:t>Protists are all alike in that all are _____</a:t>
            </a:r>
          </a:p>
        </p:txBody>
      </p:sp>
      <p:sp>
        <p:nvSpPr>
          <p:cNvPr id="29699" name="Content Placeholder 2">
            <a:extLst>
              <a:ext uri="{FF2B5EF4-FFF2-40B4-BE49-F238E27FC236}">
                <a16:creationId xmlns:a16="http://schemas.microsoft.com/office/drawing/2014/main" id="{ACD65E99-BD32-6144-AA4C-3E968E118ABD}"/>
              </a:ext>
            </a:extLst>
          </p:cNvPr>
          <p:cNvSpPr>
            <a:spLocks noGrp="1"/>
          </p:cNvSpPr>
          <p:nvPr>
            <p:ph idx="1"/>
          </p:nvPr>
        </p:nvSpPr>
        <p:spPr>
          <a:xfrm>
            <a:off x="457200" y="2133600"/>
            <a:ext cx="3962400" cy="3810000"/>
          </a:xfrm>
        </p:spPr>
        <p:txBody>
          <a:bodyPr/>
          <a:lstStyle/>
          <a:p>
            <a:pPr marL="514350" indent="-514350">
              <a:buFont typeface="Arial" panose="020B0604020202020204" pitchFamily="34" charset="0"/>
              <a:buAutoNum type="alphaUcPeriod"/>
            </a:pPr>
            <a:r>
              <a:rPr lang="en-US" altLang="en-US">
                <a:latin typeface="Comic Sans MS" panose="030F0902030302020204" pitchFamily="66" charset="0"/>
              </a:rPr>
              <a:t>Bacterial</a:t>
            </a:r>
          </a:p>
          <a:p>
            <a:pPr marL="514350" indent="-514350">
              <a:buFont typeface="Arial" panose="020B0604020202020204" pitchFamily="34" charset="0"/>
              <a:buAutoNum type="alphaUcPeriod"/>
            </a:pPr>
            <a:r>
              <a:rPr lang="en-US" altLang="en-US">
                <a:latin typeface="Comic Sans MS" panose="030F0902030302020204" pitchFamily="66" charset="0"/>
              </a:rPr>
              <a:t>Photosynthetic</a:t>
            </a:r>
          </a:p>
          <a:p>
            <a:pPr marL="514350" indent="-514350">
              <a:buFont typeface="Arial" panose="020B0604020202020204" pitchFamily="34" charset="0"/>
              <a:buAutoNum type="alphaUcPeriod"/>
            </a:pPr>
            <a:r>
              <a:rPr lang="en-US" altLang="en-US">
                <a:latin typeface="Comic Sans MS" panose="030F0902030302020204" pitchFamily="66" charset="0"/>
              </a:rPr>
              <a:t>Prokaryotic</a:t>
            </a:r>
          </a:p>
          <a:p>
            <a:pPr marL="514350" indent="-514350">
              <a:buFont typeface="Arial" panose="020B0604020202020204" pitchFamily="34" charset="0"/>
              <a:buAutoNum type="alphaUcPeriod"/>
            </a:pPr>
            <a:r>
              <a:rPr lang="en-US" altLang="en-US">
                <a:latin typeface="Comic Sans MS" panose="030F0902030302020204" pitchFamily="66" charset="0"/>
              </a:rPr>
              <a:t>Archaean</a:t>
            </a:r>
          </a:p>
          <a:p>
            <a:pPr marL="514350" indent="-514350">
              <a:buFont typeface="Arial" panose="020B0604020202020204" pitchFamily="34" charset="0"/>
              <a:buAutoNum type="alphaUcPeriod"/>
            </a:pPr>
            <a:r>
              <a:rPr lang="en-US" altLang="en-US">
                <a:latin typeface="Comic Sans MS" panose="030F0902030302020204" pitchFamily="66" charset="0"/>
              </a:rPr>
              <a:t>Eukaryotic</a:t>
            </a:r>
          </a:p>
        </p:txBody>
      </p:sp>
      <p:sp>
        <p:nvSpPr>
          <p:cNvPr id="5" name="TextBox 1">
            <a:extLst>
              <a:ext uri="{FF2B5EF4-FFF2-40B4-BE49-F238E27FC236}">
                <a16:creationId xmlns:a16="http://schemas.microsoft.com/office/drawing/2014/main" id="{C7C26B15-A444-D547-B4F1-C2C50917FF60}"/>
              </a:ext>
            </a:extLst>
          </p:cNvPr>
          <p:cNvSpPr txBox="1">
            <a:spLocks noChangeArrowheads="1"/>
          </p:cNvSpPr>
          <p:nvPr/>
        </p:nvSpPr>
        <p:spPr bwMode="auto">
          <a:xfrm>
            <a:off x="5410200" y="4114800"/>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800" b="1" dirty="0">
              <a:latin typeface="Arial" panose="020B0604020202020204" pitchFamily="34" charset="0"/>
            </a:endParaRPr>
          </a:p>
        </p:txBody>
      </p:sp>
      <p:pic>
        <p:nvPicPr>
          <p:cNvPr id="6" name="Picture 3">
            <a:extLst>
              <a:ext uri="{FF2B5EF4-FFF2-40B4-BE49-F238E27FC236}">
                <a16:creationId xmlns:a16="http://schemas.microsoft.com/office/drawing/2014/main" id="{1415450D-5D1A-A645-A73B-00CC3B1EC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25" y="1725613"/>
            <a:ext cx="320040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789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800" b="1" dirty="0">
                <a:solidFill>
                  <a:srgbClr val="000000"/>
                </a:solidFill>
                <a:latin typeface="Tahoma"/>
                <a:cs typeface="Tahoma"/>
              </a:rPr>
              <a:t>15.13 The first eukaryotes were protists.</a:t>
            </a:r>
          </a:p>
        </p:txBody>
      </p:sp>
      <p:sp>
        <p:nvSpPr>
          <p:cNvPr id="4" name="Content Placeholder 3"/>
          <p:cNvSpPr>
            <a:spLocks noGrp="1"/>
          </p:cNvSpPr>
          <p:nvPr>
            <p:ph idx="1"/>
          </p:nvPr>
        </p:nvSpPr>
        <p:spPr>
          <a:xfrm>
            <a:off x="228600" y="1295400"/>
            <a:ext cx="4495800" cy="5257800"/>
          </a:xfrm>
        </p:spPr>
        <p:txBody>
          <a:bodyPr/>
          <a:lstStyle/>
          <a:p>
            <a:r>
              <a:rPr lang="en-US" sz="2800" b="1" dirty="0">
                <a:solidFill>
                  <a:srgbClr val="000000"/>
                </a:solidFill>
                <a:latin typeface="Tahoma"/>
                <a:cs typeface="Tahoma"/>
              </a:rPr>
              <a:t>Acritarchs</a:t>
            </a:r>
            <a:r>
              <a:rPr lang="en-US" sz="2800" dirty="0">
                <a:solidFill>
                  <a:srgbClr val="000000"/>
                </a:solidFill>
                <a:latin typeface="Tahoma"/>
                <a:cs typeface="Tahoma"/>
              </a:rPr>
              <a:t> </a:t>
            </a:r>
          </a:p>
          <a:p>
            <a:pPr lvl="1"/>
            <a:r>
              <a:rPr lang="en-US" sz="2400" dirty="0">
                <a:solidFill>
                  <a:srgbClr val="000000"/>
                </a:solidFill>
                <a:latin typeface="Tahoma"/>
                <a:cs typeface="Tahoma"/>
              </a:rPr>
              <a:t>Larger than prokaryotes</a:t>
            </a:r>
          </a:p>
          <a:p>
            <a:pPr lvl="1"/>
            <a:r>
              <a:rPr lang="en-US" sz="2400" dirty="0">
                <a:solidFill>
                  <a:srgbClr val="000000"/>
                </a:solidFill>
                <a:latin typeface="Tahoma"/>
                <a:cs typeface="Tahoma"/>
              </a:rPr>
              <a:t>Cellular organelles evolve</a:t>
            </a:r>
          </a:p>
          <a:p>
            <a:r>
              <a:rPr lang="en-US" sz="2800" b="1" dirty="0">
                <a:solidFill>
                  <a:srgbClr val="000000"/>
                </a:solidFill>
                <a:latin typeface="Tahoma"/>
                <a:cs typeface="Tahoma"/>
              </a:rPr>
              <a:t>Nucleus</a:t>
            </a:r>
          </a:p>
          <a:p>
            <a:pPr lvl="1"/>
            <a:r>
              <a:rPr lang="en-US" sz="2400" dirty="0">
                <a:solidFill>
                  <a:srgbClr val="000000"/>
                </a:solidFill>
                <a:latin typeface="Tahoma"/>
                <a:cs typeface="Tahoma"/>
              </a:rPr>
              <a:t>Endoplasmic reticulum</a:t>
            </a:r>
          </a:p>
          <a:p>
            <a:pPr lvl="1"/>
            <a:r>
              <a:rPr lang="en-US" sz="2400" dirty="0">
                <a:solidFill>
                  <a:srgbClr val="000000"/>
                </a:solidFill>
                <a:latin typeface="Tahoma"/>
                <a:cs typeface="Tahoma"/>
              </a:rPr>
              <a:t>Golgi apparatus</a:t>
            </a:r>
          </a:p>
          <a:p>
            <a:pPr lvl="1"/>
            <a:r>
              <a:rPr lang="en-US" sz="2400" dirty="0">
                <a:solidFill>
                  <a:srgbClr val="000000"/>
                </a:solidFill>
                <a:latin typeface="Tahoma"/>
                <a:cs typeface="Tahoma"/>
              </a:rPr>
              <a:t>Lysosomes</a:t>
            </a:r>
          </a:p>
          <a:p>
            <a:r>
              <a:rPr lang="en-US" sz="2800" b="1" dirty="0">
                <a:solidFill>
                  <a:srgbClr val="000000"/>
                </a:solidFill>
                <a:latin typeface="Tahoma"/>
                <a:cs typeface="Tahoma"/>
              </a:rPr>
              <a:t>Endosymbiosis</a:t>
            </a:r>
            <a:r>
              <a:rPr lang="en-US" sz="2800" dirty="0">
                <a:solidFill>
                  <a:srgbClr val="000000"/>
                </a:solidFill>
                <a:latin typeface="Tahoma"/>
                <a:cs typeface="Tahoma"/>
              </a:rPr>
              <a:t> – early protists take on a bacterial symbiont </a:t>
            </a:r>
          </a:p>
          <a:p>
            <a:pPr lvl="1"/>
            <a:r>
              <a:rPr lang="en-US" sz="2400" dirty="0">
                <a:solidFill>
                  <a:srgbClr val="000000"/>
                </a:solidFill>
                <a:latin typeface="Tahoma"/>
                <a:cs typeface="Tahoma"/>
              </a:rPr>
              <a:t>Mitochondria</a:t>
            </a:r>
          </a:p>
        </p:txBody>
      </p:sp>
      <p:grpSp>
        <p:nvGrpSpPr>
          <p:cNvPr id="8" name="Group 7"/>
          <p:cNvGrpSpPr/>
          <p:nvPr/>
        </p:nvGrpSpPr>
        <p:grpSpPr>
          <a:xfrm>
            <a:off x="4800600" y="1295400"/>
            <a:ext cx="4241394" cy="3593592"/>
            <a:chOff x="780288" y="216408"/>
            <a:chExt cx="7583424" cy="6425184"/>
          </a:xfrm>
        </p:grpSpPr>
        <p:pic>
          <p:nvPicPr>
            <p:cNvPr id="5" name="Picture 4" descr="A photo shows three acritarch fossils in different shapes: one triangle, one circle, and one a square with six tentacles. A text next to a light bulb icon reads, “In these ancient fossilized eukaryotes, organelles are visib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8" y="216408"/>
              <a:ext cx="7583424" cy="6425184"/>
            </a:xfrm>
            <a:prstGeom prst="rect">
              <a:avLst/>
            </a:prstGeom>
          </p:spPr>
        </p:pic>
        <p:sp>
          <p:nvSpPr>
            <p:cNvPr id="6" name="AutoShape 21"/>
            <p:cNvSpPr>
              <a:spLocks noChangeArrowheads="1"/>
            </p:cNvSpPr>
            <p:nvPr/>
          </p:nvSpPr>
          <p:spPr bwMode="auto">
            <a:xfrm>
              <a:off x="1896871" y="5337026"/>
              <a:ext cx="5287608" cy="790113"/>
            </a:xfrm>
            <a:prstGeom prst="roundRect">
              <a:avLst>
                <a:gd name="adj" fmla="val 0"/>
              </a:avLst>
            </a:prstGeom>
            <a:solidFill>
              <a:schemeClr val="bg1"/>
            </a:solidFill>
            <a:ln w="19050">
              <a:solidFill>
                <a:srgbClr val="BFBFBF"/>
              </a:solidFill>
              <a:round/>
              <a:headEnd/>
              <a:tailEnd/>
            </a:ln>
            <a:effectLst>
              <a:outerShdw blurRad="63500" dist="38099" dir="2700000" algn="ctr" rotWithShape="0">
                <a:schemeClr val="bg2">
                  <a:alpha val="74998"/>
                </a:schemeClr>
              </a:outerShdw>
            </a:effectLst>
          </p:spPr>
          <p:txBody>
            <a:bodyPr wrap="square" lIns="274320" anchor="ctr"/>
            <a:lstStyle/>
            <a:p>
              <a:r>
                <a:rPr lang="en-US" sz="1200" b="1" i="1" dirty="0">
                  <a:solidFill>
                    <a:srgbClr val="0C89D1"/>
                  </a:solidFill>
                </a:rPr>
                <a:t>In these ancient fossilized eukaryotes, organelles are visible.</a:t>
              </a:r>
            </a:p>
          </p:txBody>
        </p:sp>
        <p:pic>
          <p:nvPicPr>
            <p:cNvPr id="7" name="Picture 17" descr="star icon.jpg"/>
            <p:cNvPicPr>
              <a:picLocks noChangeAspect="1"/>
            </p:cNvPicPr>
            <p:nvPr/>
          </p:nvPicPr>
          <p:blipFill>
            <a:blip r:embed="rId5">
              <a:clrChange>
                <a:clrFrom>
                  <a:srgbClr val="FFFFFF"/>
                </a:clrFrom>
                <a:clrTo>
                  <a:srgbClr val="FFFFFF">
                    <a:alpha val="0"/>
                  </a:srgbClr>
                </a:clrTo>
              </a:clrChange>
            </a:blip>
            <a:stretch>
              <a:fillRect/>
            </a:stretch>
          </p:blipFill>
          <p:spPr bwMode="auto">
            <a:xfrm>
              <a:off x="1582610" y="5099505"/>
              <a:ext cx="581750" cy="581750"/>
            </a:xfrm>
            <a:prstGeom prst="rect">
              <a:avLst/>
            </a:prstGeom>
            <a:noFill/>
            <a:ln w="9525">
              <a:noFill/>
              <a:miter lim="800000"/>
              <a:headEnd/>
              <a:tailEnd/>
            </a:ln>
          </p:spPr>
        </p:pic>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a:extLst>
              <a:ext uri="{FF2B5EF4-FFF2-40B4-BE49-F238E27FC236}">
                <a16:creationId xmlns:a16="http://schemas.microsoft.com/office/drawing/2014/main" id="{486F2CE9-CD74-D74B-A1E1-54E44A42D723}"/>
              </a:ext>
            </a:extLst>
          </p:cNvPr>
          <p:cNvSpPr txBox="1">
            <a:spLocks noChangeArrowheads="1"/>
          </p:cNvSpPr>
          <p:nvPr/>
        </p:nvSpPr>
        <p:spPr bwMode="auto">
          <a:xfrm>
            <a:off x="457200" y="4572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en-US" sz="2800">
                <a:solidFill>
                  <a:srgbClr val="C00000"/>
                </a:solidFill>
                <a:latin typeface="Comic Sans MS" panose="030F0902030302020204" pitchFamily="66" charset="0"/>
              </a:rPr>
              <a:t>Endosymbiosis: Model of eukaryotic cell origin</a:t>
            </a:r>
          </a:p>
        </p:txBody>
      </p:sp>
      <p:grpSp>
        <p:nvGrpSpPr>
          <p:cNvPr id="2" name="Group 13">
            <a:extLst>
              <a:ext uri="{FF2B5EF4-FFF2-40B4-BE49-F238E27FC236}">
                <a16:creationId xmlns:a16="http://schemas.microsoft.com/office/drawing/2014/main" id="{1C39B755-6B07-E647-A132-C1B2FC39D960}"/>
              </a:ext>
            </a:extLst>
          </p:cNvPr>
          <p:cNvGrpSpPr>
            <a:grpSpLocks/>
          </p:cNvGrpSpPr>
          <p:nvPr/>
        </p:nvGrpSpPr>
        <p:grpSpPr bwMode="auto">
          <a:xfrm>
            <a:off x="381000" y="1176338"/>
            <a:ext cx="3810000" cy="5334000"/>
            <a:chOff x="288" y="1152"/>
            <a:chExt cx="1261" cy="2935"/>
          </a:xfrm>
        </p:grpSpPr>
        <p:pic>
          <p:nvPicPr>
            <p:cNvPr id="36870" name="Picture 8" descr="scan0003">
              <a:extLst>
                <a:ext uri="{FF2B5EF4-FFF2-40B4-BE49-F238E27FC236}">
                  <a16:creationId xmlns:a16="http://schemas.microsoft.com/office/drawing/2014/main" id="{EC9DE5B2-FA0E-5641-BAE4-CD5DF30D2471}"/>
                </a:ext>
              </a:extLst>
            </p:cNvPr>
            <p:cNvPicPr>
              <a:picLocks noChangeAspect="1" noChangeArrowheads="1"/>
            </p:cNvPicPr>
            <p:nvPr/>
          </p:nvPicPr>
          <p:blipFill>
            <a:blip r:embed="rId3">
              <a:lum bright="-14000" contrast="16000"/>
              <a:extLst>
                <a:ext uri="{28A0092B-C50C-407E-A947-70E740481C1C}">
                  <a14:useLocalDpi xmlns:a14="http://schemas.microsoft.com/office/drawing/2010/main" val="0"/>
                </a:ext>
              </a:extLst>
            </a:blip>
            <a:srcRect/>
            <a:stretch>
              <a:fillRect/>
            </a:stretch>
          </p:blipFill>
          <p:spPr bwMode="auto">
            <a:xfrm>
              <a:off x="288" y="1152"/>
              <a:ext cx="1261" cy="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9">
              <a:extLst>
                <a:ext uri="{FF2B5EF4-FFF2-40B4-BE49-F238E27FC236}">
                  <a16:creationId xmlns:a16="http://schemas.microsoft.com/office/drawing/2014/main" id="{1A91BF09-05F1-244D-A47E-CC36A3E7DEF2}"/>
                </a:ext>
              </a:extLst>
            </p:cNvPr>
            <p:cNvSpPr>
              <a:spLocks noChangeArrowheads="1"/>
            </p:cNvSpPr>
            <p:nvPr/>
          </p:nvSpPr>
          <p:spPr bwMode="auto">
            <a:xfrm rot="-2901987">
              <a:off x="1158" y="3056"/>
              <a:ext cx="384" cy="19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4000">
                <a:solidFill>
                  <a:srgbClr val="FFFF00"/>
                </a:solidFill>
                <a:latin typeface="Arial" panose="020B0604020202020204" pitchFamily="34" charset="0"/>
              </a:endParaRPr>
            </a:p>
          </p:txBody>
        </p:sp>
        <p:sp>
          <p:nvSpPr>
            <p:cNvPr id="36872" name="Rectangle 10">
              <a:extLst>
                <a:ext uri="{FF2B5EF4-FFF2-40B4-BE49-F238E27FC236}">
                  <a16:creationId xmlns:a16="http://schemas.microsoft.com/office/drawing/2014/main" id="{168B62FB-42E6-4F40-94A5-2B51CD14A36A}"/>
                </a:ext>
              </a:extLst>
            </p:cNvPr>
            <p:cNvSpPr>
              <a:spLocks noChangeArrowheads="1"/>
            </p:cNvSpPr>
            <p:nvPr/>
          </p:nvSpPr>
          <p:spPr bwMode="auto">
            <a:xfrm rot="-2901987">
              <a:off x="1104" y="1392"/>
              <a:ext cx="384" cy="19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4000">
                <a:solidFill>
                  <a:srgbClr val="FFFF00"/>
                </a:solidFill>
                <a:latin typeface="Arial" panose="020B0604020202020204" pitchFamily="34" charset="0"/>
              </a:endParaRPr>
            </a:p>
          </p:txBody>
        </p:sp>
        <p:sp>
          <p:nvSpPr>
            <p:cNvPr id="36873" name="Rectangle 11">
              <a:extLst>
                <a:ext uri="{FF2B5EF4-FFF2-40B4-BE49-F238E27FC236}">
                  <a16:creationId xmlns:a16="http://schemas.microsoft.com/office/drawing/2014/main" id="{8C5CADE7-0DC2-6849-8EDC-AA3C80117880}"/>
                </a:ext>
              </a:extLst>
            </p:cNvPr>
            <p:cNvSpPr>
              <a:spLocks noChangeArrowheads="1"/>
            </p:cNvSpPr>
            <p:nvPr/>
          </p:nvSpPr>
          <p:spPr bwMode="auto">
            <a:xfrm rot="3071618">
              <a:off x="1152" y="2208"/>
              <a:ext cx="384" cy="19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4000">
                <a:solidFill>
                  <a:srgbClr val="FFFF00"/>
                </a:solidFill>
                <a:latin typeface="Arial" panose="020B0604020202020204" pitchFamily="34" charset="0"/>
              </a:endParaRPr>
            </a:p>
          </p:txBody>
        </p:sp>
        <p:sp>
          <p:nvSpPr>
            <p:cNvPr id="36874" name="Rectangle 12">
              <a:extLst>
                <a:ext uri="{FF2B5EF4-FFF2-40B4-BE49-F238E27FC236}">
                  <a16:creationId xmlns:a16="http://schemas.microsoft.com/office/drawing/2014/main" id="{628FE6E3-3A30-EE46-8AB7-775B1D9BA602}"/>
                </a:ext>
              </a:extLst>
            </p:cNvPr>
            <p:cNvSpPr>
              <a:spLocks noChangeArrowheads="1"/>
            </p:cNvSpPr>
            <p:nvPr/>
          </p:nvSpPr>
          <p:spPr bwMode="auto">
            <a:xfrm>
              <a:off x="1344" y="2016"/>
              <a:ext cx="192" cy="2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4000">
                <a:solidFill>
                  <a:srgbClr val="FFFF00"/>
                </a:solidFill>
                <a:latin typeface="Arial" panose="020B0604020202020204" pitchFamily="34" charset="0"/>
              </a:endParaRPr>
            </a:p>
          </p:txBody>
        </p:sp>
      </p:grpSp>
      <p:sp>
        <p:nvSpPr>
          <p:cNvPr id="36867" name="Rectangle 2">
            <a:extLst>
              <a:ext uri="{FF2B5EF4-FFF2-40B4-BE49-F238E27FC236}">
                <a16:creationId xmlns:a16="http://schemas.microsoft.com/office/drawing/2014/main" id="{6C4281DB-FAE2-F846-B4C4-9210636EEB78}"/>
              </a:ext>
            </a:extLst>
          </p:cNvPr>
          <p:cNvSpPr>
            <a:spLocks noChangeArrowheads="1"/>
          </p:cNvSpPr>
          <p:nvPr/>
        </p:nvSpPr>
        <p:spPr bwMode="auto">
          <a:xfrm>
            <a:off x="4416425" y="58721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1800">
                <a:latin typeface="Arial" panose="020B0604020202020204" pitchFamily="34" charset="0"/>
              </a:rPr>
              <a:t>http://www.sumanasinc.com/webcontent/animations/content/organelles.html</a:t>
            </a:r>
          </a:p>
        </p:txBody>
      </p:sp>
      <p:sp>
        <p:nvSpPr>
          <p:cNvPr id="36868" name="Rectangle 3">
            <a:extLst>
              <a:ext uri="{FF2B5EF4-FFF2-40B4-BE49-F238E27FC236}">
                <a16:creationId xmlns:a16="http://schemas.microsoft.com/office/drawing/2014/main" id="{CD0F655A-434B-0D41-B0DF-7A9EDB19334D}"/>
              </a:ext>
            </a:extLst>
          </p:cNvPr>
          <p:cNvSpPr>
            <a:spLocks noChangeArrowheads="1"/>
          </p:cNvSpPr>
          <p:nvPr/>
        </p:nvSpPr>
        <p:spPr bwMode="auto">
          <a:xfrm>
            <a:off x="6629400" y="5613400"/>
            <a:ext cx="235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Endosymbiosis video</a:t>
            </a:r>
          </a:p>
        </p:txBody>
      </p:sp>
      <p:sp>
        <p:nvSpPr>
          <p:cNvPr id="36869" name="TextBox 2">
            <a:extLst>
              <a:ext uri="{FF2B5EF4-FFF2-40B4-BE49-F238E27FC236}">
                <a16:creationId xmlns:a16="http://schemas.microsoft.com/office/drawing/2014/main" id="{6E2619DC-F804-BF41-9A63-06BD184E4B49}"/>
              </a:ext>
            </a:extLst>
          </p:cNvPr>
          <p:cNvSpPr txBox="1">
            <a:spLocks noChangeArrowheads="1"/>
          </p:cNvSpPr>
          <p:nvPr/>
        </p:nvSpPr>
        <p:spPr bwMode="auto">
          <a:xfrm>
            <a:off x="4800600" y="1600200"/>
            <a:ext cx="3048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Mitochondria came from aerobic bacteria</a:t>
            </a: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2400" dirty="0">
                <a:latin typeface="Arial" panose="020B0604020202020204" pitchFamily="34" charset="0"/>
              </a:rPr>
              <a:t>Chloroplast came from cyanobacteria</a:t>
            </a:r>
          </a:p>
        </p:txBody>
      </p:sp>
    </p:spTree>
    <p:extLst>
      <p:ext uri="{BB962C8B-B14F-4D97-AF65-F5344CB8AC3E}">
        <p14:creationId xmlns:p14="http://schemas.microsoft.com/office/powerpoint/2010/main" val="3681905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r>
              <a:rPr lang="en-US" sz="4000" b="1" dirty="0">
                <a:solidFill>
                  <a:srgbClr val="000000"/>
                </a:solidFill>
                <a:latin typeface="Tahoma" charset="0"/>
              </a:rPr>
              <a:t>Take Home Message 15.13</a:t>
            </a:r>
            <a:endParaRPr lang="en-US" sz="4000" dirty="0">
              <a:solidFill>
                <a:srgbClr val="000000"/>
              </a:solidFill>
              <a:latin typeface="Tahoma" charset="0"/>
            </a:endParaRPr>
          </a:p>
        </p:txBody>
      </p:sp>
      <p:sp>
        <p:nvSpPr>
          <p:cNvPr id="86019" name="Content Placeholder 2"/>
          <p:cNvSpPr>
            <a:spLocks noGrp="1"/>
          </p:cNvSpPr>
          <p:nvPr>
            <p:ph idx="4294967295"/>
          </p:nvPr>
        </p:nvSpPr>
        <p:spPr>
          <a:xfrm>
            <a:off x="457200" y="1828800"/>
            <a:ext cx="8229600" cy="4297363"/>
          </a:xfrm>
        </p:spPr>
        <p:txBody>
          <a:bodyPr/>
          <a:lstStyle/>
          <a:p>
            <a:pPr eaLnBrk="1" hangingPunct="1">
              <a:buSzPct val="75000"/>
              <a:buFont typeface="Wingdings" charset="0"/>
              <a:buChar char="q"/>
            </a:pPr>
            <a:r>
              <a:rPr lang="en-US" dirty="0">
                <a:solidFill>
                  <a:srgbClr val="000000"/>
                </a:solidFill>
                <a:latin typeface="Tahoma" charset="0"/>
              </a:rPr>
              <a:t>The nucleus is an evolutionary innovation that appeared for the first time in protists.  </a:t>
            </a:r>
          </a:p>
          <a:p>
            <a:pPr eaLnBrk="1" hangingPunct="1">
              <a:buSzPct val="75000"/>
              <a:buFont typeface="Wingdings" charset="0"/>
              <a:buChar char="q"/>
            </a:pPr>
            <a:endParaRPr lang="en-US" dirty="0">
              <a:solidFill>
                <a:srgbClr val="000000"/>
              </a:solidFill>
              <a:latin typeface="Tahoma" charset="0"/>
            </a:endParaRPr>
          </a:p>
          <a:p>
            <a:pPr eaLnBrk="1" hangingPunct="1">
              <a:buSzPct val="75000"/>
              <a:buFont typeface="Wingdings" charset="0"/>
              <a:buChar char="q"/>
            </a:pPr>
            <a:r>
              <a:rPr lang="en-US" dirty="0">
                <a:solidFill>
                  <a:srgbClr val="000000"/>
                </a:solidFill>
                <a:latin typeface="Tahoma" charset="0"/>
              </a:rPr>
              <a:t>Early protists took in bacterial cells that subsequently became the mitochondrion, an organelle in eukaryotic cells that produces ATP.</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alpha val="30000"/>
          </a:srgbClr>
        </a:solidFill>
        <a:effectLst/>
      </p:bgPr>
    </p:bg>
    <p:spTree>
      <p:nvGrpSpPr>
        <p:cNvPr id="1" name=""/>
        <p:cNvGrpSpPr/>
        <p:nvPr/>
      </p:nvGrpSpPr>
      <p:grpSpPr>
        <a:xfrm>
          <a:off x="0" y="0"/>
          <a:ext cx="0" cy="0"/>
          <a:chOff x="0" y="0"/>
          <a:chExt cx="0" cy="0"/>
        </a:xfrm>
      </p:grpSpPr>
      <p:sp>
        <p:nvSpPr>
          <p:cNvPr id="39938" name="TPQuestion">
            <a:extLst>
              <a:ext uri="{FF2B5EF4-FFF2-40B4-BE49-F238E27FC236}">
                <a16:creationId xmlns:a16="http://schemas.microsoft.com/office/drawing/2014/main" id="{D5DD8F71-0C32-0C43-94FB-9E731776CEEA}"/>
              </a:ext>
            </a:extLst>
          </p:cNvPr>
          <p:cNvSpPr>
            <a:spLocks noGrp="1"/>
          </p:cNvSpPr>
          <p:nvPr>
            <p:ph type="title"/>
          </p:nvPr>
        </p:nvSpPr>
        <p:spPr>
          <a:xfrm>
            <a:off x="257175" y="960438"/>
            <a:ext cx="8610600" cy="1077912"/>
          </a:xfrm>
        </p:spPr>
        <p:txBody>
          <a:bodyPr>
            <a:spAutoFit/>
          </a:bodyPr>
          <a:lstStyle/>
          <a:p>
            <a:pPr algn="l" eaLnBrk="1" hangingPunct="1"/>
            <a:r>
              <a:rPr lang="en-US" altLang="en-US" sz="3200" b="1">
                <a:solidFill>
                  <a:srgbClr val="C00000"/>
                </a:solidFill>
                <a:latin typeface="Comic Sans MS" panose="030F0902030302020204" pitchFamily="66" charset="0"/>
              </a:rPr>
              <a:t>Which of the following does not contain DNA?</a:t>
            </a:r>
          </a:p>
        </p:txBody>
      </p:sp>
      <p:sp>
        <p:nvSpPr>
          <p:cNvPr id="39939" name="FlagCount" hidden="1">
            <a:hlinkClick r:id="rId4" action="ppaction://hlinkfile"/>
            <a:extLst>
              <a:ext uri="{FF2B5EF4-FFF2-40B4-BE49-F238E27FC236}">
                <a16:creationId xmlns:a16="http://schemas.microsoft.com/office/drawing/2014/main" id="{A308C984-AD86-FE4F-98CC-3CC2064CCCDC}"/>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a:latin typeface="Tahoma" panose="020B0604030504040204" pitchFamily="34" charset="0"/>
              </a:rPr>
              <a:t>0</a:t>
            </a:r>
          </a:p>
        </p:txBody>
      </p:sp>
      <p:sp>
        <p:nvSpPr>
          <p:cNvPr id="45060" name="TPLastEvent" hidden="1">
            <a:extLst>
              <a:ext uri="{FF2B5EF4-FFF2-40B4-BE49-F238E27FC236}">
                <a16:creationId xmlns:a16="http://schemas.microsoft.com/office/drawing/2014/main" id="{AF8AFE3B-90CF-F84C-91D4-7A91A1D838AB}"/>
              </a:ext>
            </a:extLst>
          </p:cNvPr>
          <p:cNvSpPr txBox="1">
            <a:spLocks noChangeArrowheads="1"/>
          </p:cNvSpPr>
          <p:nvPr/>
        </p:nvSpPr>
        <p:spPr bwMode="auto">
          <a:xfrm>
            <a:off x="12700" y="1270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 </a:t>
            </a:r>
          </a:p>
        </p:txBody>
      </p:sp>
      <p:sp>
        <p:nvSpPr>
          <p:cNvPr id="39941" name="TPAnswers">
            <a:extLst>
              <a:ext uri="{FF2B5EF4-FFF2-40B4-BE49-F238E27FC236}">
                <a16:creationId xmlns:a16="http://schemas.microsoft.com/office/drawing/2014/main" id="{0443BF17-E33E-B546-AB6C-F0A7A9C84635}"/>
              </a:ext>
            </a:extLst>
          </p:cNvPr>
          <p:cNvSpPr>
            <a:spLocks noGrp="1"/>
          </p:cNvSpPr>
          <p:nvPr>
            <p:ph type="body" idx="1"/>
          </p:nvPr>
        </p:nvSpPr>
        <p:spPr>
          <a:xfrm>
            <a:off x="561975" y="2362200"/>
            <a:ext cx="7069138" cy="2366963"/>
          </a:xfrm>
        </p:spPr>
        <p:txBody>
          <a:bodyPr tIns="190500" bIns="190500">
            <a:spAutoFit/>
          </a:bodyPr>
          <a:lstStyle/>
          <a:p>
            <a:pPr marL="0" indent="0" eaLnBrk="1" hangingPunct="1">
              <a:buClr>
                <a:srgbClr val="000000"/>
              </a:buClr>
              <a:buFont typeface="Arial" panose="020B0604020202020204" pitchFamily="34" charset="0"/>
              <a:buNone/>
            </a:pPr>
            <a:r>
              <a:rPr lang="en-US" altLang="en-US" sz="2800" b="1">
                <a:latin typeface="Comic Sans MS" panose="030F0902030302020204" pitchFamily="66" charset="0"/>
              </a:rPr>
              <a:t>A. Ribosomes</a:t>
            </a:r>
          </a:p>
          <a:p>
            <a:pPr marL="0" indent="0" eaLnBrk="1" hangingPunct="1">
              <a:buClr>
                <a:srgbClr val="000000"/>
              </a:buClr>
              <a:buFont typeface="Arial" panose="020B0604020202020204" pitchFamily="34" charset="0"/>
              <a:buNone/>
            </a:pPr>
            <a:r>
              <a:rPr lang="en-US" altLang="en-US" sz="2800" b="1">
                <a:latin typeface="Comic Sans MS" panose="030F0902030302020204" pitchFamily="66" charset="0"/>
              </a:rPr>
              <a:t>B. Nucleus</a:t>
            </a:r>
          </a:p>
          <a:p>
            <a:pPr marL="0" indent="0" eaLnBrk="1" hangingPunct="1">
              <a:buClr>
                <a:srgbClr val="000000"/>
              </a:buClr>
              <a:buFont typeface="Arial" panose="020B0604020202020204" pitchFamily="34" charset="0"/>
              <a:buNone/>
            </a:pPr>
            <a:r>
              <a:rPr lang="en-US" altLang="en-US" sz="2800" b="1">
                <a:latin typeface="Comic Sans MS" panose="030F0902030302020204" pitchFamily="66" charset="0"/>
              </a:rPr>
              <a:t>C. Mitochondria</a:t>
            </a:r>
          </a:p>
          <a:p>
            <a:pPr marL="0" indent="0" eaLnBrk="1" hangingPunct="1">
              <a:buClr>
                <a:srgbClr val="000000"/>
              </a:buClr>
              <a:buFont typeface="Arial" panose="020B0604020202020204" pitchFamily="34" charset="0"/>
              <a:buNone/>
            </a:pPr>
            <a:r>
              <a:rPr lang="en-US" altLang="en-US" sz="2800" b="1">
                <a:latin typeface="Comic Sans MS" panose="030F0902030302020204" pitchFamily="66" charset="0"/>
              </a:rPr>
              <a:t>D. Chloroplasts</a:t>
            </a:r>
          </a:p>
        </p:txBody>
      </p:sp>
    </p:spTree>
    <p:custDataLst>
      <p:tags r:id="rId1"/>
    </p:custDataLst>
    <p:extLst>
      <p:ext uri="{BB962C8B-B14F-4D97-AF65-F5344CB8AC3E}">
        <p14:creationId xmlns:p14="http://schemas.microsoft.com/office/powerpoint/2010/main" val="2646239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p:txBody>
          <a:bodyPr/>
          <a:lstStyle/>
          <a:p>
            <a:pPr eaLnBrk="1" hangingPunct="1"/>
            <a:r>
              <a:rPr lang="en-US" sz="2800" b="1" dirty="0">
                <a:solidFill>
                  <a:srgbClr val="000000"/>
                </a:solidFill>
                <a:latin typeface="Tahoma" charset="0"/>
              </a:rPr>
              <a:t>15.14 There are animal-like protists, fungus-like protists, and plant-like protists.</a:t>
            </a:r>
            <a:endParaRPr lang="en-US" sz="2800" dirty="0">
              <a:solidFill>
                <a:srgbClr val="000000"/>
              </a:solidFill>
              <a:latin typeface="Tahoma" charset="0"/>
            </a:endParaRPr>
          </a:p>
        </p:txBody>
      </p:sp>
      <p:grpSp>
        <p:nvGrpSpPr>
          <p:cNvPr id="2" name="Group 1"/>
          <p:cNvGrpSpPr/>
          <p:nvPr/>
        </p:nvGrpSpPr>
        <p:grpSpPr>
          <a:xfrm>
            <a:off x="381000" y="1905000"/>
            <a:ext cx="2694895" cy="3669792"/>
            <a:chOff x="2212848" y="216408"/>
            <a:chExt cx="4718304" cy="6425184"/>
          </a:xfrm>
        </p:grpSpPr>
        <p:pic>
          <p:nvPicPr>
            <p:cNvPr id="5" name="Picture 4" descr="The first photo is of the trichomonas vaginalis. It appears like a leaf-shaped organism with two or three layers. It has five flagellum (tails) extending from the body—four from one end and the fifth from the other. The text below reads, “Animal-like protists: Some protists, such as Trichomonas vaginalis shown here, move around and hunt for prey like an animal.”" title="The first of three photos titled “Diversity of protists” is show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848" y="216408"/>
              <a:ext cx="4718304" cy="6425184"/>
            </a:xfrm>
            <a:prstGeom prst="rect">
              <a:avLst/>
            </a:prstGeom>
          </p:spPr>
        </p:pic>
        <p:sp>
          <p:nvSpPr>
            <p:cNvPr id="6" name="Rectangle 5"/>
            <p:cNvSpPr>
              <a:spLocks noChangeArrowheads="1"/>
            </p:cNvSpPr>
            <p:nvPr/>
          </p:nvSpPr>
          <p:spPr bwMode="auto">
            <a:xfrm>
              <a:off x="2258060" y="4540975"/>
              <a:ext cx="4377634" cy="1347161"/>
            </a:xfrm>
            <a:prstGeom prst="rect">
              <a:avLst/>
            </a:prstGeom>
            <a:noFill/>
            <a:ln w="9525">
              <a:noFill/>
              <a:miter lim="800000"/>
              <a:headEnd/>
              <a:tailEnd/>
            </a:ln>
          </p:spPr>
          <p:txBody>
            <a:bodyPr wrap="square">
              <a:prstTxWarp prst="textNoShape">
                <a:avLst/>
              </a:prstTxWarp>
              <a:spAutoFit/>
            </a:bodyPr>
            <a:lstStyle/>
            <a:p>
              <a:r>
                <a:rPr lang="en-US" sz="1100" b="1" dirty="0">
                  <a:solidFill>
                    <a:srgbClr val="2D82C4"/>
                  </a:solidFill>
                </a:rPr>
                <a:t>ANIMAL-LIKE PROTISTS</a:t>
              </a:r>
            </a:p>
            <a:p>
              <a:r>
                <a:rPr lang="en-US" sz="1100" dirty="0"/>
                <a:t>Some protists, such as </a:t>
              </a:r>
              <a:r>
                <a:rPr lang="en-US" sz="1100" i="1" dirty="0"/>
                <a:t>Trichomonas vaginalis</a:t>
              </a:r>
              <a:r>
                <a:rPr lang="en-US" sz="1100" dirty="0"/>
                <a:t> shown here, move around and hunt for prey like an animal.</a:t>
              </a:r>
            </a:p>
          </p:txBody>
        </p:sp>
      </p:grpSp>
      <p:grpSp>
        <p:nvGrpSpPr>
          <p:cNvPr id="3" name="Group 2"/>
          <p:cNvGrpSpPr/>
          <p:nvPr/>
        </p:nvGrpSpPr>
        <p:grpSpPr>
          <a:xfrm>
            <a:off x="3331322" y="1905000"/>
            <a:ext cx="2661651" cy="3657600"/>
            <a:chOff x="2234184" y="216408"/>
            <a:chExt cx="4675632" cy="6425184"/>
          </a:xfrm>
        </p:grpSpPr>
        <p:pic>
          <p:nvPicPr>
            <p:cNvPr id="7" name="Picture 6" descr="The second photo is a microscopic image of a carnival candy slime mold which looks very much like pink cotton candy on a stick. The text below reads, “Fungus-like protists: Some protists, such as the carnival candy slime mold shown here, live as heterotrophs and form sheet-like colonies of cells like a fungus.”" title="The second of three photos titled “Diversity of protists” is show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184" y="216408"/>
              <a:ext cx="4675632" cy="6425184"/>
            </a:xfrm>
            <a:prstGeom prst="rect">
              <a:avLst/>
            </a:prstGeom>
          </p:spPr>
        </p:pic>
        <p:sp>
          <p:nvSpPr>
            <p:cNvPr id="8" name="Rectangle 2"/>
            <p:cNvSpPr>
              <a:spLocks noChangeArrowheads="1"/>
            </p:cNvSpPr>
            <p:nvPr/>
          </p:nvSpPr>
          <p:spPr bwMode="auto">
            <a:xfrm>
              <a:off x="2255638" y="4499520"/>
              <a:ext cx="4564612" cy="1581432"/>
            </a:xfrm>
            <a:prstGeom prst="rect">
              <a:avLst/>
            </a:prstGeom>
            <a:noFill/>
            <a:ln w="9525">
              <a:noFill/>
              <a:miter lim="800000"/>
              <a:headEnd/>
              <a:tailEnd/>
            </a:ln>
          </p:spPr>
          <p:txBody>
            <a:bodyPr wrap="square">
              <a:prstTxWarp prst="textNoShape">
                <a:avLst/>
              </a:prstTxWarp>
              <a:spAutoFit/>
            </a:bodyPr>
            <a:lstStyle/>
            <a:p>
              <a:r>
                <a:rPr lang="en-US" sz="1050" b="1" dirty="0">
                  <a:solidFill>
                    <a:srgbClr val="2D82C4"/>
                  </a:solidFill>
                </a:rPr>
                <a:t>FUNGI-LIKE PROTISTS</a:t>
              </a:r>
            </a:p>
            <a:p>
              <a:r>
                <a:rPr lang="en-US" sz="1050" dirty="0"/>
                <a:t>Some protists, such as the carnival candy slime mold shown here, live as heterotrophs and form sheet-like colonies of cells like a fungus.</a:t>
              </a:r>
            </a:p>
          </p:txBody>
        </p:sp>
      </p:grpSp>
      <p:grpSp>
        <p:nvGrpSpPr>
          <p:cNvPr id="9" name="Group 8"/>
          <p:cNvGrpSpPr/>
          <p:nvPr/>
        </p:nvGrpSpPr>
        <p:grpSpPr>
          <a:xfrm>
            <a:off x="6248400" y="1905000"/>
            <a:ext cx="2667000" cy="3660180"/>
            <a:chOff x="2231136" y="216408"/>
            <a:chExt cx="4681728" cy="6425184"/>
          </a:xfrm>
        </p:grpSpPr>
        <p:pic>
          <p:nvPicPr>
            <p:cNvPr id="10" name="Picture 9" descr="The third photo shows large stalks of sea kelp with foliage in the ocean floor. The text below reads, “Plant-like protists: Some protists, such as the kelp forest shown here, are multicellular and carry out photosynthesis like a plant.”" title="The third of three photos titled “Diversity of protists” is show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1136" y="216408"/>
              <a:ext cx="4681728" cy="6425184"/>
            </a:xfrm>
            <a:prstGeom prst="rect">
              <a:avLst/>
            </a:prstGeom>
          </p:spPr>
        </p:pic>
        <p:sp>
          <p:nvSpPr>
            <p:cNvPr id="11" name="Rectangle 10"/>
            <p:cNvSpPr>
              <a:spLocks noChangeArrowheads="1"/>
            </p:cNvSpPr>
            <p:nvPr/>
          </p:nvSpPr>
          <p:spPr bwMode="auto">
            <a:xfrm>
              <a:off x="2271736" y="4532585"/>
              <a:ext cx="4431069" cy="1350699"/>
            </a:xfrm>
            <a:prstGeom prst="rect">
              <a:avLst/>
            </a:prstGeom>
            <a:noFill/>
            <a:ln w="9525">
              <a:noFill/>
              <a:miter lim="800000"/>
              <a:headEnd/>
              <a:tailEnd/>
            </a:ln>
          </p:spPr>
          <p:txBody>
            <a:bodyPr wrap="square">
              <a:prstTxWarp prst="textNoShape">
                <a:avLst/>
              </a:prstTxWarp>
              <a:spAutoFit/>
            </a:bodyPr>
            <a:lstStyle/>
            <a:p>
              <a:r>
                <a:rPr lang="en-US" sz="1100" b="1" dirty="0">
                  <a:solidFill>
                    <a:srgbClr val="2D82C4"/>
                  </a:solidFill>
                </a:rPr>
                <a:t>PLANT-LIKE PROTISTS</a:t>
              </a:r>
            </a:p>
            <a:p>
              <a:r>
                <a:rPr lang="en-US" sz="1100" dirty="0">
                  <a:solidFill>
                    <a:srgbClr val="000000"/>
                  </a:solidFill>
                </a:rPr>
                <a:t>Some protists, such as the kelp forest shown here, are multicellular and carry out photosynthesis like a plant.</a:t>
              </a: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a:solidFill>
                  <a:srgbClr val="000000"/>
                </a:solidFill>
                <a:latin typeface="Tahoma"/>
                <a:cs typeface="Tahoma"/>
              </a:rPr>
              <a:t>Animal-Like Protists</a:t>
            </a:r>
          </a:p>
        </p:txBody>
      </p:sp>
      <p:sp>
        <p:nvSpPr>
          <p:cNvPr id="6" name="Content Placeholder 5"/>
          <p:cNvSpPr>
            <a:spLocks noGrp="1"/>
          </p:cNvSpPr>
          <p:nvPr>
            <p:ph idx="1"/>
          </p:nvPr>
        </p:nvSpPr>
        <p:spPr>
          <a:xfrm>
            <a:off x="609600" y="1524000"/>
            <a:ext cx="7924800" cy="4830763"/>
          </a:xfrm>
        </p:spPr>
        <p:txBody>
          <a:bodyPr/>
          <a:lstStyle/>
          <a:p>
            <a:r>
              <a:rPr lang="en-US" dirty="0">
                <a:solidFill>
                  <a:srgbClr val="000000"/>
                </a:solidFill>
                <a:latin typeface="Tahoma"/>
                <a:cs typeface="Tahoma"/>
              </a:rPr>
              <a:t>They are mobile.</a:t>
            </a:r>
          </a:p>
          <a:p>
            <a:r>
              <a:rPr lang="en-US" dirty="0">
                <a:solidFill>
                  <a:srgbClr val="000000"/>
                </a:solidFill>
                <a:latin typeface="Tahoma"/>
                <a:cs typeface="Tahoma"/>
              </a:rPr>
              <a:t>They appear to hunt for prey.</a:t>
            </a:r>
          </a:p>
          <a:p>
            <a:endParaRPr lang="en-US" b="1" dirty="0">
              <a:solidFill>
                <a:srgbClr val="000000"/>
              </a:solidFill>
              <a:latin typeface="Tahoma"/>
              <a:cs typeface="Tahoma"/>
            </a:endParaRPr>
          </a:p>
          <a:p>
            <a:r>
              <a:rPr lang="en-US" dirty="0">
                <a:solidFill>
                  <a:srgbClr val="000000"/>
                </a:solidFill>
                <a:latin typeface="Tahoma"/>
                <a:cs typeface="Tahoma"/>
              </a:rPr>
              <a:t>Ciliates</a:t>
            </a:r>
          </a:p>
          <a:p>
            <a:pPr lvl="1"/>
            <a:r>
              <a:rPr lang="en-US" dirty="0">
                <a:solidFill>
                  <a:srgbClr val="000000"/>
                </a:solidFill>
                <a:latin typeface="Tahoma"/>
                <a:cs typeface="Tahoma"/>
              </a:rPr>
              <a:t>Named for cilia covering their body surfaces that propel them through water</a:t>
            </a:r>
          </a:p>
          <a:p>
            <a:pPr lvl="1"/>
            <a:r>
              <a:rPr lang="en-US" dirty="0">
                <a:solidFill>
                  <a:srgbClr val="000000"/>
                </a:solidFill>
                <a:latin typeface="Tahoma"/>
                <a:cs typeface="Tahoma"/>
              </a:rPr>
              <a:t>Feed on other organisms by the process of </a:t>
            </a:r>
            <a:r>
              <a:rPr lang="en-US" b="1" dirty="0">
                <a:solidFill>
                  <a:srgbClr val="000000"/>
                </a:solidFill>
                <a:latin typeface="Tahoma"/>
                <a:cs typeface="Tahoma"/>
              </a:rPr>
              <a:t>phagocytosis</a:t>
            </a:r>
          </a:p>
          <a:p>
            <a:pPr lvl="1"/>
            <a:r>
              <a:rPr lang="en-US" i="1" dirty="0">
                <a:solidFill>
                  <a:srgbClr val="000000"/>
                </a:solidFill>
                <a:latin typeface="Tahoma"/>
                <a:cs typeface="Tahoma"/>
              </a:rPr>
              <a:t>Paramecium</a:t>
            </a:r>
            <a:r>
              <a:rPr lang="en-US" dirty="0">
                <a:solidFill>
                  <a:srgbClr val="000000"/>
                </a:solidFill>
                <a:latin typeface="Tahoma"/>
                <a:cs typeface="Tahoma"/>
              </a:rPr>
              <a:t> is an example.</a:t>
            </a:r>
            <a:endParaRPr lang="en-US" i="1" dirty="0">
              <a:solidFill>
                <a:srgbClr val="000000"/>
              </a:solidFill>
              <a:latin typeface="Tahoma"/>
              <a:cs typeface="Tahoma"/>
            </a:endParaRPr>
          </a:p>
          <a:p>
            <a:pPr lvl="1"/>
            <a:endParaRPr lang="en-US" dirty="0">
              <a:solidFill>
                <a:srgbClr val="000000"/>
              </a:solidFill>
              <a:latin typeface="Tahoma"/>
              <a:cs typeface="Tahoma"/>
            </a:endParaRPr>
          </a:p>
        </p:txBody>
      </p:sp>
    </p:spTree>
    <p:extLst>
      <p:ext uri="{BB962C8B-B14F-4D97-AF65-F5344CB8AC3E}">
        <p14:creationId xmlns:p14="http://schemas.microsoft.com/office/powerpoint/2010/main" val="115378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Tahoma"/>
                <a:cs typeface="Tahoma"/>
              </a:rPr>
              <a:t>Fungi-Like Protists</a:t>
            </a:r>
          </a:p>
        </p:txBody>
      </p:sp>
      <p:sp>
        <p:nvSpPr>
          <p:cNvPr id="3" name="Content Placeholder 2"/>
          <p:cNvSpPr>
            <a:spLocks noGrp="1"/>
          </p:cNvSpPr>
          <p:nvPr>
            <p:ph idx="1"/>
          </p:nvPr>
        </p:nvSpPr>
        <p:spPr/>
        <p:txBody>
          <a:bodyPr/>
          <a:lstStyle/>
          <a:p>
            <a:r>
              <a:rPr lang="en-US" sz="3400" dirty="0">
                <a:solidFill>
                  <a:srgbClr val="000000"/>
                </a:solidFill>
                <a:latin typeface="Tahoma"/>
                <a:cs typeface="Tahoma"/>
              </a:rPr>
              <a:t>They are heterotrophic (extra cellular digestion followed by absorption)</a:t>
            </a:r>
          </a:p>
          <a:p>
            <a:endParaRPr lang="en-US" sz="3400" dirty="0">
              <a:solidFill>
                <a:srgbClr val="000000"/>
              </a:solidFill>
              <a:latin typeface="Tahoma"/>
              <a:cs typeface="Tahoma"/>
            </a:endParaRPr>
          </a:p>
          <a:p>
            <a:r>
              <a:rPr lang="en-US" sz="3400" dirty="0">
                <a:solidFill>
                  <a:srgbClr val="000000"/>
                </a:solidFill>
                <a:latin typeface="Tahoma"/>
                <a:cs typeface="Tahoma"/>
              </a:rPr>
              <a:t>They resemble fungi.</a:t>
            </a:r>
          </a:p>
          <a:p>
            <a:endParaRPr lang="en-US" sz="3400" dirty="0">
              <a:solidFill>
                <a:srgbClr val="000000"/>
              </a:solidFill>
              <a:latin typeface="Tahoma"/>
              <a:cs typeface="Tahoma"/>
            </a:endParaRPr>
          </a:p>
          <a:p>
            <a:r>
              <a:rPr lang="en-US" sz="3400" dirty="0">
                <a:solidFill>
                  <a:srgbClr val="000000"/>
                </a:solidFill>
                <a:latin typeface="Tahoma"/>
                <a:cs typeface="Tahoma"/>
              </a:rPr>
              <a:t>They form sheet-like colonies of cells that use spores to reproduce (e.g., </a:t>
            </a:r>
            <a:r>
              <a:rPr lang="en-US" sz="3400" b="1" dirty="0">
                <a:solidFill>
                  <a:srgbClr val="000000"/>
                </a:solidFill>
                <a:latin typeface="Tahoma"/>
                <a:cs typeface="Tahoma"/>
              </a:rPr>
              <a:t>slime molds</a:t>
            </a:r>
            <a:r>
              <a:rPr lang="en-US" sz="3400" dirty="0">
                <a:solidFill>
                  <a:srgbClr val="000000"/>
                </a:solidFill>
                <a:latin typeface="Tahoma"/>
                <a:cs typeface="Tahoma"/>
              </a:rPr>
              <a:t>).</a:t>
            </a:r>
          </a:p>
        </p:txBody>
      </p:sp>
    </p:spTree>
    <p:extLst>
      <p:ext uri="{BB962C8B-B14F-4D97-AF65-F5344CB8AC3E}">
        <p14:creationId xmlns:p14="http://schemas.microsoft.com/office/powerpoint/2010/main" val="385366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POWERPOINTVERSION" val="12.0"/>
  <p:tag name="ANSWERNOWSTYLE" val="-1"/>
  <p:tag name="COUNTDOWNSECONDS" val="10"/>
  <p:tag name="BACKUPMAINTENANCE" val="7"/>
  <p:tag name="AUTOUPDATEALIASES" val="True"/>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USESECONDARYMONITOR" val="True"/>
  <p:tag name="RESPCOUNTERFORMAT" val="0"/>
  <p:tag name="CHARTVALUEFORMAT" val="0%"/>
  <p:tag name="TEAMSINLEADERBOARD" val="5"/>
  <p:tag name="CUSTOMGRIDBACKCOLOR" val="-2830136"/>
  <p:tag name="DISPLAYDEVICENUMBER" val="True"/>
  <p:tag name="GRIDPOSITION" val="1"/>
  <p:tag name="PARTLISTDEFAULT" val="0"/>
  <p:tag name="AUTOADJUSTPARTRANGE" val="True"/>
  <p:tag name="PRRESPONSE1" val="10"/>
  <p:tag name="PRRESPONSE7" val="4"/>
  <p:tag name="BULLETTYPE" val="3"/>
  <p:tag name="NUMRESPONSES" val="1"/>
  <p:tag name="PARTICIPANTSINLEADERBOARD" val="5"/>
  <p:tag name="CUSTOMCELLBACKCOLOR1" val="-256"/>
  <p:tag name="GRIDOPACITY" val="90"/>
  <p:tag name="MULTIRESPDIVISOR" val="1"/>
  <p:tag name="CHARTSCALE" val="True"/>
  <p:tag name="PRRESPONSE5" val="6"/>
  <p:tag name="SHOWBARVISIBLE" val="True"/>
  <p:tag name="BACKUPSESSIONS" val="True"/>
  <p:tag name="BUBBLEVALUEFORMAT" val="0.0"/>
  <p:tag name="DISPLAYDEVICEID" val="True"/>
  <p:tag name="CORRECTPOINTVALUE" val="100"/>
  <p:tag name="FIBINCLUDEOTHER" val="True"/>
  <p:tag name="REVIEWONLY" val="False"/>
  <p:tag name="CUSTOMCELLBACKCOLOR3" val="-268652"/>
  <p:tag name="RESETCHARTS" val="True"/>
  <p:tag name="PRRESPONSE2" val="9"/>
  <p:tag name="RESPCOUNTERSTYLE" val="-1"/>
  <p:tag name="BUBBLEGROUPING" val="3"/>
  <p:tag name="INCORRECTPOINTVALUE" val="0"/>
  <p:tag name="PRRESPONSE10" val="1"/>
  <p:tag name="MAXRESPONDERS" val="5"/>
  <p:tag name="REALTIMEBACKUP" val="False"/>
  <p:tag name="INPUTSOURCE" val="1"/>
  <p:tag name="CHARTCOLORS" val="0"/>
  <p:tag name="ROTATIONINTERVAL" val="2"/>
  <p:tag name="PRRESPONSE6" val="5"/>
  <p:tag name="FIBDISPLAYRESULTS" val="True"/>
  <p:tag name="COUNTDOWNSTYLE" val="-1"/>
  <p:tag name="GRIDSIZE" val="{Width=800, Height=600}"/>
  <p:tag name="CUSTOMCELLBACKCOLOR4" val="-8355712"/>
  <p:tag name="DELIMITERS" val="3.1"/>
  <p:tag name="TPVERSION" val="5"/>
  <p:tag name="TPFULLVERSION" val="5.3.1.3337"/>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SLIDEID" val="5B3D0DE76CDD466AB3FA83EFF8688877"/>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ich feature below would help distinguish a protist from other microbes?"/>
  <p:tag name="SLIDEORDER" val="2"/>
  <p:tag name="SLIDEGUID" val="7B038CC862B745978746E877813874D4"/>
  <p:tag name="ANSWERSALIAS" val="All protists are bigger than bacteria and archeae.|smicln|Only protists have organelles.|smicln|Protists only inhabit aquatic environments while bacteria and archeae live everywhere.|smicln|There are no pathogenic protists."/>
  <p:tag name="VALUES" val="No Value|smicln|No Value|smicln|No Value|smicln|No Value"/>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ANSWERTEXT" val="Enter answer text..."/>
  <p:tag name="TEXTLENGTH" val="20"/>
  <p:tag name="FONTSIZE" val="32"/>
  <p:tag name="BULLETTYPE" val="ppBulletArabicPeriod"/>
  <p:tag name="OLDNUMANSWERS" val="4"/>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COMPARATIVESLIDE" val="No Comparison"/>
  <p:tag name="HASRESPONSES" val="False"/>
  <p:tag name="RESPONSEREMINDER" val="Countdown"/>
  <p:tag name="COUNTDOWNSECONDS" val="10"/>
  <p:tag name="AUTODISPLAYCHART" val="True"/>
  <p:tag name="CHARTLABELTYPE" val="Bullet"/>
  <p:tag name="VALUEFORMAT" val="Percent"/>
  <p:tag name="PERCENTFORMAT" val="0%"/>
  <p:tag name="USECICHARTCOLORS" val="Yes"/>
  <p:tag name="CHARTSREVIEWONLY" val="No"/>
  <p:tag name="CUSTOMERID" val="2FED-29B1-4FDD-9679"/>
  <p:tag name="RESETSLIDE" val="True"/>
  <p:tag name="TITLE" val="Which of the following contains DNA?"/>
  <p:tag name="SLIDEGUID" val="08B597400D774FA0AAFA00AFA8ECAB63¤292"/>
  <p:tag name="CHARTTYPE" val="Horizontal"/>
  <p:tag name="SLIDETYPE" val="Question"/>
  <p:tag name="ALLOWDUPLICATES" val="False"/>
  <p:tag name="RESPONSESGATHERED" val="False"/>
  <p:tag name="VALUES" val="Incorrect¤Incorrect¤Incorrect¤Incorrect¤Correct"/>
  <p:tag name="CHARTLABELS" val="Ribosomes¤Nucleus¤Mitochondria¤Chloroplasts¤More than one of the abov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eman Tahoma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942165a9-5233-43ff-974f-a644c22c2d13</RequestId>
  <RequestDate>8/13/2019 10:58:04 AM</RequestDate>
</w:document>
</file>

<file path=customXml/itemProps1.xml><?xml version="1.0" encoding="utf-8"?>
<ds:datastoreItem xmlns:ds="http://schemas.openxmlformats.org/officeDocument/2006/customXml" ds:itemID="{42660898-8D2C-544E-8ADC-2956CA810C3B}">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otalTime>4071</TotalTime>
  <Words>2858</Words>
  <Application>Microsoft Macintosh PowerPoint</Application>
  <PresentationFormat>On-screen Show (4:3)</PresentationFormat>
  <Paragraphs>192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Tahoma</vt:lpstr>
      <vt:lpstr>Wingdings</vt:lpstr>
      <vt:lpstr>Office Theme</vt:lpstr>
      <vt:lpstr>PROTISTS</vt:lpstr>
      <vt:lpstr>Protists are all alike in that all are _____</vt:lpstr>
      <vt:lpstr>15.13 The first eukaryotes were protists.</vt:lpstr>
      <vt:lpstr>PowerPoint Presentation</vt:lpstr>
      <vt:lpstr>Take Home Message 15.13</vt:lpstr>
      <vt:lpstr>Which of the following does not contain DNA?</vt:lpstr>
      <vt:lpstr>15.14 There are animal-like protists, fungus-like protists, and plant-like protists.</vt:lpstr>
      <vt:lpstr>Animal-Like Protists</vt:lpstr>
      <vt:lpstr>Fungi-Like Protists</vt:lpstr>
      <vt:lpstr>Plant-Like Protists</vt:lpstr>
      <vt:lpstr>PowerPoint Presentation</vt:lpstr>
      <vt:lpstr>Aquatic Photosynthetic Protists: Diatoms</vt:lpstr>
      <vt:lpstr>Take Home Message 15.14</vt:lpstr>
      <vt:lpstr>In terms of nutrition, autotrophs are to heterotrophs as ____</vt:lpstr>
      <vt:lpstr>PowerPoint Presentation</vt:lpstr>
      <vt:lpstr>15.15 Some protists can make you very sick.</vt:lpstr>
      <vt:lpstr>Take Home Message 15.15</vt:lpstr>
      <vt:lpstr>PowerPoint Presentation</vt:lpstr>
      <vt:lpstr>Which feature below would help distinguish a protist from other microbes?</vt:lpstr>
    </vt:vector>
  </TitlesOfParts>
  <Company>SLCC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Diversification of the Eukaryotes: Animals</dc:title>
  <dc:creator>Operator</dc:creator>
  <cp:lastModifiedBy>Sydha Salihu</cp:lastModifiedBy>
  <cp:revision>635</cp:revision>
  <dcterms:created xsi:type="dcterms:W3CDTF">2009-02-08T15:21:32Z</dcterms:created>
  <dcterms:modified xsi:type="dcterms:W3CDTF">2020-11-18T21:18:03Z</dcterms:modified>
</cp:coreProperties>
</file>